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Default Extension="wav" ContentType="audio/wav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68" r:id="rId8"/>
    <p:sldMasterId id="2147483780" r:id="rId9"/>
    <p:sldMasterId id="2147483792" r:id="rId10"/>
    <p:sldMasterId id="2147483804" r:id="rId11"/>
    <p:sldMasterId id="2147483828" r:id="rId12"/>
    <p:sldMasterId id="2147483840" r:id="rId13"/>
    <p:sldMasterId id="2147483852" r:id="rId14"/>
    <p:sldMasterId id="2147483876" r:id="rId15"/>
  </p:sldMasterIdLst>
  <p:sldIdLst>
    <p:sldId id="256" r:id="rId16"/>
    <p:sldId id="257" r:id="rId17"/>
    <p:sldId id="259" r:id="rId18"/>
    <p:sldId id="271" r:id="rId19"/>
    <p:sldId id="260" r:id="rId20"/>
    <p:sldId id="261" r:id="rId21"/>
    <p:sldId id="262" r:id="rId22"/>
    <p:sldId id="272" r:id="rId23"/>
    <p:sldId id="273" r:id="rId24"/>
    <p:sldId id="274" r:id="rId25"/>
    <p:sldId id="263" r:id="rId26"/>
    <p:sldId id="264" r:id="rId27"/>
    <p:sldId id="265" r:id="rId28"/>
    <p:sldId id="295" r:id="rId29"/>
    <p:sldId id="284" r:id="rId30"/>
    <p:sldId id="292" r:id="rId31"/>
    <p:sldId id="285" r:id="rId32"/>
    <p:sldId id="290" r:id="rId33"/>
    <p:sldId id="266" r:id="rId34"/>
    <p:sldId id="289" r:id="rId35"/>
    <p:sldId id="268" r:id="rId36"/>
    <p:sldId id="276" r:id="rId37"/>
    <p:sldId id="291" r:id="rId38"/>
    <p:sldId id="293" r:id="rId39"/>
    <p:sldId id="288" r:id="rId40"/>
    <p:sldId id="278" r:id="rId41"/>
    <p:sldId id="294" r:id="rId42"/>
    <p:sldId id="287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1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hyperlink" Target="http://logoped18.ru/images/zvuko-bukvennyi-sintez-4.gi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23528" y="1960575"/>
            <a:ext cx="8208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«Методы и приемы активизации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познавательной  деятельности уч-ся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на логопедических занятиях»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F:\Мои фото + картинки\Занятия дети\DSC_01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16632"/>
            <a:ext cx="4355976" cy="36450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404664"/>
            <a:ext cx="439248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Разминка для пальчиков с массажным мячом.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i="1" dirty="0" smtClean="0"/>
              <a:t>(движения пальцев соответствуют словам)</a:t>
            </a:r>
            <a:endParaRPr lang="ru-RU" sz="1600" dirty="0" smtClean="0"/>
          </a:p>
          <a:p>
            <a:r>
              <a:rPr lang="ru-RU" sz="1600" dirty="0" smtClean="0">
                <a:solidFill>
                  <a:srgbClr val="FFC000"/>
                </a:solidFill>
              </a:rPr>
              <a:t>Мячик мы массажный взяли и в ладошках покатали. </a:t>
            </a:r>
            <a:br>
              <a:rPr lang="ru-RU" sz="1600" dirty="0" smtClean="0">
                <a:solidFill>
                  <a:srgbClr val="FFC000"/>
                </a:solidFill>
              </a:rPr>
            </a:br>
            <a:r>
              <a:rPr lang="ru-RU" sz="1600" dirty="0" smtClean="0">
                <a:solidFill>
                  <a:srgbClr val="FFC000"/>
                </a:solidFill>
              </a:rPr>
              <a:t>Он – колючий, словно ёжик, двух касается ладошек.</a:t>
            </a:r>
            <a:br>
              <a:rPr lang="ru-RU" sz="1600" dirty="0" smtClean="0">
                <a:solidFill>
                  <a:srgbClr val="FFC000"/>
                </a:solidFill>
              </a:rPr>
            </a:br>
            <a:r>
              <a:rPr lang="ru-RU" sz="1600" dirty="0" smtClean="0">
                <a:solidFill>
                  <a:srgbClr val="FFC000"/>
                </a:solidFill>
              </a:rPr>
              <a:t>Вверх и вниз, и вправо влево катим, мячик мы умело.</a:t>
            </a:r>
            <a:br>
              <a:rPr lang="ru-RU" sz="1600" dirty="0" smtClean="0">
                <a:solidFill>
                  <a:srgbClr val="FFC000"/>
                </a:solidFill>
              </a:rPr>
            </a:br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6" name="Picture 2" descr="F:\Мои фото + картинки\Занятия дети\DSC_014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212976"/>
            <a:ext cx="5688632" cy="35295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588224" y="4005064"/>
            <a:ext cx="208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«Шнуровка»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6. Использование ИКТ, презентаций  и фрагментов презентации по ходу  занятия.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8193" name="Picture 1" descr="F:\Мои фото + картинки\Занятия дети\DSC_01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95536" y="1772816"/>
            <a:ext cx="756084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7. Использование картинного материала. 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7169" name="Picture 1" descr="F:\Мои фото + картинки\Занятия дети\DSC_0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8. Активные методы рефлексии.</a:t>
            </a:r>
            <a:endParaRPr lang="ru-RU" dirty="0"/>
          </a:p>
        </p:txBody>
      </p:sp>
      <p:pic>
        <p:nvPicPr>
          <p:cNvPr id="5" name="Рисунок 4" descr="http://yt3.ggpht.com/-WkZGKGW5-9c/AAAAAAAAAAI/AAAAAAAAAAA/egAGB_Fkhn4/s900-c-k-no/photo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273630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ontent.freelancehunt.com/textattach/3b220/0281c/7589/hello_html_a9247f2.jpg"/>
          <p:cNvPicPr/>
          <p:nvPr/>
        </p:nvPicPr>
        <p:blipFill rotWithShape="1">
          <a:blip r:embed="rId3" cstate="email"/>
          <a:srcRect/>
          <a:stretch/>
        </p:blipFill>
        <p:spPr bwMode="auto">
          <a:xfrm>
            <a:off x="6012160" y="3861048"/>
            <a:ext cx="2808312" cy="2736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http://images.luuux.com/0000BD23EA3BC4E82945621ABA026FE3/original/sad_smiley_face_sticker-p217774899544360571qjcl_4001.jpg"/>
          <p:cNvPicPr/>
          <p:nvPr/>
        </p:nvPicPr>
        <p:blipFill rotWithShape="1">
          <a:blip r:embed="rId4" cstate="email"/>
          <a:srcRect/>
          <a:stretch/>
        </p:blipFill>
        <p:spPr bwMode="auto">
          <a:xfrm>
            <a:off x="3131840" y="2132856"/>
            <a:ext cx="2952328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i="1" dirty="0" smtClean="0"/>
              <a:t>    </a:t>
            </a:r>
            <a:r>
              <a:rPr lang="ru-RU" sz="3600" b="1" i="1" u="sng" dirty="0" smtClean="0"/>
              <a:t>Дидактическая </a:t>
            </a:r>
            <a:r>
              <a:rPr lang="ru-RU" sz="3600" b="1" i="1" u="sng" dirty="0"/>
              <a:t>игра</a:t>
            </a:r>
            <a:r>
              <a:rPr lang="ru-RU" sz="3600" b="1" i="1" dirty="0"/>
              <a:t> — деятельность, организуемая в процессе обучения с целью развития познавательного интереса за счет эмоциональной окрашенности игровых действий, которые основаны на имитационном или символическом моделировании изучаемых явлений, процессов.</a:t>
            </a:r>
            <a:br>
              <a:rPr lang="ru-RU" sz="3600" b="1" i="1" dirty="0"/>
            </a:b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81583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139136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Игры для развития фонетико-фонематической стороны речи.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F:\Мои фото + картинки\Фото-игры\DSC_024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7545" y="1646238"/>
            <a:ext cx="8208912" cy="480709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Мои фото + картинки\Фото-игры\DSC_022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348880"/>
            <a:ext cx="4330576" cy="4176464"/>
          </a:xfrm>
          <a:prstGeom prst="rect">
            <a:avLst/>
          </a:prstGeom>
          <a:noFill/>
        </p:spPr>
      </p:pic>
      <p:pic>
        <p:nvPicPr>
          <p:cNvPr id="7" name="Picture 2" descr="F:\Мои фото + картинки\Фото-игры\DSC_02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4968552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Мои фото + картинки\Фото-игры\DSC_0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88640"/>
            <a:ext cx="5832648" cy="4248472"/>
          </a:xfrm>
          <a:prstGeom prst="rect">
            <a:avLst/>
          </a:prstGeom>
          <a:noFill/>
        </p:spPr>
      </p:pic>
      <p:pic>
        <p:nvPicPr>
          <p:cNvPr id="5" name="Picture 2" descr="F:\Мои фото + картинки\Фото-игры\DSC_02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3068960"/>
            <a:ext cx="5266680" cy="35569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Мои фото + картинки\Занятия дети\DSC_01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556792"/>
            <a:ext cx="5040560" cy="3556992"/>
          </a:xfrm>
          <a:prstGeom prst="rect">
            <a:avLst/>
          </a:prstGeom>
          <a:noFill/>
        </p:spPr>
      </p:pic>
      <p:pic>
        <p:nvPicPr>
          <p:cNvPr id="5" name="Picture 2" descr="F:\Мои фото + картинки\Занятия дети\DSC_01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484784"/>
            <a:ext cx="3737389" cy="5040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76470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00B0F0"/>
                </a:solidFill>
              </a:rPr>
              <a:t>Акваигра</a:t>
            </a:r>
            <a:r>
              <a:rPr lang="ru-RU" sz="3200" dirty="0" smtClean="0">
                <a:solidFill>
                  <a:srgbClr val="00B0F0"/>
                </a:solidFill>
              </a:rPr>
              <a:t>: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«Цветные жемчужины»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5448"/>
            <a:ext cx="8712968" cy="1252728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Игры для развития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лексико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– грамматических  </a:t>
            </a:r>
            <a:br>
              <a:rPr lang="ru-RU" sz="3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представлений (обогащение словаря).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Мои фото + картинки\Фото-игры\DSC_02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628800"/>
            <a:ext cx="4608512" cy="4104456"/>
          </a:xfrm>
          <a:prstGeom prst="rect">
            <a:avLst/>
          </a:prstGeom>
          <a:noFill/>
        </p:spPr>
      </p:pic>
      <p:pic>
        <p:nvPicPr>
          <p:cNvPr id="6" name="Picture 2" descr="F:\Мои фото + картинки\Фото-игры\DSC_02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2492896"/>
            <a:ext cx="4114552" cy="420506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1143000"/>
          </a:xfrm>
        </p:spPr>
        <p:txBody>
          <a:bodyPr/>
          <a:lstStyle/>
          <a:p>
            <a:r>
              <a:rPr lang="ru-RU" dirty="0" smtClean="0"/>
              <a:t>Методы  и  приемы  обучения: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ru-RU" u="sng" dirty="0" smtClean="0"/>
              <a:t>Метод проблемного обучения;</a:t>
            </a:r>
          </a:p>
          <a:p>
            <a:r>
              <a:rPr lang="ru-RU" u="sng" dirty="0" smtClean="0"/>
              <a:t>Метод дискуссий;</a:t>
            </a:r>
            <a:r>
              <a:rPr lang="ru-RU" dirty="0" smtClean="0"/>
              <a:t> </a:t>
            </a:r>
          </a:p>
          <a:p>
            <a:r>
              <a:rPr lang="ru-RU" u="sng" dirty="0" smtClean="0"/>
              <a:t>Метод самостоятельной работы;</a:t>
            </a:r>
            <a:r>
              <a:rPr lang="ru-RU" dirty="0" smtClean="0"/>
              <a:t> </a:t>
            </a:r>
          </a:p>
          <a:p>
            <a:r>
              <a:rPr lang="ru-RU" u="sng" dirty="0" smtClean="0"/>
              <a:t>Метод самостоятельной работы с дидактическим материалом</a:t>
            </a:r>
            <a:r>
              <a:rPr lang="ru-RU" dirty="0" smtClean="0"/>
              <a:t>; </a:t>
            </a:r>
          </a:p>
          <a:p>
            <a:r>
              <a:rPr lang="ru-RU" u="sng" dirty="0" smtClean="0"/>
              <a:t>Метод проблемного изложения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Мои фото + картинки\Фото-игры\DSC_02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628800"/>
            <a:ext cx="8496944" cy="49685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40466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      «Умные паровозики»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Мои фото + картинки\Фото-игры\DSC_0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628800"/>
            <a:ext cx="4968552" cy="3456384"/>
          </a:xfrm>
          <a:prstGeom prst="rect">
            <a:avLst/>
          </a:prstGeom>
          <a:noFill/>
        </p:spPr>
      </p:pic>
      <p:pic>
        <p:nvPicPr>
          <p:cNvPr id="5" name="Picture 2" descr="F:\Мои фото + картинки\Фото-игры\DSC_02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068960"/>
            <a:ext cx="4762624" cy="36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54868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     «Загадочные животные»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Мои фото + картинки\Фото-игры\DSC_0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39552" y="1628800"/>
            <a:ext cx="7992888" cy="5040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33265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   «Скажи наоборот»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Мои фото + картинки\Фото-игры\DSC_0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9" y="1556792"/>
            <a:ext cx="8496944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Мои фото + картинки\Фото-игры\DSC_0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1556792"/>
            <a:ext cx="4536504" cy="2477193"/>
          </a:xfrm>
          <a:prstGeom prst="rect">
            <a:avLst/>
          </a:prstGeom>
          <a:noFill/>
        </p:spPr>
      </p:pic>
      <p:pic>
        <p:nvPicPr>
          <p:cNvPr id="5" name="Picture 2" descr="F:\Мои фото + картинки\Фото-игры\DSC_02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4581128"/>
            <a:ext cx="4536504" cy="2160240"/>
          </a:xfrm>
          <a:prstGeom prst="rect">
            <a:avLst/>
          </a:prstGeom>
          <a:noFill/>
        </p:spPr>
      </p:pic>
      <p:pic>
        <p:nvPicPr>
          <p:cNvPr id="6" name="Picture 2" descr="F:\Мои фото + картинки\Фото-игры\DSC_02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556792"/>
            <a:ext cx="3897489" cy="51125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6206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«Один – </a:t>
            </a:r>
            <a:r>
              <a:rPr lang="ru-RU" sz="3600" b="1" dirty="0" err="1" smtClean="0">
                <a:solidFill>
                  <a:srgbClr val="FFC000"/>
                </a:solidFill>
              </a:rPr>
              <a:t>мнгого</a:t>
            </a:r>
            <a:r>
              <a:rPr lang="ru-RU" sz="3600" b="1" dirty="0" smtClean="0">
                <a:solidFill>
                  <a:srgbClr val="FFC000"/>
                </a:solidFill>
              </a:rPr>
              <a:t>»</a:t>
            </a:r>
            <a:endParaRPr lang="ru-RU" sz="3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149080"/>
            <a:ext cx="446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«Большой - маленький»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5486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«Кто? Что?»</a:t>
            </a:r>
            <a:endParaRPr lang="ru-RU" sz="3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C000"/>
                </a:solidFill>
              </a:rPr>
              <a:t>                 «Четвертый лишний»</a:t>
            </a:r>
            <a:endParaRPr lang="ru-RU" sz="3600" b="1" dirty="0">
              <a:solidFill>
                <a:srgbClr val="FFC000"/>
              </a:solidFill>
            </a:endParaRPr>
          </a:p>
        </p:txBody>
      </p:sp>
      <p:pic>
        <p:nvPicPr>
          <p:cNvPr id="19458" name="Picture 2" descr="F:\Мои фото + картинки\Фото-игры\DSC_02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323528" y="1628800"/>
            <a:ext cx="8568952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11560" y="667436"/>
            <a:ext cx="79928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для развития связной речи.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F:\Мои фото + картинки\Фото-игры\DSC_024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340768"/>
            <a:ext cx="8136904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229600" cy="7943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        «Логопедические тренинги»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dirty="0"/>
          </a:p>
        </p:txBody>
      </p:sp>
      <p:pic>
        <p:nvPicPr>
          <p:cNvPr id="4" name="Picture 2" descr="F:\Мои фото + картинки\Фото-игры\DSC_0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6792"/>
            <a:ext cx="8208912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Чтобы быть хорошим преподавателем, нужно любить то, что преподаешь, 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и любить тех, кому преподаешь. </a:t>
            </a:r>
          </a:p>
          <a:p>
            <a:pPr>
              <a:buNone/>
            </a:pPr>
            <a:r>
              <a:rPr lang="ru-RU" sz="40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3600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В. Ключевский</a:t>
            </a:r>
            <a:endParaRPr lang="ru-RU" sz="3600" i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72819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>1. Использование сигнальных карточек при выполнении заданий. </a:t>
            </a:r>
            <a:r>
              <a:rPr lang="ru-RU" b="1" i="1" dirty="0" smtClean="0"/>
              <a:t> </a:t>
            </a:r>
            <a:endParaRPr lang="ru-RU" dirty="0"/>
          </a:p>
        </p:txBody>
      </p:sp>
      <p:sp>
        <p:nvSpPr>
          <p:cNvPr id="12315" name="Блок-схема: узел 1"/>
          <p:cNvSpPr>
            <a:spLocks noChangeArrowheads="1"/>
          </p:cNvSpPr>
          <p:nvPr/>
        </p:nvSpPr>
        <p:spPr bwMode="auto">
          <a:xfrm>
            <a:off x="1547664" y="3284984"/>
            <a:ext cx="457200" cy="457200"/>
          </a:xfrm>
          <a:prstGeom prst="flowChartConnector">
            <a:avLst/>
          </a:prstGeom>
          <a:solidFill>
            <a:srgbClr val="0070C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16" name="Блок-схема: узел 11"/>
          <p:cNvSpPr>
            <a:spLocks noChangeArrowheads="1"/>
          </p:cNvSpPr>
          <p:nvPr/>
        </p:nvSpPr>
        <p:spPr bwMode="auto">
          <a:xfrm>
            <a:off x="2699792" y="3284984"/>
            <a:ext cx="457200" cy="457200"/>
          </a:xfrm>
          <a:prstGeom prst="flowChartConnector">
            <a:avLst/>
          </a:prstGeom>
          <a:solidFill>
            <a:srgbClr val="FF0000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411760" y="3933056"/>
            <a:ext cx="10743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7" name="Блок-схема: узел 6"/>
          <p:cNvSpPr>
            <a:spLocks noChangeArrowheads="1"/>
          </p:cNvSpPr>
          <p:nvPr/>
        </p:nvSpPr>
        <p:spPr bwMode="auto">
          <a:xfrm>
            <a:off x="1547664" y="5445224"/>
            <a:ext cx="457200" cy="432048"/>
          </a:xfrm>
          <a:prstGeom prst="flowChartConnector">
            <a:avLst/>
          </a:prstGeom>
          <a:solidFill>
            <a:srgbClr val="92D050"/>
          </a:solidFill>
          <a:ln w="254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300192" y="260648"/>
            <a:ext cx="1295547" cy="311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/>
              <a:t>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44208" y="4005064"/>
            <a:ext cx="936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Ё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483768" y="1772816"/>
            <a:ext cx="1008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Блок-схема: узел 11"/>
          <p:cNvSpPr>
            <a:spLocks noChangeArrowheads="1"/>
          </p:cNvSpPr>
          <p:nvPr/>
        </p:nvSpPr>
        <p:spPr bwMode="auto">
          <a:xfrm>
            <a:off x="6732240" y="5517232"/>
            <a:ext cx="457200" cy="457200"/>
          </a:xfrm>
          <a:prstGeom prst="flowChartConnector">
            <a:avLst/>
          </a:prstGeom>
          <a:solidFill>
            <a:srgbClr val="FF0000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Блок-схема: узел 11"/>
          <p:cNvSpPr>
            <a:spLocks noChangeArrowheads="1"/>
          </p:cNvSpPr>
          <p:nvPr/>
        </p:nvSpPr>
        <p:spPr bwMode="auto">
          <a:xfrm>
            <a:off x="6660232" y="3212976"/>
            <a:ext cx="457200" cy="457200"/>
          </a:xfrm>
          <a:prstGeom prst="flowChartConnector">
            <a:avLst/>
          </a:prstGeom>
          <a:solidFill>
            <a:srgbClr val="FF0000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Блок-схема: узел 11"/>
          <p:cNvSpPr>
            <a:spLocks noChangeArrowheads="1"/>
          </p:cNvSpPr>
          <p:nvPr/>
        </p:nvSpPr>
        <p:spPr bwMode="auto">
          <a:xfrm>
            <a:off x="2699792" y="5445224"/>
            <a:ext cx="457200" cy="457200"/>
          </a:xfrm>
          <a:prstGeom prst="flowChartConnector">
            <a:avLst/>
          </a:prstGeom>
          <a:solidFill>
            <a:srgbClr val="FF0000"/>
          </a:solidFill>
          <a:ln w="254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Блок-схема: узел 6"/>
          <p:cNvSpPr>
            <a:spLocks noChangeArrowheads="1"/>
          </p:cNvSpPr>
          <p:nvPr/>
        </p:nvSpPr>
        <p:spPr bwMode="auto">
          <a:xfrm>
            <a:off x="5796136" y="5517232"/>
            <a:ext cx="457200" cy="432048"/>
          </a:xfrm>
          <a:prstGeom prst="flowChartConnector">
            <a:avLst/>
          </a:prstGeom>
          <a:solidFill>
            <a:srgbClr val="92D050"/>
          </a:solidFill>
          <a:ln w="25400">
            <a:solidFill>
              <a:srgbClr val="00B05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Блок-схема: узел 1"/>
          <p:cNvSpPr>
            <a:spLocks noChangeArrowheads="1"/>
          </p:cNvSpPr>
          <p:nvPr/>
        </p:nvSpPr>
        <p:spPr bwMode="auto">
          <a:xfrm>
            <a:off x="5724128" y="3212976"/>
            <a:ext cx="457200" cy="457200"/>
          </a:xfrm>
          <a:prstGeom prst="flowChartConnector">
            <a:avLst/>
          </a:prstGeom>
          <a:solidFill>
            <a:srgbClr val="0070C0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2. Использование вставок на доску (буквы, слова, картинки) при выполнении задания. 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7" name="Содержимое 6" descr="C:\Users\ПК\Desktop\фото\лог. картинки\Naydi-slova-na-bukvu-B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1700809"/>
            <a:ext cx="7776864" cy="496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3. Работа с </a:t>
            </a:r>
            <a:r>
              <a:rPr lang="ru-RU" b="1" i="1" dirty="0" err="1" smtClean="0"/>
              <a:t>мнемотаблицами</a:t>
            </a:r>
            <a:r>
              <a:rPr lang="ru-RU" b="1" i="1" dirty="0" smtClean="0"/>
              <a:t>. 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53650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Documents and Settings\РОМАН\Рабочий стол\Новая папка\sulus0110_pr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212976"/>
            <a:ext cx="4608512" cy="3528392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4. Работа с карточками.</a:t>
            </a:r>
            <a:r>
              <a:rPr lang="ru-RU" b="1" dirty="0" smtClean="0"/>
              <a:t> 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1520" y="651925"/>
            <a:ext cx="8568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 все одинаковые буквы. О — обведи в кружок, У — в квадрат, И — подчеркни.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1" name="Рисунок 1" descr="http://logoped18.ru/images/igry-s-bukvami-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124744"/>
            <a:ext cx="7344816" cy="720080"/>
          </a:xfrm>
          <a:prstGeom prst="rect">
            <a:avLst/>
          </a:prstGeom>
          <a:noFill/>
        </p:spPr>
      </p:pic>
      <p:pic>
        <p:nvPicPr>
          <p:cNvPr id="6" name="Рисунок 5" descr="http://logoped18.ru/images/igry-s-bukvami-4.gif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752528" cy="20882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9512" y="1988840"/>
            <a:ext cx="86409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Подчеркни «правильные» буквы и прочти слово.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Соедини линией букву">
            <a:hlinkClick r:id="rId4"/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4032448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Мои фото + картинки\Фото-игры\DSC_021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4048" y="3501008"/>
            <a:ext cx="4032448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5. Использование  </a:t>
            </a:r>
            <a:r>
              <a:rPr lang="ru-RU" b="1" i="1" dirty="0" err="1" smtClean="0"/>
              <a:t>здоровьесберегающих</a:t>
            </a:r>
            <a:r>
              <a:rPr lang="ru-RU" b="1" i="1" dirty="0" smtClean="0"/>
              <a:t>  технологий на логопедических занятиях.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003232" cy="2769171"/>
          </a:xfrm>
        </p:spPr>
        <p:txBody>
          <a:bodyPr/>
          <a:lstStyle/>
          <a:p>
            <a:r>
              <a:rPr lang="ru-RU" b="1" dirty="0" smtClean="0"/>
              <a:t> артикуляционная гимнастика; </a:t>
            </a:r>
            <a:endParaRPr lang="ru-RU" dirty="0" smtClean="0"/>
          </a:p>
          <a:p>
            <a:r>
              <a:rPr lang="ru-RU" b="1" dirty="0" smtClean="0"/>
              <a:t> физкультурные минутки; </a:t>
            </a:r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b="1" dirty="0" err="1" smtClean="0"/>
              <a:t>кинезиологические</a:t>
            </a:r>
            <a:r>
              <a:rPr lang="ru-RU" b="1" dirty="0" smtClean="0"/>
              <a:t> упражнения.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Мои фото + картинки\Занятия дети\DSC_01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2204864"/>
            <a:ext cx="6192688" cy="4464496"/>
          </a:xfrm>
          <a:prstGeom prst="rect">
            <a:avLst/>
          </a:prstGeom>
          <a:noFill/>
        </p:spPr>
      </p:pic>
      <p:pic>
        <p:nvPicPr>
          <p:cNvPr id="6" name="Picture 2" descr="УТРО С КОТИКОМ МУЗИКОМ; © Арсеневская Ольга Николаевн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482453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148064" y="1412776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Артикуляционная гимнастика.</a:t>
            </a: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F:\Мои фото + картинки\Занятия дети\DSC_014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179512" y="764704"/>
            <a:ext cx="8784976" cy="58326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Упражнения на координацию речи с движениями.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475</TotalTime>
  <Words>275</Words>
  <Application>Microsoft Office PowerPoint</Application>
  <PresentationFormat>Экран (4:3)</PresentationFormat>
  <Paragraphs>47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28</vt:i4>
      </vt:variant>
    </vt:vector>
  </HeadingPairs>
  <TitlesOfParts>
    <vt:vector size="43" baseType="lpstr">
      <vt:lpstr>Поток</vt:lpstr>
      <vt:lpstr>Трек</vt:lpstr>
      <vt:lpstr>Бумажная</vt:lpstr>
      <vt:lpstr>Изящная</vt:lpstr>
      <vt:lpstr>Модульная</vt:lpstr>
      <vt:lpstr>Апекс</vt:lpstr>
      <vt:lpstr>Аспект</vt:lpstr>
      <vt:lpstr>1_Апекс</vt:lpstr>
      <vt:lpstr>1_Изящная</vt:lpstr>
      <vt:lpstr>1_Модульная</vt:lpstr>
      <vt:lpstr>2_Апекс</vt:lpstr>
      <vt:lpstr>Литейная</vt:lpstr>
      <vt:lpstr>2_Модульная</vt:lpstr>
      <vt:lpstr>1_Поток</vt:lpstr>
      <vt:lpstr>NewsPrint</vt:lpstr>
      <vt:lpstr>Слайд 1</vt:lpstr>
      <vt:lpstr>Методы  и  приемы  обучения:</vt:lpstr>
      <vt:lpstr>1. Использование сигнальных карточек при выполнении заданий.  </vt:lpstr>
      <vt:lpstr>2. Использование вставок на доску (буквы, слова, картинки) при выполнении задания.  </vt:lpstr>
      <vt:lpstr>3. Работа с мнемотаблицами.  </vt:lpstr>
      <vt:lpstr>4. Работа с карточками.  </vt:lpstr>
      <vt:lpstr>5. Использование  здоровьесберегающих  технологий на логопедических занятиях. </vt:lpstr>
      <vt:lpstr>Слайд 8</vt:lpstr>
      <vt:lpstr>Слайд 9</vt:lpstr>
      <vt:lpstr>Слайд 10</vt:lpstr>
      <vt:lpstr>6. Использование ИКТ, презентаций  и фрагментов презентации по ходу  занятия. </vt:lpstr>
      <vt:lpstr>7. Использование картинного материала.  </vt:lpstr>
      <vt:lpstr>8. Активные методы рефлексии.</vt:lpstr>
      <vt:lpstr>Слайд 14</vt:lpstr>
      <vt:lpstr>Игры для развития фонетико-фонематической стороны речи.</vt:lpstr>
      <vt:lpstr>Слайд 16</vt:lpstr>
      <vt:lpstr>Слайд 17</vt:lpstr>
      <vt:lpstr>Слайд 18</vt:lpstr>
      <vt:lpstr>Игры для развития лексико – грамматических           представлений (обогащение словаря).</vt:lpstr>
      <vt:lpstr>Слайд 20</vt:lpstr>
      <vt:lpstr>Слайд 21</vt:lpstr>
      <vt:lpstr>Слайд 22</vt:lpstr>
      <vt:lpstr>Слайд 23</vt:lpstr>
      <vt:lpstr>Слайд 24</vt:lpstr>
      <vt:lpstr>                 «Четвертый лишний»</vt:lpstr>
      <vt:lpstr>Слайд 26</vt:lpstr>
      <vt:lpstr>             «Логопедические тренинги» 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РОМАН</cp:lastModifiedBy>
  <cp:revision>39</cp:revision>
  <dcterms:modified xsi:type="dcterms:W3CDTF">2015-11-08T18:32:37Z</dcterms:modified>
</cp:coreProperties>
</file>