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8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72</c:v>
                </c:pt>
                <c:pt idx="2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900224"/>
        <c:axId val="10901760"/>
      </c:barChart>
      <c:catAx>
        <c:axId val="109002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01760"/>
        <c:crosses val="autoZero"/>
        <c:auto val="1"/>
        <c:lblAlgn val="ctr"/>
        <c:lblOffset val="100"/>
        <c:noMultiLvlLbl val="0"/>
      </c:catAx>
      <c:valAx>
        <c:axId val="1090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900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66.8</c:v>
                </c:pt>
                <c:pt idx="1">
                  <c:v>69.900000000000006</c:v>
                </c:pt>
                <c:pt idx="2">
                  <c:v>73.7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654144"/>
        <c:axId val="39655680"/>
      </c:barChart>
      <c:catAx>
        <c:axId val="39654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39655680"/>
        <c:crosses val="autoZero"/>
        <c:auto val="1"/>
        <c:lblAlgn val="ctr"/>
        <c:lblOffset val="100"/>
        <c:noMultiLvlLbl val="0"/>
      </c:catAx>
      <c:valAx>
        <c:axId val="3965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9654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21D1D4A-FD8B-4E35-8F0A-45A190FB7F18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660D1E2-58E6-4692-99FE-60F38ABB3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0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D1E2-58E6-4692-99FE-60F38ABB31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5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D1E2-58E6-4692-99FE-60F38ABB31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0D1E2-58E6-4692-99FE-60F38ABB31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2204864"/>
            <a:ext cx="568863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/>
              <a:t>РЕЗУЛЬТАТЫ ПЕДАГОГИЧЕСКОЙ ДЕЯТЕЛЬНОСТИ </a:t>
            </a:r>
          </a:p>
          <a:p>
            <a:pPr algn="ctr"/>
            <a:r>
              <a:rPr lang="ru-RU" sz="2800" b="1" dirty="0" smtClean="0"/>
              <a:t>ЗА 2011-2015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25544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Курсы повышения квалификации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4" y="1700808"/>
          <a:ext cx="7272810" cy="3925824"/>
        </p:xfrm>
        <a:graphic>
          <a:graphicData uri="http://schemas.openxmlformats.org/drawingml/2006/table">
            <a:tbl>
              <a:tblPr/>
              <a:tblGrid>
                <a:gridCol w="586043"/>
                <a:gridCol w="3050003"/>
                <a:gridCol w="2135433"/>
                <a:gridCol w="1501331"/>
              </a:tblGrid>
              <a:tr h="464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курса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Место прохождения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Год прохождения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Курсы повышения квалификации по проблеме «Подготовка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тьюторов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ЕГЭ по химии» в объеме 72 часов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ГАОУ ДПО «Институт развития образования Республики Татарстан»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Курсы повышения квалификации учителей биологии «Содержание и механизмы реализации Федерального государственного образовательного стандарта основного общего биологического образования» в объеме 108 часов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ПМЦПКиППРО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ИПиО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Участие в обучающих семинарах, </a:t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тренингах, 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2060848"/>
          <a:ext cx="7200800" cy="3633420"/>
        </p:xfrm>
        <a:graphic>
          <a:graphicData uri="http://schemas.openxmlformats.org/drawingml/2006/table">
            <a:tbl>
              <a:tblPr/>
              <a:tblGrid>
                <a:gridCol w="353683"/>
                <a:gridCol w="5497722"/>
                <a:gridCol w="1349395"/>
              </a:tblGrid>
              <a:tr h="35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Республиканский методический совет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МОиН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Республиканский семинар-тренинг для учителей биологии и химии «Проектирование интерактивных практических занятий по химии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Республиканский  семинар председателей жюри муниципального этапа «Организационно-методические аспекты подготовки и проведения муниципального и регионального этапов Всероссийской олимпиады школьников по химии».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Участие в муниципальных, региональных, федеральных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профессиональных конкурсах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30250"/>
              </p:ext>
            </p:extLst>
          </p:nvPr>
        </p:nvGraphicFramePr>
        <p:xfrm>
          <a:off x="467544" y="1196752"/>
          <a:ext cx="820891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78"/>
                <a:gridCol w="3458469"/>
                <a:gridCol w="1737923"/>
                <a:gridCol w="2514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конкурса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Результат 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509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200" dirty="0" smtClean="0">
                          <a:latin typeface="+mn-lt"/>
                          <a:ea typeface="Calibri"/>
                          <a:cs typeface="Times New Roman"/>
                        </a:rPr>
                        <a:t>“Творчество молодого педагога”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200" dirty="0" smtClean="0">
                          <a:latin typeface="+mn-lt"/>
                          <a:ea typeface="Calibri"/>
                          <a:cs typeface="Times New Roman"/>
                        </a:rPr>
                        <a:t>Диплом МОиН и журнала “Магариф”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200" dirty="0" smtClean="0">
                          <a:latin typeface="+mn-lt"/>
                          <a:ea typeface="Calibri"/>
                          <a:cs typeface="Times New Roman"/>
                        </a:rPr>
                        <a:t>Конкурсе авторских образовательных программ дополнительного образования детей, методических разработок по экологии и биологии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200" dirty="0" smtClean="0">
                          <a:latin typeface="+mn-lt"/>
                          <a:ea typeface="Calibri"/>
                          <a:cs typeface="Times New Roman"/>
                        </a:rPr>
                        <a:t>Почетная </a:t>
                      </a:r>
                      <a:r>
                        <a:rPr lang="tt-RU" sz="1200" smtClean="0">
                          <a:latin typeface="+mn-lt"/>
                          <a:ea typeface="Calibri"/>
                          <a:cs typeface="Times New Roman"/>
                        </a:rPr>
                        <a:t>грамота РЭБМЦ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20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t-RU" sz="1200" dirty="0" smtClean="0">
                          <a:latin typeface="+mn-lt"/>
                          <a:ea typeface="Calibri"/>
                          <a:cs typeface="Times New Roman"/>
                        </a:rPr>
                        <a:t>МОиН РТ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Грант «Наш лучший учитель»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Победит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ель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Открытый  педагогический 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 форум «Новая школа – 2012»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Диплом за участие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Конкурс «Лучший учитель года – 2013»,  номинация  «Лучший учитель химии – 2013»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Грамота отдела образования Исполнительного комитета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Сабинского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муниципального района РТ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Конкурс методических разработок уроков «Лучший современный урок химии»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общероссийский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Диплом лауреата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Конкурс «Лучший учитель года – 2014»,  номинация  «Лучший учитель химии – 2014»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Грамота отдела образования Исполнительного комитета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Сабинского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муниципального района РТ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3744416" cy="367240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+mn-lt"/>
              </a:rPr>
              <a:t>В 2014 году за достигнутые успехи в деле обучения и воспитания подрастающего поколения  </a:t>
            </a: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награждена Почетной грамотой Министерства образования и науки Республики Татарстан.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355976" y="908720"/>
            <a:ext cx="3716624" cy="5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157192"/>
            <a:ext cx="705678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Спасибо за внимание!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7632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 </a:t>
            </a:r>
            <a:r>
              <a:rPr lang="ru-RU" sz="3200" b="1" dirty="0" smtClean="0">
                <a:latin typeface="Monotype Corsiva" pitchFamily="66" charset="0"/>
              </a:rPr>
              <a:t>«Развитие и образование ни одному человеку не могут быть даны или сообщены. Всякий, кто желает к ним приобщиться, должен достигнуть этого собственной деятельностью, собственными силами, собственным желанием». </a:t>
            </a:r>
          </a:p>
          <a:p>
            <a:pPr algn="r">
              <a:defRPr/>
            </a:pPr>
            <a:endParaRPr lang="ru-RU" sz="3200" b="1" dirty="0" smtClean="0">
              <a:latin typeface="Monotype Corsiva" pitchFamily="66" charset="0"/>
            </a:endParaRPr>
          </a:p>
          <a:p>
            <a:pPr algn="r">
              <a:defRPr/>
            </a:pPr>
            <a:r>
              <a:rPr lang="ru-RU" sz="3200" b="1" dirty="0" smtClean="0">
                <a:latin typeface="Monotype Corsiva" pitchFamily="66" charset="0"/>
              </a:rPr>
              <a:t>Адольф </a:t>
            </a:r>
            <a:r>
              <a:rPr lang="ru-RU" sz="3200" b="1" dirty="0" err="1" smtClean="0">
                <a:latin typeface="Monotype Corsiva" pitchFamily="66" charset="0"/>
              </a:rPr>
              <a:t>Дистерверг</a:t>
            </a:r>
            <a:endParaRPr lang="ru-RU" sz="3200" b="1" dirty="0" smtClean="0">
              <a:latin typeface="Monotype Corsiva" pitchFamily="66" charset="0"/>
            </a:endParaRPr>
          </a:p>
          <a:p>
            <a:pPr algn="ctr">
              <a:defRPr/>
            </a:pPr>
            <a:endParaRPr lang="tt-RU" sz="28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1907704" y="4077072"/>
            <a:ext cx="56886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Хабибуллина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Эндже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Анасовна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учитель биологии и химии МБОУ «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Тимершикская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СОШ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Сабинского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муниципального района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Республики Татарстан»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646" b="26135"/>
          <a:stretch>
            <a:fillRect/>
          </a:stretch>
        </p:blipFill>
        <p:spPr bwMode="auto">
          <a:xfrm rot="5400000">
            <a:off x="3027551" y="1013009"/>
            <a:ext cx="3515157" cy="244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332656"/>
            <a:ext cx="813690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 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Образование:  </a:t>
            </a:r>
            <a:r>
              <a:rPr lang="ru-RU" sz="1600" dirty="0" smtClean="0"/>
              <a:t>высшее, </a:t>
            </a:r>
            <a:r>
              <a:rPr lang="ru-RU" sz="1600" dirty="0" err="1" smtClean="0"/>
              <a:t>Набережночелнинский</a:t>
            </a:r>
            <a:r>
              <a:rPr lang="ru-RU" sz="1600" dirty="0" smtClean="0"/>
              <a:t> Государственный Педагогический Институт,  2004 год, учитель географии по специальности «География»;</a:t>
            </a:r>
          </a:p>
          <a:p>
            <a:r>
              <a:rPr lang="ru-RU" sz="1600" dirty="0" smtClean="0"/>
              <a:t>          - профессиональная переподготовка  по программе « Биология: теория и методика обучения в средней общеобразовательной школе», ИПК и ППРО ГОУ ВПО «Татарский государственный гуманитарно-педагогический университет»;</a:t>
            </a:r>
          </a:p>
          <a:p>
            <a:r>
              <a:rPr lang="ru-RU" sz="1600" dirty="0" smtClean="0"/>
              <a:t>          - профессиональная переподготовка  по программе «Химия: теория и методика обучения в средней общеобразовательной школе»,  ИПК и ППРО ГОУ ВПО «Татарский государственный гуманитарно-педагогический университет».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Место работы:   </a:t>
            </a:r>
            <a:r>
              <a:rPr lang="ru-RU" sz="1600" dirty="0" smtClean="0"/>
              <a:t>Муниципальное бюджетное общеобразовательное учреждение “</a:t>
            </a:r>
            <a:r>
              <a:rPr lang="ru-RU" sz="1600" dirty="0" err="1" smtClean="0"/>
              <a:t>Тимершикская</a:t>
            </a:r>
            <a:r>
              <a:rPr lang="ru-RU" sz="1600" dirty="0" smtClean="0"/>
              <a:t>  средняя общеобразовательная школа  </a:t>
            </a:r>
            <a:r>
              <a:rPr lang="ru-RU" sz="1600" dirty="0" err="1" smtClean="0"/>
              <a:t>Сабинского</a:t>
            </a:r>
            <a:r>
              <a:rPr lang="ru-RU" sz="1600" dirty="0" smtClean="0"/>
              <a:t> муниципального района Республики Татарстан»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Должность:</a:t>
            </a:r>
            <a:r>
              <a:rPr lang="ru-RU" sz="1600" dirty="0" smtClean="0"/>
              <a:t> учитель биологии и химии</a:t>
            </a:r>
          </a:p>
          <a:p>
            <a:r>
              <a:rPr lang="ru-RU" sz="1600" dirty="0" smtClean="0"/>
              <a:t>  </a:t>
            </a:r>
          </a:p>
          <a:p>
            <a:r>
              <a:rPr lang="ru-RU" sz="1600" dirty="0" smtClean="0"/>
              <a:t>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Квалификационная категория: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первая  </a:t>
            </a:r>
          </a:p>
          <a:p>
            <a:r>
              <a:rPr lang="ru-RU" sz="1600" dirty="0" smtClean="0"/>
              <a:t>        </a:t>
            </a:r>
          </a:p>
          <a:p>
            <a:r>
              <a:rPr lang="ru-RU" sz="1600" dirty="0" smtClean="0"/>
              <a:t>            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Общий стаж педагогической работы/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                             стаж в данном образовательном  учреждении:</a:t>
            </a:r>
            <a:r>
              <a:rPr lang="ru-RU" sz="1600" dirty="0" smtClean="0"/>
              <a:t>  </a:t>
            </a:r>
            <a:r>
              <a:rPr lang="ru-RU" sz="1600" dirty="0" smtClean="0"/>
              <a:t>11 лет/9 </a:t>
            </a:r>
            <a:r>
              <a:rPr lang="ru-RU" sz="1600" dirty="0" smtClean="0"/>
              <a:t>лет</a:t>
            </a:r>
          </a:p>
          <a:p>
            <a:endParaRPr lang="ru-RU" sz="1600" dirty="0" smtClean="0"/>
          </a:p>
          <a:p>
            <a:pPr algn="r"/>
            <a:r>
              <a:rPr lang="ru-RU" sz="1600" dirty="0" smtClean="0"/>
              <a:t>                                 </a:t>
            </a:r>
            <a:r>
              <a:rPr lang="ru-RU" sz="1600" b="1" i="1" dirty="0" smtClean="0">
                <a:solidFill>
                  <a:srgbClr val="C00000"/>
                </a:solidFill>
              </a:rPr>
              <a:t>Методическая тема:  </a:t>
            </a:r>
            <a:r>
              <a:rPr lang="ru-RU" sz="1600" b="1" dirty="0"/>
              <a:t> </a:t>
            </a:r>
            <a:r>
              <a:rPr lang="ru-RU" sz="1600" b="1" dirty="0" smtClean="0"/>
              <a:t>«</a:t>
            </a:r>
            <a:r>
              <a:rPr lang="ru-RU" sz="1600" dirty="0" smtClean="0"/>
              <a:t>Активизация </a:t>
            </a:r>
            <a:r>
              <a:rPr lang="ru-RU" sz="1600" dirty="0"/>
              <a:t>познавательной деятельности </a:t>
            </a:r>
            <a:r>
              <a:rPr lang="ru-RU" sz="1600" dirty="0" smtClean="0"/>
              <a:t>  </a:t>
            </a:r>
          </a:p>
          <a:p>
            <a:pPr algn="r"/>
            <a:r>
              <a:rPr lang="ru-RU" sz="1600" dirty="0"/>
              <a:t> </a:t>
            </a:r>
            <a:r>
              <a:rPr lang="ru-RU" sz="1600" dirty="0" smtClean="0"/>
              <a:t>                               учащихся </a:t>
            </a:r>
            <a:r>
              <a:rPr lang="ru-RU" sz="1600" dirty="0"/>
              <a:t>на уроках химии и биологии  на основе применения </a:t>
            </a:r>
            <a:endParaRPr lang="ru-RU" sz="1600" dirty="0" smtClean="0"/>
          </a:p>
          <a:p>
            <a:pPr algn="r"/>
            <a:r>
              <a:rPr lang="ru-RU" sz="1600" dirty="0"/>
              <a:t> </a:t>
            </a:r>
            <a:r>
              <a:rPr lang="ru-RU" sz="1600" dirty="0" smtClean="0"/>
              <a:t>                    информационно-коммуникативных </a:t>
            </a:r>
            <a:r>
              <a:rPr lang="ru-RU" sz="1600" dirty="0"/>
              <a:t>технологий».  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endParaRPr kumimoji="0" lang="ru-RU" sz="160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Успеваемость и качество знаний  по биологии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 последние три года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89218641"/>
              </p:ext>
            </p:extLst>
          </p:nvPr>
        </p:nvGraphicFramePr>
        <p:xfrm>
          <a:off x="1907704" y="1196752"/>
          <a:ext cx="561662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28835634"/>
              </p:ext>
            </p:extLst>
          </p:nvPr>
        </p:nvGraphicFramePr>
        <p:xfrm>
          <a:off x="3023320" y="4149080"/>
          <a:ext cx="61206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771800" y="3356992"/>
            <a:ext cx="583264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Успеваемость и качество знаний химии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последние три года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Результаты  ГИА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649" y="1268760"/>
          <a:ext cx="6480718" cy="12268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9985"/>
                <a:gridCol w="1619985"/>
                <a:gridCol w="1619985"/>
                <a:gridCol w="1620763"/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Учебный </a:t>
                      </a:r>
                      <a:endParaRPr lang="ru-RU" sz="11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Предмет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Количество участников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Средняя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оценка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2011-2012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химия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2012-2013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химия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2013-2014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биология/химия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56069" y="2891934"/>
            <a:ext cx="3031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Результаты ЕГЭ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97859"/>
              </p:ext>
            </p:extLst>
          </p:nvPr>
        </p:nvGraphicFramePr>
        <p:xfrm>
          <a:off x="1763688" y="3717032"/>
          <a:ext cx="6552726" cy="2221960"/>
        </p:xfrm>
        <a:graphic>
          <a:graphicData uri="http://schemas.openxmlformats.org/drawingml/2006/table">
            <a:tbl>
              <a:tblPr/>
              <a:tblGrid>
                <a:gridCol w="1140229"/>
                <a:gridCol w="1106029"/>
                <a:gridCol w="1106029"/>
                <a:gridCol w="1066357"/>
                <a:gridCol w="1067041"/>
                <a:gridCol w="1067041"/>
              </a:tblGrid>
              <a:tr h="2889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Учебный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Предмет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 школе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по району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по РТ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51,1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56,9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65,7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65,1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55,9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52,8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58,8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58,2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62,5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Результаты предметных олимпиад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412776"/>
          <a:ext cx="7272807" cy="2592289"/>
        </p:xfrm>
        <a:graphic>
          <a:graphicData uri="http://schemas.openxmlformats.org/drawingml/2006/table">
            <a:tbl>
              <a:tblPr/>
              <a:tblGrid>
                <a:gridCol w="2424269"/>
                <a:gridCol w="2424269"/>
                <a:gridCol w="2424269"/>
              </a:tblGrid>
              <a:tr h="851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Учебный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Результат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III место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Химия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III место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Химия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III место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23728" y="4293676"/>
            <a:ext cx="66247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В 2012 году ученица 8 класса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Гарифуллина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И. была награждена дипломом II степени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регионального победителя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Всероссийского «Молодежного биологического чемпионата».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В  2013-2014  учебном  году  ученица  9  класса  Ганиева  Г.  приняла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участие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 Международной олимпиаде по биологии.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 максимальных 63,40 баллов  она набрала 55,5 баллов.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365504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Участие учащихся в смотрах, конкурсах,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научно-практических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конференциях различного уровня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13752"/>
              </p:ext>
            </p:extLst>
          </p:nvPr>
        </p:nvGraphicFramePr>
        <p:xfrm>
          <a:off x="1259632" y="2060848"/>
          <a:ext cx="7416824" cy="4206458"/>
        </p:xfrm>
        <a:graphic>
          <a:graphicData uri="http://schemas.openxmlformats.org/drawingml/2006/table">
            <a:tbl>
              <a:tblPr/>
              <a:tblGrid>
                <a:gridCol w="360040"/>
                <a:gridCol w="3384376"/>
                <a:gridCol w="792088"/>
                <a:gridCol w="1512168"/>
                <a:gridCol w="1368152"/>
              </a:tblGrid>
              <a:tr h="591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Название конкурсного мероприятия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Конкурс  исследовательских работ «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ЮНИС»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Научно -практическая конференция школьников «Молодежь в научном поиске»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Открытая  экологическая конференция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степени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Конференция  исследовательских работ обучающихся «Моё Я в Большой Науке» им.Р.И.Утямышева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степени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Конкурс прикладного творчества «Дары природы»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Международный молодежный экологический конкурс-выставка «ЭКО»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диплом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Республиканский экологический фестиваль </a:t>
                      </a:r>
                      <a:r>
                        <a:rPr lang="tt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“Зеленая планета-2015”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степени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Я – классный руководитель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http://cs613427.vk.me/v613427815/669c/DgAx_5Vfap0.jpg"/>
          <p:cNvPicPr>
            <a:picLocks noChangeAspect="1" noChangeArrowheads="1"/>
          </p:cNvPicPr>
          <p:nvPr/>
        </p:nvPicPr>
        <p:blipFill>
          <a:blip r:embed="rId3" cstate="print"/>
          <a:srcRect t="16020" r="3191"/>
          <a:stretch>
            <a:fillRect/>
          </a:stretch>
        </p:blipFill>
        <p:spPr bwMode="auto">
          <a:xfrm>
            <a:off x="1259632" y="1628800"/>
            <a:ext cx="6552728" cy="3774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5373216"/>
            <a:ext cx="63367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i="1" dirty="0" smtClean="0"/>
              <a:t>      </a:t>
            </a:r>
            <a:r>
              <a:rPr lang="ru-RU" b="1" i="1" dirty="0" smtClean="0"/>
              <a:t>Искать в ребенке хорошее, находить «жемчужину» в каждой «раковине» и дать ей возможность блестеть…</a:t>
            </a:r>
            <a:endParaRPr lang="ru-RU" b="1" i="1" dirty="0"/>
          </a:p>
        </p:txBody>
      </p:sp>
      <p:pic>
        <p:nvPicPr>
          <p:cNvPr id="8194" name="Picture 2" descr="http://cs613427.vk.me/v613427815/665d/MQDe_msZHrc.jpg"/>
          <p:cNvPicPr>
            <a:picLocks noChangeAspect="1" noChangeArrowheads="1"/>
          </p:cNvPicPr>
          <p:nvPr/>
        </p:nvPicPr>
        <p:blipFill>
          <a:blip r:embed="rId4" cstate="print"/>
          <a:srcRect l="1936" t="11664" r="3182" b="3774"/>
          <a:stretch>
            <a:fillRect/>
          </a:stretch>
        </p:blipFill>
        <p:spPr bwMode="auto">
          <a:xfrm>
            <a:off x="1187624" y="1471558"/>
            <a:ext cx="6768752" cy="4005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Обобщение и распространение собственного педагогического опыта на федеральном, региональном и муниципальном уровнях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6" y="1772816"/>
          <a:ext cx="7128792" cy="4785998"/>
        </p:xfrm>
        <a:graphic>
          <a:graphicData uri="http://schemas.openxmlformats.org/drawingml/2006/table">
            <a:tbl>
              <a:tblPr/>
              <a:tblGrid>
                <a:gridCol w="486824"/>
                <a:gridCol w="3620063"/>
                <a:gridCol w="3021905"/>
              </a:tblGrid>
              <a:tr h="244899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Название статьи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Место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издания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31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“Формирование экологического сознания у учащихся начальных классов сельской школы в процессе кружковой работы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Сборник материалов научно-практической конференции. – Казань, К(П)ФУ, 2011.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799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Разработка урока «Гидролиз солей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www.schoolpress.ru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722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Презентация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«Экологическая роль птиц»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Публикация  в электронном СМИ (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http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://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nsportal.ru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node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/191081)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41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Статья  «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Йөк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бала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күтәрерлек булсын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Журнал «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Магариф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», 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 (940), 2014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441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Разработка урока «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Кошлар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классы»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Электронный педагогический журнал МАГАРИФ.РФ, №10, 2014, адрес: 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магариф.рф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koshlar-klassy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59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Статья  </a:t>
                      </a:r>
                      <a:r>
                        <a:rPr lang="tt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“Күмәк көч тау күчерә”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Журнал «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Магариф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», 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№5 (951), 2015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63" marR="63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765</Words>
  <Application>Microsoft Office PowerPoint</Application>
  <PresentationFormat>Экран (4:3)</PresentationFormat>
  <Paragraphs>246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 ГИА  </vt:lpstr>
      <vt:lpstr>Результаты предметных олимпиад</vt:lpstr>
      <vt:lpstr>Участие учащихся в смотрах, конкурсах,  научно-практических  конференциях различного уровня </vt:lpstr>
      <vt:lpstr>Я – классный руководитель</vt:lpstr>
      <vt:lpstr>Обобщение и распространение собственного педагогического опыта на федеральном, региональном и муниципальном уровнях  </vt:lpstr>
      <vt:lpstr>Курсы повышения квалификации </vt:lpstr>
      <vt:lpstr>Участие в обучающих семинарах,  тренингах, курсах </vt:lpstr>
      <vt:lpstr>Участие в муниципальных, региональных, федеральных профессиональных конкурсах </vt:lpstr>
      <vt:lpstr>В 2014 году за достигнутые успехи в деле обучения и воспитания подрастающего поколения  награждена Почетной грамотой Министерства образования и науки Республики Татарстан.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Эндже</cp:lastModifiedBy>
  <cp:revision>31</cp:revision>
  <dcterms:created xsi:type="dcterms:W3CDTF">2013-08-17T08:34:50Z</dcterms:created>
  <dcterms:modified xsi:type="dcterms:W3CDTF">2015-11-12T18:07:52Z</dcterms:modified>
</cp:coreProperties>
</file>