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6F47"/>
    <a:srgbClr val="007A37"/>
    <a:srgbClr val="663300"/>
    <a:srgbClr val="CC9900"/>
    <a:srgbClr val="E923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lip_image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597" y="0"/>
            <a:ext cx="916959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7290" y="357166"/>
            <a:ext cx="66684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Музыкальная викторина </a:t>
            </a:r>
          </a:p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 тему 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00573" y="2071678"/>
            <a:ext cx="944457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ngle"/>
              <a:extrusionClr>
                <a:srgbClr val="00B0F0"/>
              </a:extrusionClr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35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«Волшебный </a:t>
            </a:r>
          </a:p>
          <a:p>
            <a:pPr algn="ctr"/>
            <a:r>
              <a:rPr lang="ru-RU" sz="8000" b="1" cap="all" spc="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35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мир </a:t>
            </a:r>
          </a:p>
          <a:p>
            <a:pPr algn="ctr"/>
            <a:r>
              <a:rPr lang="ru-RU" sz="8000" b="1" cap="all" spc="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35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музыки»</a:t>
            </a:r>
            <a:endParaRPr lang="ru-RU" sz="8000" b="1" cap="all" spc="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3500000" scaled="1"/>
                <a:tileRect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</a:t>
            </a:r>
            <a:r>
              <a:rPr lang="ru-RU" b="1" dirty="0" smtClean="0"/>
              <a:t>Какой из инструментов является самым большим в мире?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572008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3200" b="1" i="1" dirty="0" smtClean="0">
                <a:solidFill>
                  <a:srgbClr val="4E3B30"/>
                </a:solidFill>
                <a:latin typeface="+mj-lt"/>
              </a:rPr>
              <a:t>2. </a:t>
            </a:r>
            <a:r>
              <a:rPr lang="ru-RU" sz="3200" b="1" dirty="0" smtClean="0">
                <a:solidFill>
                  <a:srgbClr val="4E3B30"/>
                </a:solidFill>
                <a:latin typeface="+mj-lt"/>
              </a:rPr>
              <a:t> </a:t>
            </a:r>
            <a:r>
              <a:rPr lang="ru-RU" sz="3200" b="1" i="1" dirty="0" smtClean="0">
                <a:solidFill>
                  <a:srgbClr val="4E3B30"/>
                </a:solidFill>
                <a:latin typeface="+mj-lt"/>
              </a:rPr>
              <a:t>У какого из перечисленных инструментов название в переводе означает «королевский»?</a:t>
            </a:r>
            <a:endParaRPr lang="ru-RU" sz="3200" b="1" dirty="0" smtClean="0">
              <a:solidFill>
                <a:srgbClr val="4E3B30"/>
              </a:solidFill>
              <a:latin typeface="+mj-lt"/>
            </a:endParaRPr>
          </a:p>
        </p:txBody>
      </p:sp>
      <p:pic>
        <p:nvPicPr>
          <p:cNvPr id="5" name="Рисунок 4" descr="916874freeoboi.ru-222.jpeg"/>
          <p:cNvPicPr>
            <a:picLocks noChangeAspect="1"/>
          </p:cNvPicPr>
          <p:nvPr/>
        </p:nvPicPr>
        <p:blipFill>
          <a:blip r:embed="rId2"/>
          <a:srcRect l="10667" t="8000" r="19333" b="8000"/>
          <a:stretch>
            <a:fillRect/>
          </a:stretch>
        </p:blipFill>
        <p:spPr>
          <a:xfrm>
            <a:off x="6500826" y="2143116"/>
            <a:ext cx="2143140" cy="1928826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small_арфа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357298"/>
            <a:ext cx="1571636" cy="2109579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5" name="Группа 14"/>
          <p:cNvGrpSpPr/>
          <p:nvPr/>
        </p:nvGrpSpPr>
        <p:grpSpPr>
          <a:xfrm>
            <a:off x="285720" y="2360594"/>
            <a:ext cx="1785950" cy="2357679"/>
            <a:chOff x="285720" y="2360594"/>
            <a:chExt cx="1785950" cy="2357679"/>
          </a:xfrm>
        </p:grpSpPr>
        <p:pic>
          <p:nvPicPr>
            <p:cNvPr id="6" name="Рисунок 5" descr="img355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720" y="2360594"/>
              <a:ext cx="1785950" cy="1785950"/>
            </a:xfrm>
            <a:prstGeom prst="rect">
              <a:avLst/>
            </a:prstGeom>
            <a:ln w="88900" cap="sq" cmpd="thickThin">
              <a:solidFill>
                <a:srgbClr val="C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9" name="Прямоугольник 8"/>
            <p:cNvSpPr/>
            <p:nvPr/>
          </p:nvSpPr>
          <p:spPr>
            <a:xfrm>
              <a:off x="285720" y="4071942"/>
              <a:ext cx="164307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Рояль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285984" y="3357562"/>
            <a:ext cx="17145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Арфа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180971" y="1357298"/>
            <a:ext cx="1917546" cy="2708150"/>
            <a:chOff x="4180971" y="1357298"/>
            <a:chExt cx="1917546" cy="2708150"/>
          </a:xfrm>
        </p:grpSpPr>
        <p:pic>
          <p:nvPicPr>
            <p:cNvPr id="8" name="Рисунок 7" descr="по.jpg"/>
            <p:cNvPicPr>
              <a:picLocks noChangeAspect="1"/>
            </p:cNvPicPr>
            <p:nvPr/>
          </p:nvPicPr>
          <p:blipFill>
            <a:blip r:embed="rId5"/>
            <a:srcRect l="14102" t="20490" r="5986" b="14624"/>
            <a:stretch>
              <a:fillRect/>
            </a:stretch>
          </p:blipFill>
          <p:spPr>
            <a:xfrm>
              <a:off x="4180971" y="1357298"/>
              <a:ext cx="1917546" cy="2143140"/>
            </a:xfrm>
            <a:prstGeom prst="rect">
              <a:avLst/>
            </a:prstGeom>
            <a:ln w="88900" cap="sq" cmpd="thickThin">
              <a:solidFill>
                <a:srgbClr val="C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4214810" y="3357562"/>
              <a:ext cx="164307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Орган</a:t>
              </a:r>
              <a:endPara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6215074" y="4000504"/>
            <a:ext cx="25344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Аккордеон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Какой струнный инструмент бывает русским, гавайским и испанским?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332037"/>
            <a:ext cx="8686800" cy="3811607"/>
          </a:xfrm>
        </p:spPr>
        <p:txBody>
          <a:bodyPr/>
          <a:lstStyle/>
          <a:p>
            <a:pPr>
              <a:buNone/>
            </a:pPr>
            <a:r>
              <a:rPr lang="ru-RU" sz="4000" b="1" i="1" dirty="0" smtClean="0"/>
              <a:t>-</a:t>
            </a:r>
            <a:r>
              <a:rPr lang="ru-RU" sz="4000" b="1" dirty="0" smtClean="0"/>
              <a:t> скрипка;</a:t>
            </a:r>
          </a:p>
          <a:p>
            <a:pPr>
              <a:buNone/>
            </a:pPr>
            <a:r>
              <a:rPr lang="ru-RU" sz="4000" b="1" dirty="0" smtClean="0"/>
              <a:t>- гармонь;</a:t>
            </a:r>
          </a:p>
          <a:p>
            <a:pPr>
              <a:buNone/>
            </a:pPr>
            <a:r>
              <a:rPr lang="ru-RU" sz="4000" b="1" dirty="0" smtClean="0"/>
              <a:t>- гитара;</a:t>
            </a:r>
          </a:p>
          <a:p>
            <a:pPr>
              <a:buNone/>
            </a:pPr>
            <a:r>
              <a:rPr lang="ru-RU" sz="4000" b="1" dirty="0" smtClean="0"/>
              <a:t>- флейта.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Documents and Settings\Lanos\Рабочий стол\портреты инструменты\img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214554"/>
            <a:ext cx="3502044" cy="350204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Какой из перечисленных инструментов не входит в состав медных духовых симфонического оркестра?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Documents and Settings\Lanos\Рабочий стол\портреты инструменты\img35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1928802"/>
            <a:ext cx="2022478" cy="2022478"/>
          </a:xfrm>
          <a:prstGeom prst="rect">
            <a:avLst/>
          </a:prstGeom>
          <a:noFill/>
        </p:spPr>
      </p:pic>
      <p:pic>
        <p:nvPicPr>
          <p:cNvPr id="7171" name="Picture 3" descr="C:\Documents and Settings\Lanos\Рабочий стол\портреты инструменты\img35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1928802"/>
            <a:ext cx="2143140" cy="2143140"/>
          </a:xfrm>
          <a:prstGeom prst="rect">
            <a:avLst/>
          </a:prstGeom>
          <a:noFill/>
        </p:spPr>
      </p:pic>
      <p:pic>
        <p:nvPicPr>
          <p:cNvPr id="7172" name="Picture 4" descr="C:\Documents and Settings\Lanos\Рабочий стол\портреты инструменты\small_Валторна 2.jpg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143116"/>
            <a:ext cx="1882391" cy="24288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4500570"/>
            <a:ext cx="20440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Валторна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3714752"/>
            <a:ext cx="19288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Туба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429124" y="2428868"/>
            <a:ext cx="2071702" cy="3065340"/>
            <a:chOff x="4429124" y="2428868"/>
            <a:chExt cx="2071702" cy="3065340"/>
          </a:xfrm>
        </p:grpSpPr>
        <p:pic>
          <p:nvPicPr>
            <p:cNvPr id="7173" name="Picture 5" descr="C:\Documents and Settings\Lanos\Рабочий стол\портреты инструменты\rojok3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00628" y="2428868"/>
              <a:ext cx="1057275" cy="2381250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4429124" y="4786322"/>
              <a:ext cx="207170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Рожок</a:t>
              </a:r>
              <a:endPara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929422" y="4000504"/>
            <a:ext cx="2214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Труба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Какой музыкальный инструмент имеет самое большое количество струн?</a:t>
            </a:r>
            <a:endParaRPr lang="ru-RU" dirty="0"/>
          </a:p>
        </p:txBody>
      </p:sp>
      <p:pic>
        <p:nvPicPr>
          <p:cNvPr id="8194" name="Picture 2" descr="C:\Documents and Settings\Lanos\Рабочий стол\портреты инструменты\small_альт.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2000240"/>
            <a:ext cx="1209675" cy="1905000"/>
          </a:xfrm>
          <a:prstGeom prst="rect">
            <a:avLst/>
          </a:prstGeom>
          <a:noFill/>
        </p:spPr>
      </p:pic>
      <p:pic>
        <p:nvPicPr>
          <p:cNvPr id="8195" name="Picture 3" descr="C:\Documents and Settings\Lanos\Рабочий стол\портреты инструменты\small_виолончель.jp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2000240"/>
            <a:ext cx="1200158" cy="2000264"/>
          </a:xfrm>
          <a:prstGeom prst="rect">
            <a:avLst/>
          </a:prstGeom>
          <a:noFill/>
        </p:spPr>
      </p:pic>
      <p:pic>
        <p:nvPicPr>
          <p:cNvPr id="8196" name="Picture 4" descr="C:\Documents and Settings\Lanos\Рабочий стол\портреты инструменты\small_арфа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000240"/>
            <a:ext cx="1419225" cy="1905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3929066"/>
            <a:ext cx="15001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Арфа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3929066"/>
            <a:ext cx="15001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Альт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929066"/>
            <a:ext cx="18573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Контрабас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643702" y="2071678"/>
            <a:ext cx="1928826" cy="2452046"/>
            <a:chOff x="6643702" y="2071678"/>
            <a:chExt cx="1928826" cy="2452046"/>
          </a:xfrm>
        </p:grpSpPr>
        <p:pic>
          <p:nvPicPr>
            <p:cNvPr id="8197" name="Picture 5" descr="C:\Documents and Settings\Lanos\Рабочий стол\портреты инструменты\img355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43702" y="2071678"/>
              <a:ext cx="1928826" cy="1928826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6929454" y="4000504"/>
              <a:ext cx="150019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Рояль</a:t>
              </a:r>
              <a:endParaRPr lang="ru-RU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13" name="Рисунок 12" descr="4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5214950"/>
            <a:ext cx="1206908" cy="1292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Какой из этих инструментов не входит в состав оркестра русских народных инструментов?</a:t>
            </a:r>
            <a:endParaRPr lang="ru-RU" dirty="0"/>
          </a:p>
        </p:txBody>
      </p:sp>
      <p:pic>
        <p:nvPicPr>
          <p:cNvPr id="9218" name="Picture 2" descr="C:\Documents and Settings\Lanos\Рабочий стол\портреты инструменты\bayan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1571612"/>
            <a:ext cx="2833820" cy="2214578"/>
          </a:xfrm>
          <a:prstGeom prst="rect">
            <a:avLst/>
          </a:prstGeom>
          <a:noFill/>
        </p:spPr>
      </p:pic>
      <p:pic>
        <p:nvPicPr>
          <p:cNvPr id="9220" name="Picture 4" descr="C:\Documents and Settings\Lanos\Рабочий стол\портреты инструменты\balalayk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14823">
            <a:off x="598839" y="3411863"/>
            <a:ext cx="2011363" cy="3163887"/>
          </a:xfrm>
          <a:prstGeom prst="rect">
            <a:avLst/>
          </a:prstGeom>
          <a:noFill/>
        </p:spPr>
      </p:pic>
      <p:pic>
        <p:nvPicPr>
          <p:cNvPr id="9221" name="Picture 5" descr="C:\Documents and Settings\Lanos\Рабочий стол\портреты инструменты\826052500698871_freeoboi.ru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1571612"/>
            <a:ext cx="2857520" cy="2143140"/>
          </a:xfrm>
          <a:prstGeom prst="rect">
            <a:avLst/>
          </a:prstGeom>
          <a:noFill/>
        </p:spPr>
      </p:pic>
      <p:pic>
        <p:nvPicPr>
          <p:cNvPr id="7" name="Рисунок 6" descr="gusli4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rot="667501">
            <a:off x="5429256" y="4000504"/>
            <a:ext cx="34290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III</a:t>
            </a:r>
            <a:r>
              <a:rPr lang="ru-RU" b="1" dirty="0" smtClean="0"/>
              <a:t>. Тема: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/>
              <a:t>«</a:t>
            </a:r>
            <a:r>
              <a:rPr lang="ru-RU" sz="4800" b="1" dirty="0" smtClean="0"/>
              <a:t>Когда-то в старине глубокой…»</a:t>
            </a:r>
          </a:p>
          <a:p>
            <a:endParaRPr lang="ru-RU" dirty="0"/>
          </a:p>
        </p:txBody>
      </p:sp>
      <p:pic>
        <p:nvPicPr>
          <p:cNvPr id="4" name="Рисунок 3" descr="397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785926"/>
            <a:ext cx="6468386" cy="4775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5728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Как называли в средние века во Франции странствующего поэта и певца?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00240"/>
            <a:ext cx="8686800" cy="4079885"/>
          </a:xfrm>
        </p:spPr>
        <p:txBody>
          <a:bodyPr/>
          <a:lstStyle/>
          <a:p>
            <a:pPr>
              <a:buNone/>
            </a:pPr>
            <a:r>
              <a:rPr lang="ru-RU" sz="4000" b="1" i="1" dirty="0" smtClean="0"/>
              <a:t>- </a:t>
            </a:r>
            <a:r>
              <a:rPr lang="ru-RU" sz="4000" b="1" dirty="0" smtClean="0"/>
              <a:t>трубадур;</a:t>
            </a:r>
          </a:p>
          <a:p>
            <a:pPr>
              <a:buNone/>
            </a:pPr>
            <a:r>
              <a:rPr lang="ru-RU" sz="4000" b="1" dirty="0" smtClean="0"/>
              <a:t>- скоморох;</a:t>
            </a:r>
          </a:p>
          <a:p>
            <a:pPr>
              <a:buNone/>
            </a:pPr>
            <a:r>
              <a:rPr lang="ru-RU" sz="4000" b="1" dirty="0" smtClean="0"/>
              <a:t>- бродяга;</a:t>
            </a:r>
          </a:p>
          <a:p>
            <a:pPr>
              <a:buNone/>
            </a:pPr>
            <a:r>
              <a:rPr lang="ru-RU" sz="4000" b="1" dirty="0" smtClean="0"/>
              <a:t>- шансонье.</a:t>
            </a:r>
          </a:p>
          <a:p>
            <a:endParaRPr lang="ru-RU" dirty="0"/>
          </a:p>
        </p:txBody>
      </p:sp>
      <p:pic>
        <p:nvPicPr>
          <p:cNvPr id="4" name="Рисунок 3" descr="9294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000240"/>
            <a:ext cx="4762533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Назовите древнейший музыкальный инструмент, который является символом искусства: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- </a:t>
            </a:r>
            <a:r>
              <a:rPr lang="ru-RU" sz="4800" b="1" dirty="0" smtClean="0"/>
              <a:t>балалайка</a:t>
            </a:r>
          </a:p>
          <a:p>
            <a:pPr>
              <a:buNone/>
            </a:pPr>
            <a:r>
              <a:rPr lang="ru-RU" sz="4800" b="1" dirty="0" smtClean="0"/>
              <a:t>- гусли</a:t>
            </a:r>
          </a:p>
          <a:p>
            <a:pPr>
              <a:buNone/>
            </a:pPr>
            <a:r>
              <a:rPr lang="ru-RU" sz="4800" b="1" dirty="0" smtClean="0"/>
              <a:t>- лира</a:t>
            </a:r>
          </a:p>
          <a:p>
            <a:pPr>
              <a:buNone/>
            </a:pPr>
            <a:r>
              <a:rPr lang="ru-RU" sz="4800" b="1" dirty="0" smtClean="0"/>
              <a:t>- арфа</a:t>
            </a:r>
          </a:p>
          <a:p>
            <a:endParaRPr lang="ru-RU" dirty="0"/>
          </a:p>
        </p:txBody>
      </p:sp>
      <p:pic>
        <p:nvPicPr>
          <p:cNvPr id="10242" name="Picture 2" descr="C:\Documents and Settings\Lanos\Рабочий стол\портреты инструменты\muzik2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38" r="26838" b="56250"/>
          <a:stretch>
            <a:fillRect/>
          </a:stretch>
        </p:blipFill>
        <p:spPr bwMode="auto">
          <a:xfrm>
            <a:off x="4929190" y="2071678"/>
            <a:ext cx="3214716" cy="3214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Назовите Бога искусства и света: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- </a:t>
            </a:r>
            <a:r>
              <a:rPr lang="ru-RU" sz="4800" b="1" dirty="0" smtClean="0"/>
              <a:t>Зевс</a:t>
            </a:r>
          </a:p>
          <a:p>
            <a:pPr>
              <a:buNone/>
            </a:pPr>
            <a:r>
              <a:rPr lang="ru-RU" sz="4800" b="1" dirty="0" smtClean="0"/>
              <a:t>- Аполлон</a:t>
            </a:r>
          </a:p>
          <a:p>
            <a:pPr>
              <a:buNone/>
            </a:pPr>
            <a:r>
              <a:rPr lang="ru-RU" sz="4800" b="1" dirty="0" smtClean="0"/>
              <a:t>- Прометей</a:t>
            </a:r>
          </a:p>
          <a:p>
            <a:pPr>
              <a:buNone/>
            </a:pPr>
            <a:r>
              <a:rPr lang="ru-RU" sz="4800" b="1" dirty="0" smtClean="0"/>
              <a:t>- Посейдон</a:t>
            </a:r>
          </a:p>
          <a:p>
            <a:endParaRPr lang="ru-RU" dirty="0"/>
          </a:p>
        </p:txBody>
      </p:sp>
      <p:pic>
        <p:nvPicPr>
          <p:cNvPr id="4" name="Рисунок 3" descr="000148.jpg"/>
          <p:cNvPicPr>
            <a:picLocks noChangeAspect="1"/>
          </p:cNvPicPr>
          <p:nvPr/>
        </p:nvPicPr>
        <p:blipFill>
          <a:blip r:embed="rId2"/>
          <a:srcRect l="9274" t="4166" r="5040" b="4166"/>
          <a:stretch>
            <a:fillRect/>
          </a:stretch>
        </p:blipFill>
        <p:spPr>
          <a:xfrm>
            <a:off x="4714876" y="1071546"/>
            <a:ext cx="3105104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81DD7"/>
                                      </p:to>
                                    </p:animClr>
                                    <p:animClr clrSpc="rgb">
                                      <p:cBhvr>
                                        <p:cTn id="7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81DD7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Без каких древнейших музыкальных инструментов нельзя начать трапезу: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b="1" i="1" dirty="0" smtClean="0"/>
              <a:t>- </a:t>
            </a:r>
            <a:r>
              <a:rPr lang="ru-RU" sz="4800" b="1" dirty="0" smtClean="0"/>
              <a:t>без тарелок</a:t>
            </a:r>
          </a:p>
          <a:p>
            <a:pPr>
              <a:buNone/>
            </a:pPr>
            <a:r>
              <a:rPr lang="ru-RU" sz="4800" b="1" dirty="0" smtClean="0"/>
              <a:t>- без ложек</a:t>
            </a:r>
          </a:p>
          <a:p>
            <a:pPr>
              <a:buNone/>
            </a:pPr>
            <a:r>
              <a:rPr lang="ru-RU" sz="4800" b="1" dirty="0" smtClean="0"/>
              <a:t>- без чашек</a:t>
            </a:r>
          </a:p>
          <a:p>
            <a:pPr>
              <a:buNone/>
            </a:pPr>
            <a:r>
              <a:rPr lang="ru-RU" sz="4800" b="1" dirty="0" smtClean="0"/>
              <a:t>- без вилок</a:t>
            </a:r>
          </a:p>
          <a:p>
            <a:endParaRPr lang="ru-RU" dirty="0"/>
          </a:p>
        </p:txBody>
      </p:sp>
      <p:pic>
        <p:nvPicPr>
          <p:cNvPr id="11266" name="Picture 2" descr="C:\Documents and Settings\Lanos\Рабочий стол\портреты инструменты\lozhk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2071678"/>
            <a:ext cx="438971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79704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Тема:</a:t>
            </a:r>
            <a:br>
              <a:rPr lang="ru-RU" sz="4000" b="1" dirty="0" smtClean="0"/>
            </a:br>
            <a:r>
              <a:rPr lang="ru-RU" sz="4000" b="1" dirty="0" smtClean="0"/>
              <a:t>«Великие композиторы»</a:t>
            </a:r>
            <a:endParaRPr lang="ru-RU" sz="4000" b="1" dirty="0"/>
          </a:p>
        </p:txBody>
      </p:sp>
      <p:pic>
        <p:nvPicPr>
          <p:cNvPr id="1026" name="Picture 2" descr="C:\Documents and Settings\Lanos\Рабочий стол\портреты инструменты\photo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9732163">
            <a:off x="1985798" y="2239113"/>
            <a:ext cx="1019175" cy="13335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Lanos\Рабочий стол\портреты инструменты\photo1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610239">
            <a:off x="1066733" y="2815941"/>
            <a:ext cx="1028700" cy="13335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Lanos\Рабочий стол\портреты инструменты\photo1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178598">
            <a:off x="3010600" y="1722087"/>
            <a:ext cx="1028700" cy="13335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Documents and Settings\Lanos\Рабочий стол\портреты инструменты\photo10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143248"/>
            <a:ext cx="1019175" cy="132397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C:\Documents and Settings\Lanos\Рабочий стол\портреты инструменты\photo103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760208">
            <a:off x="7951251" y="3141566"/>
            <a:ext cx="925420" cy="13335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C:\Documents and Settings\Lanos\Рабочий стол\портреты инструменты\photo105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5214950"/>
            <a:ext cx="1019175" cy="13335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C:\Documents and Settings\Lanos\Рабочий стол\портреты инструменты\photo107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9363282">
            <a:off x="215452" y="3433926"/>
            <a:ext cx="1038225" cy="13335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3" name="Picture 9" descr="C:\Documents and Settings\Lanos\Рабочий стол\портреты инструменты\photo107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397749">
            <a:off x="2769053" y="3564874"/>
            <a:ext cx="1028700" cy="13335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5" name="Picture 11" descr="C:\Documents and Settings\Lanos\Рабочий стол\портреты инструменты\photo107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71670" y="5214950"/>
            <a:ext cx="1038225" cy="13335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7" name="Picture 13" descr="C:\Documents and Settings\Lanos\Рабочий стол\портреты инструменты\photo1094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113292">
            <a:off x="5043183" y="1700626"/>
            <a:ext cx="1028700" cy="13335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8" name="Picture 14" descr="C:\Documents and Settings\Lanos\Рабочий стол\портреты инструменты\photo1095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28992" y="5214950"/>
            <a:ext cx="1019175" cy="13335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9" name="Picture 15" descr="C:\Documents and Settings\Lanos\Рабочий стол\портреты инструменты\photo1105.jpg"/>
          <p:cNvPicPr>
            <a:picLocks noChangeAspect="1" noChangeArrowheads="1"/>
          </p:cNvPicPr>
          <p:nvPr/>
        </p:nvPicPr>
        <p:blipFill>
          <a:blip r:embed="rId13"/>
          <a:srcRect b="4255"/>
          <a:stretch>
            <a:fillRect/>
          </a:stretch>
        </p:blipFill>
        <p:spPr bwMode="auto">
          <a:xfrm>
            <a:off x="4786314" y="5214950"/>
            <a:ext cx="1071570" cy="132718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40" name="Picture 16" descr="C:\Documents and Settings\Lanos\Рабочий стол\портреты инструменты\photo1110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887017">
            <a:off x="5294654" y="3463406"/>
            <a:ext cx="1000125" cy="131445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41" name="Picture 17" descr="C:\Documents and Settings\Lanos\Рабочий стол\портреты инструменты\photo111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15074" y="5214950"/>
            <a:ext cx="1038225" cy="13335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42" name="Picture 18" descr="C:\Documents and Settings\Lanos\Рабочий стол\портреты инструменты\photo1113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572396" y="5214950"/>
            <a:ext cx="1019175" cy="13335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43" name="Picture 19" descr="C:\Documents and Settings\Lanos\Рабочий стол\портреты инструменты\photo1116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1650315">
            <a:off x="7034166" y="2663023"/>
            <a:ext cx="1028700" cy="132397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" name="Picture 10" descr="C:\Documents and Settings\Lanos\Рабочий стол\портреты инструменты\photo1075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000496" y="1571612"/>
            <a:ext cx="1028700" cy="13335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6" name="Picture 12" descr="C:\Documents and Settings\Lanos\Рабочий стол\портреты инструменты\photo1083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rot="1501489">
            <a:off x="6091195" y="2157238"/>
            <a:ext cx="1038225" cy="13335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i="1" dirty="0" smtClean="0"/>
              <a:t>Былины в древности было принято: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b="1" dirty="0" smtClean="0"/>
              <a:t>- рассказывать</a:t>
            </a:r>
          </a:p>
          <a:p>
            <a:pPr>
              <a:buNone/>
            </a:pPr>
            <a:r>
              <a:rPr lang="ru-RU" sz="4800" b="1" dirty="0" smtClean="0"/>
              <a:t>- петь</a:t>
            </a:r>
          </a:p>
          <a:p>
            <a:pPr>
              <a:buNone/>
            </a:pPr>
            <a:r>
              <a:rPr lang="ru-RU" sz="4800" b="1" dirty="0" smtClean="0"/>
              <a:t>- декламировать</a:t>
            </a:r>
            <a:endParaRPr lang="ru-RU" sz="4800" b="1" dirty="0" smtClean="0"/>
          </a:p>
          <a:p>
            <a:pPr>
              <a:buNone/>
            </a:pPr>
            <a:r>
              <a:rPr lang="ru-RU" sz="4800" b="1" dirty="0" smtClean="0"/>
              <a:t>- читать</a:t>
            </a:r>
          </a:p>
          <a:p>
            <a:endParaRPr lang="ru-RU" dirty="0"/>
          </a:p>
        </p:txBody>
      </p:sp>
      <p:pic>
        <p:nvPicPr>
          <p:cNvPr id="4" name="Рисунок 3" descr="39722.jpg"/>
          <p:cNvPicPr>
            <a:picLocks noChangeAspect="1"/>
          </p:cNvPicPr>
          <p:nvPr/>
        </p:nvPicPr>
        <p:blipFill>
          <a:blip r:embed="rId2"/>
          <a:srcRect l="42839" t="17408" r="31458"/>
          <a:stretch>
            <a:fillRect/>
          </a:stretch>
        </p:blipFill>
        <p:spPr>
          <a:xfrm>
            <a:off x="6215074" y="1071546"/>
            <a:ext cx="2357454" cy="5592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lue-background-with-music-notes-and-stars-abstract-pixmac-illustration-44923913.jpg"/>
          <p:cNvPicPr>
            <a:picLocks noChangeAspect="1"/>
          </p:cNvPicPr>
          <p:nvPr/>
        </p:nvPicPr>
        <p:blipFill>
          <a:blip r:embed="rId2"/>
          <a:srcRect r="-625" b="5215"/>
          <a:stretch>
            <a:fillRect/>
          </a:stretch>
        </p:blipFill>
        <p:spPr>
          <a:xfrm>
            <a:off x="0" y="0"/>
            <a:ext cx="9274576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6868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936F47"/>
                </a:solidFill>
              </a:rPr>
              <a:t>«</a:t>
            </a:r>
            <a:r>
              <a:rPr lang="ru-RU" sz="4400" b="1" i="1" dirty="0" smtClean="0">
                <a:solidFill>
                  <a:srgbClr val="936F47"/>
                </a:solidFill>
              </a:rPr>
              <a:t>Любителями и знатоками музыки не рождаются, а становятся. Любите и изучайте великое искусство музыки. Оно откроет вам целый мир высоких чувств. Оно сделает вас духовно богаче, чище, совершеннее»</a:t>
            </a:r>
          </a:p>
          <a:p>
            <a:endParaRPr lang="ru-RU" sz="2000" dirty="0" smtClean="0">
              <a:solidFill>
                <a:srgbClr val="936F47"/>
              </a:solidFill>
            </a:endParaRPr>
          </a:p>
          <a:p>
            <a:pPr algn="r">
              <a:buNone/>
            </a:pPr>
            <a:r>
              <a:rPr lang="ru-RU" sz="4400" dirty="0" smtClean="0">
                <a:solidFill>
                  <a:srgbClr val="936F47"/>
                </a:solidFill>
              </a:rPr>
              <a:t>Д. Д. Шостакович</a:t>
            </a:r>
            <a:endParaRPr lang="ru-RU" sz="4400" dirty="0">
              <a:solidFill>
                <a:srgbClr val="936F4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i="1" dirty="0" smtClean="0"/>
              <a:t>Кто из композиторов создал первую русскую национальную оперу? Назовите её</a:t>
            </a:r>
            <a:r>
              <a:rPr lang="ru-RU" sz="3200" i="1" dirty="0" smtClean="0"/>
              <a:t>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8612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+mj-lt"/>
                <a:cs typeface="Courier New" pitchFamily="49" charset="0"/>
              </a:rPr>
              <a:t>-  П. И. Чайковский;</a:t>
            </a:r>
          </a:p>
          <a:p>
            <a:pPr>
              <a:buNone/>
            </a:pPr>
            <a:r>
              <a:rPr lang="ru-RU" dirty="0" smtClean="0">
                <a:latin typeface="+mj-lt"/>
                <a:cs typeface="Courier New" pitchFamily="49" charset="0"/>
              </a:rPr>
              <a:t>- М. И. Глинка;</a:t>
            </a:r>
          </a:p>
          <a:p>
            <a:pPr>
              <a:buNone/>
            </a:pPr>
            <a:r>
              <a:rPr lang="ru-RU" dirty="0" smtClean="0">
                <a:latin typeface="+mj-lt"/>
                <a:cs typeface="Courier New" pitchFamily="49" charset="0"/>
              </a:rPr>
              <a:t>- С. В. Рахманинов;</a:t>
            </a:r>
          </a:p>
          <a:p>
            <a:pPr>
              <a:buNone/>
            </a:pPr>
            <a:r>
              <a:rPr lang="ru-RU" dirty="0" smtClean="0">
                <a:latin typeface="+mj-lt"/>
                <a:cs typeface="Courier New" pitchFamily="49" charset="0"/>
              </a:rPr>
              <a:t>-  Й. Гайдн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714884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Какой великий русский композитор написал 3 балета и стал новатором в области балетной музыки?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Lanos\Рабочий стол\портреты инструменты\photo1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000240"/>
            <a:ext cx="1643074" cy="2134461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C:\Documents and Settings\Lanos\Рабочий стол\портреты инструменты\photo11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000240"/>
            <a:ext cx="1656754" cy="214314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 smtClean="0"/>
              <a:t>Какой из этих балетов не является произведением П. И. Чайковского?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14488"/>
            <a:ext cx="8686800" cy="4365637"/>
          </a:xfrm>
        </p:spPr>
        <p:txBody>
          <a:bodyPr/>
          <a:lstStyle/>
          <a:p>
            <a:pPr>
              <a:buNone/>
            </a:pPr>
            <a:r>
              <a:rPr lang="ru-RU" sz="4800" b="1" i="1" dirty="0" smtClean="0"/>
              <a:t>- «Щелкунчик»;</a:t>
            </a:r>
          </a:p>
          <a:p>
            <a:pPr>
              <a:buNone/>
            </a:pPr>
            <a:r>
              <a:rPr lang="ru-RU" sz="4800" b="1" i="1" dirty="0" smtClean="0"/>
              <a:t>- «Лебединое озеро»;</a:t>
            </a:r>
          </a:p>
          <a:p>
            <a:pPr>
              <a:buNone/>
            </a:pPr>
            <a:r>
              <a:rPr lang="ru-RU" sz="4800" b="1" i="1" dirty="0" smtClean="0"/>
              <a:t>- «Золушка»;	</a:t>
            </a:r>
          </a:p>
          <a:p>
            <a:pPr>
              <a:buNone/>
            </a:pPr>
            <a:r>
              <a:rPr lang="ru-RU" sz="4800" b="1" i="1" dirty="0" smtClean="0"/>
              <a:t>- «Спящая красавица». </a:t>
            </a:r>
          </a:p>
          <a:p>
            <a:endParaRPr lang="ru-RU" dirty="0"/>
          </a:p>
        </p:txBody>
      </p:sp>
      <p:pic>
        <p:nvPicPr>
          <p:cNvPr id="5" name="Рисунок 4" descr="1236536721.jpg"/>
          <p:cNvPicPr>
            <a:picLocks noChangeAspect="1"/>
          </p:cNvPicPr>
          <p:nvPr/>
        </p:nvPicPr>
        <p:blipFill>
          <a:blip r:embed="rId2"/>
          <a:srcRect l="23041" t="8956" r="21706" b="4477"/>
          <a:stretch>
            <a:fillRect/>
          </a:stretch>
        </p:blipFill>
        <p:spPr>
          <a:xfrm>
            <a:off x="6357950" y="1086897"/>
            <a:ext cx="2786050" cy="5771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/>
              <a:t>Кто из русских композиторов был по профессии морским офицером и совершил кругосветное путешествие по морям?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2050" name="Picture 2" descr="C:\Documents and Settings\Lanos\Рабочий стол\портреты инструменты\photo10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500305"/>
            <a:ext cx="1928826" cy="2500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Documents and Settings\Lanos\Рабочий стол\портреты инструменты\photo1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428867"/>
            <a:ext cx="1994141" cy="2584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Documents and Settings\Lanos\Рабочий стол\портреты инструменты\photo1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429000"/>
            <a:ext cx="1945155" cy="2521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" name="Группа 7"/>
          <p:cNvGrpSpPr/>
          <p:nvPr/>
        </p:nvGrpSpPr>
        <p:grpSpPr>
          <a:xfrm>
            <a:off x="285720" y="3286124"/>
            <a:ext cx="2071702" cy="3362104"/>
            <a:chOff x="285720" y="3286124"/>
            <a:chExt cx="2071702" cy="3362104"/>
          </a:xfrm>
        </p:grpSpPr>
        <p:pic>
          <p:nvPicPr>
            <p:cNvPr id="2052" name="Picture 4" descr="C:\Documents and Settings\Lanos\Рабочий стол\портреты инструменты\photo1084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7158" y="3286124"/>
              <a:ext cx="2000264" cy="26171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Прямоугольник 6"/>
            <p:cNvSpPr/>
            <p:nvPr/>
          </p:nvSpPr>
          <p:spPr>
            <a:xfrm>
              <a:off x="285720" y="5786454"/>
              <a:ext cx="2071702" cy="8617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500" b="1" cap="none" spc="0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Н.А.Римский-Корсаков</a:t>
              </a:r>
              <a:endParaRPr lang="ru-RU" sz="25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500298" y="4929198"/>
            <a:ext cx="19288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А.С. Даргомыжский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4929198"/>
            <a:ext cx="2000264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Э.Григ</a:t>
            </a:r>
            <a:endParaRPr lang="ru-RU" sz="2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58016" y="5857892"/>
            <a:ext cx="2059054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Л.Бетховен</a:t>
            </a:r>
            <a:endParaRPr lang="ru-RU" sz="2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cs typeface="Calibri" pitchFamily="34" charset="0"/>
              </a:rPr>
              <a:t>Какой из перечисленных композиторов начал свою концертную деятельность с 5-летнего возраста?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b="1" dirty="0" smtClean="0">
                <a:latin typeface="Calibri" pitchFamily="34" charset="0"/>
                <a:cs typeface="Calibri" pitchFamily="34" charset="0"/>
              </a:rPr>
            </a:b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5" name="Picture 3" descr="C:\Documents and Settings\Lanos\Рабочий стол\портреты инструменты\photo1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928934"/>
            <a:ext cx="2428892" cy="3148564"/>
          </a:xfrm>
          <a:prstGeom prst="rect">
            <a:avLst/>
          </a:prstGeom>
          <a:ln w="190500" cap="sq">
            <a:solidFill>
              <a:srgbClr val="CC99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C:\Documents and Settings\Lanos\Рабочий стол\портреты инструменты\photo10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103419"/>
            <a:ext cx="2357454" cy="3055959"/>
          </a:xfrm>
          <a:prstGeom prst="rect">
            <a:avLst/>
          </a:prstGeom>
          <a:ln w="190500" cap="sq">
            <a:solidFill>
              <a:srgbClr val="CC99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1" name="Группа 10"/>
          <p:cNvGrpSpPr/>
          <p:nvPr/>
        </p:nvGrpSpPr>
        <p:grpSpPr>
          <a:xfrm>
            <a:off x="0" y="3040123"/>
            <a:ext cx="2571736" cy="3443205"/>
            <a:chOff x="0" y="3040123"/>
            <a:chExt cx="2571736" cy="3443205"/>
          </a:xfrm>
        </p:grpSpPr>
        <p:pic>
          <p:nvPicPr>
            <p:cNvPr id="3074" name="Picture 2" descr="C:\Documents and Settings\Lanos\Рабочий стол\портреты инструменты\photo107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4282" y="3040123"/>
              <a:ext cx="2357454" cy="3027923"/>
            </a:xfrm>
            <a:prstGeom prst="rect">
              <a:avLst/>
            </a:prstGeom>
            <a:ln w="190500" cap="sq">
              <a:solidFill>
                <a:srgbClr val="CC9900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7" name="Прямоугольник 6"/>
            <p:cNvSpPr/>
            <p:nvPr/>
          </p:nvSpPr>
          <p:spPr>
            <a:xfrm>
              <a:off x="0" y="5929330"/>
              <a:ext cx="2571736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000" b="1" i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Calibri" pitchFamily="34" charset="0"/>
                </a:rPr>
                <a:t>В.А.Моцарт</a:t>
              </a:r>
              <a:endParaRPr lang="ru-RU" sz="3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071802" y="5072074"/>
            <a:ext cx="259930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М. П. Мусоргский</a:t>
            </a:r>
            <a:endParaRPr lang="ru-RU" sz="2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6072206"/>
            <a:ext cx="254903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А. П. Бородин</a:t>
            </a:r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Подставьте недостающую букву, с которой начинаются фамилии известных композиторов:</a:t>
            </a:r>
            <a:endParaRPr lang="ru-RU" dirty="0"/>
          </a:p>
        </p:txBody>
      </p:sp>
      <p:pic>
        <p:nvPicPr>
          <p:cNvPr id="4098" name="Picture 2" descr="C:\Documents and Settings\Lanos\Рабочий стол\портреты инструменты\photo11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228252"/>
            <a:ext cx="1500198" cy="1962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Documents and Settings\Lanos\Рабочий стол\портреты инструменты\photo11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71678"/>
            <a:ext cx="1714512" cy="2206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Documents and Settings\Lanos\Рабочий стол\портреты инструменты\photo11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151535"/>
            <a:ext cx="1428760" cy="1877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C:\Documents and Settings\Lanos\Рабочий стол\портреты инструменты\photo11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1714488"/>
            <a:ext cx="1714512" cy="2202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357422" y="5143512"/>
            <a:ext cx="178595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 </a:t>
            </a:r>
            <a:r>
              <a:rPr lang="ru-RU" sz="3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уберт</a:t>
            </a:r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643578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934670"/>
            <a:ext cx="137409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 </a:t>
            </a:r>
            <a:r>
              <a:rPr lang="ru-RU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3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пен</a:t>
            </a:r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4857760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4000504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388" y="3500438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4286256"/>
            <a:ext cx="140455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 </a:t>
            </a:r>
            <a:r>
              <a:rPr lang="ru-RU" sz="3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уман</a:t>
            </a:r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15140" y="3786190"/>
            <a:ext cx="226158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 </a:t>
            </a:r>
            <a:r>
              <a:rPr lang="ru-RU" sz="3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остакович</a:t>
            </a:r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857628"/>
            <a:ext cx="8686800" cy="57150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1. Назовите «короля вальса».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5122" name="Picture 2" descr="C:\Documents and Settings\Lanos\Рабочий стол\портреты инструменты\photo11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290"/>
            <a:ext cx="2020165" cy="2643206"/>
          </a:xfrm>
          <a:prstGeom prst="ellipse">
            <a:avLst/>
          </a:prstGeom>
          <a:ln w="190500" cap="rnd">
            <a:solidFill>
              <a:srgbClr val="007A37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C:\Documents and Settings\Lanos\Рабочий стол\портреты инструменты\photo1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14290"/>
            <a:ext cx="2039044" cy="2643206"/>
          </a:xfrm>
          <a:prstGeom prst="ellipse">
            <a:avLst/>
          </a:prstGeom>
          <a:ln w="190500" cap="rnd">
            <a:solidFill>
              <a:srgbClr val="007A37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4" name="Picture 4" descr="C:\Documents and Settings\Lanos\Рабочий стол\портреты инструменты\photo10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14356"/>
            <a:ext cx="2068595" cy="2643206"/>
          </a:xfrm>
          <a:prstGeom prst="ellipse">
            <a:avLst/>
          </a:prstGeom>
          <a:ln w="190500" cap="rnd">
            <a:solidFill>
              <a:srgbClr val="007A37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5" name="Picture 5" descr="C:\Documents and Settings\Lanos\Рабочий стол\портреты инструменты\photo10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42918"/>
            <a:ext cx="2019275" cy="2642042"/>
          </a:xfrm>
          <a:prstGeom prst="ellipse">
            <a:avLst/>
          </a:prstGeom>
          <a:ln w="190500" cap="rnd">
            <a:solidFill>
              <a:srgbClr val="007A37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3214686"/>
            <a:ext cx="200023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И.С.Бах</a:t>
            </a:r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2786058"/>
            <a:ext cx="200026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И.Штраус</a:t>
            </a:r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3286124"/>
            <a:ext cx="2197333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Ф.Мендельсон</a:t>
            </a:r>
            <a:endParaRPr lang="ru-RU" sz="2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29454" y="2857496"/>
            <a:ext cx="2000264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Л.Бетховен</a:t>
            </a:r>
            <a:endParaRPr lang="ru-RU" sz="2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786190"/>
            <a:ext cx="8858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2. Какой великий композитор написал много произведений и после потери слуха?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572008"/>
            <a:ext cx="8858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3. Под музыку какого композитора новобрачные входят в загс?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5473005"/>
            <a:ext cx="8858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4. У какого из перечисленных композиторов фамилия в переводе с немецкого означает «ручей»?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9" grpId="0"/>
      <p:bldP spid="10" grpId="0"/>
      <p:bldP spid="11" grpId="0"/>
      <p:bldP spid="11" grpId="1"/>
      <p:bldP spid="12" grpId="0" build="allAtOnce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anos\Рабочий стол\портреты инструменты\musical_instruments-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28868"/>
            <a:ext cx="8686800" cy="1909770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 smtClean="0">
                <a:ln>
                  <a:solidFill>
                    <a:srgbClr val="002060"/>
                  </a:solidFill>
                </a:ln>
                <a:solidFill>
                  <a:srgbClr val="007A37"/>
                </a:solidFill>
              </a:rPr>
              <a:t>II</a:t>
            </a:r>
            <a:r>
              <a:rPr lang="ru-RU" sz="4500" b="1" i="1" dirty="0" smtClean="0">
                <a:ln>
                  <a:solidFill>
                    <a:srgbClr val="002060"/>
                  </a:solidFill>
                </a:ln>
                <a:solidFill>
                  <a:srgbClr val="007A37"/>
                </a:solidFill>
              </a:rPr>
              <a:t>. Тема:</a:t>
            </a:r>
            <a:r>
              <a:rPr lang="ru-RU" sz="4500" b="1" dirty="0" smtClean="0">
                <a:ln>
                  <a:solidFill>
                    <a:srgbClr val="002060"/>
                  </a:solidFill>
                </a:ln>
                <a:solidFill>
                  <a:srgbClr val="007A37"/>
                </a:solidFill>
              </a:rPr>
              <a:t> </a:t>
            </a:r>
            <a:br>
              <a:rPr lang="ru-RU" sz="4500" b="1" dirty="0" smtClean="0">
                <a:ln>
                  <a:solidFill>
                    <a:srgbClr val="002060"/>
                  </a:solidFill>
                </a:ln>
                <a:solidFill>
                  <a:srgbClr val="007A37"/>
                </a:solidFill>
              </a:rPr>
            </a:br>
            <a:r>
              <a:rPr lang="ru-RU" sz="4500" b="1" dirty="0" smtClean="0">
                <a:ln>
                  <a:solidFill>
                    <a:srgbClr val="002060"/>
                  </a:solidFill>
                </a:ln>
                <a:solidFill>
                  <a:srgbClr val="007A37"/>
                </a:solidFill>
              </a:rPr>
              <a:t>«</a:t>
            </a:r>
            <a:r>
              <a:rPr lang="ru-RU" sz="4500" b="1" i="1" dirty="0" smtClean="0">
                <a:ln>
                  <a:solidFill>
                    <a:srgbClr val="002060"/>
                  </a:solidFill>
                </a:ln>
                <a:solidFill>
                  <a:srgbClr val="007A37"/>
                </a:solidFill>
              </a:rPr>
              <a:t>Музыкальные инструменты»</a:t>
            </a:r>
            <a:r>
              <a:rPr lang="ru-RU" sz="4500" dirty="0" smtClean="0">
                <a:ln>
                  <a:solidFill>
                    <a:srgbClr val="002060"/>
                  </a:solidFill>
                </a:ln>
                <a:solidFill>
                  <a:srgbClr val="007A37"/>
                </a:solidFill>
              </a:rPr>
              <a:t/>
            </a:r>
            <a:br>
              <a:rPr lang="ru-RU" sz="4500" dirty="0" smtClean="0">
                <a:ln>
                  <a:solidFill>
                    <a:srgbClr val="002060"/>
                  </a:solidFill>
                </a:ln>
                <a:solidFill>
                  <a:srgbClr val="007A37"/>
                </a:solidFill>
              </a:rPr>
            </a:br>
            <a:endParaRPr lang="ru-RU" sz="4500" dirty="0">
              <a:ln>
                <a:solidFill>
                  <a:srgbClr val="002060"/>
                </a:solidFill>
              </a:ln>
              <a:solidFill>
                <a:srgbClr val="007A3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388</TotalTime>
  <Words>437</Words>
  <PresentationFormat>Экран (4:3)</PresentationFormat>
  <Paragraphs>96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Слайд 1</vt:lpstr>
      <vt:lpstr>Тема: «Великие композиторы»</vt:lpstr>
      <vt:lpstr>Кто из композиторов создал первую русскую национальную оперу? Назовите её.</vt:lpstr>
      <vt:lpstr>Какой из этих балетов не является произведением П. И. Чайковского? </vt:lpstr>
      <vt:lpstr>Кто из русских композиторов был по профессии морским офицером и совершил кругосветное путешествие по морям? </vt:lpstr>
      <vt:lpstr>Какой из перечисленных композиторов начал свою концертную деятельность с 5-летнего возраста? </vt:lpstr>
      <vt:lpstr>Подставьте недостающую букву, с которой начинаются фамилии известных композиторов:</vt:lpstr>
      <vt:lpstr>1. Назовите «короля вальса».  </vt:lpstr>
      <vt:lpstr>II. Тема:  «Музыкальные инструменты» </vt:lpstr>
      <vt:lpstr> 1. Какой из инструментов является самым большим в мире? </vt:lpstr>
      <vt:lpstr>Какой струнный инструмент бывает русским, гавайским и испанским? </vt:lpstr>
      <vt:lpstr>Какой из перечисленных инструментов не входит в состав медных духовых симфонического оркестра? </vt:lpstr>
      <vt:lpstr>Какой музыкальный инструмент имеет самое большое количество струн?</vt:lpstr>
      <vt:lpstr>Какой из этих инструментов не входит в состав оркестра русских народных инструментов?</vt:lpstr>
      <vt:lpstr>III. Тема: </vt:lpstr>
      <vt:lpstr>Как называли в средние века во Франции странствующего поэта и певца? </vt:lpstr>
      <vt:lpstr>Назовите древнейший музыкальный инструмент, который является символом искусства: </vt:lpstr>
      <vt:lpstr>Назовите Бога искусства и света: </vt:lpstr>
      <vt:lpstr>Без каких древнейших музыкальных инструментов нельзя начать трапезу: </vt:lpstr>
      <vt:lpstr>Былины в древности было принято: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Музыкальная викторина на тему «Волшебный мир музыки»</dc:title>
  <cp:lastModifiedBy>WORK</cp:lastModifiedBy>
  <cp:revision>42</cp:revision>
  <dcterms:modified xsi:type="dcterms:W3CDTF">2011-11-15T13:18:36Z</dcterms:modified>
</cp:coreProperties>
</file>