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6" y="-47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866DA-C222-47D2-886A-72C38CA30B3E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01B1B-FEC1-42A2-AB21-4E5DD7248F7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01B1B-FEC1-42A2-AB21-4E5DD7248F7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o.nios.ru/sites/default/files/images/890767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81001"/>
            <a:ext cx="8991600" cy="617220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Часть </a:t>
            </a:r>
            <a:r>
              <a:rPr lang="ru-RU" sz="5400" b="1" dirty="0" smtClean="0">
                <a:solidFill>
                  <a:schemeClr val="bg1"/>
                </a:solidFill>
              </a:rPr>
              <a:t>1. </a:t>
            </a:r>
            <a:br>
              <a:rPr lang="ru-RU" sz="5400" b="1" dirty="0" smtClean="0">
                <a:solidFill>
                  <a:schemeClr val="bg1"/>
                </a:solidFill>
              </a:rPr>
            </a:br>
            <a:r>
              <a:rPr lang="ru-RU" sz="5300" b="1" dirty="0" smtClean="0">
                <a:solidFill>
                  <a:schemeClr val="bg1"/>
                </a:solidFill>
              </a:rPr>
              <a:t>«Формирование </a:t>
            </a:r>
            <a:r>
              <a:rPr lang="ru-RU" sz="5300" b="1" dirty="0" smtClean="0">
                <a:solidFill>
                  <a:schemeClr val="bg1"/>
                </a:solidFill>
              </a:rPr>
              <a:t>российской гражданской идентичности и нравственное воспитание обучающихся в процессе изучения отечественной истории».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1\Desktop\на мо 2015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84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на мо 2015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1\Desktop\на мо 2015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1\Desktop\на мо 2015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1\Desktop\на мо 2015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6760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1\Desktop\на мо 2015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1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1\Desktop\на мо 2015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04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1\Desktop\на мо 2015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1\Desktop\на мо 2015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Мнение - профессор </a:t>
            </a:r>
            <a:r>
              <a:rPr lang="ru-RU" b="1" dirty="0" smtClean="0">
                <a:solidFill>
                  <a:schemeClr val="bg1"/>
                </a:solidFill>
              </a:rPr>
              <a:t>Е.Е. </a:t>
            </a:r>
            <a:r>
              <a:rPr lang="ru-RU" b="1" dirty="0" smtClean="0">
                <a:solidFill>
                  <a:schemeClr val="bg1"/>
                </a:solidFill>
              </a:rPr>
              <a:t>Вяземский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«педагогов России волнуют проблемы построения системы исторического образования, отвечающей потребностям общества, государства и конкретного человека, основанной на осознании общенационального интереса, способствующей воспитанию гражданственности молодежи,  формированию общероссийской гражданской идентичности личности».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8956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smtClean="0">
                <a:solidFill>
                  <a:schemeClr val="bg1"/>
                </a:solidFill>
              </a:rPr>
              <a:t>Концепция </a:t>
            </a:r>
            <a:r>
              <a:rPr lang="ru-RU" b="1" dirty="0" smtClean="0">
                <a:solidFill>
                  <a:schemeClr val="bg1"/>
                </a:solidFill>
              </a:rPr>
              <a:t>духовно-нравственного развития и воспитания личности гражданина России»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733799"/>
            <a:ext cx="8991600" cy="3124201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«ступень российской гражданской идентичности – это высшая ступень процесса духовно-нравственного развития личности россиянина, его гражданского, патриотического воспитания»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49762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>
                <a:solidFill>
                  <a:schemeClr val="bg1"/>
                </a:solidFill>
              </a:rPr>
              <a:t>1. Какой смысл следует вкладывать в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понятие </a:t>
            </a:r>
            <a:r>
              <a:rPr lang="ru-RU" sz="2700" dirty="0" smtClean="0">
                <a:solidFill>
                  <a:schemeClr val="bg1"/>
                </a:solidFill>
              </a:rPr>
              <a:t>«</a:t>
            </a:r>
            <a:r>
              <a:rPr lang="ru-RU" sz="2700" dirty="0" smtClean="0">
                <a:solidFill>
                  <a:schemeClr val="bg1"/>
                </a:solidFill>
              </a:rPr>
              <a:t>российская идентичность»? </a:t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 </a:t>
            </a:r>
            <a:r>
              <a:rPr lang="ru-RU" sz="2700" dirty="0" smtClean="0">
                <a:solidFill>
                  <a:schemeClr val="bg1"/>
                </a:solidFill>
              </a:rPr>
              <a:t/>
            </a:r>
            <a:br>
              <a:rPr lang="ru-RU" sz="2700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2. Как может современный урок истории способствовать формированию личности россиянина, его духовно-нравственному становлению?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io.nios.ru/sites/default/files/styles/fotostatija/public/images/890767.jpg?itok=gf-kAjFy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8763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ФГОС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</a:rPr>
              <a:t>«осознание себя как носителя российской культуры и гражданина России</a:t>
            </a:r>
            <a:r>
              <a:rPr lang="ru-RU" sz="6600" dirty="0" smtClean="0">
                <a:solidFill>
                  <a:schemeClr val="bg1"/>
                </a:solidFill>
              </a:rPr>
              <a:t>».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b="1" dirty="0" smtClean="0">
                <a:solidFill>
                  <a:schemeClr val="bg1"/>
                </a:solidFill>
              </a:rPr>
              <a:t>В.В. Путин </a:t>
            </a:r>
            <a:endParaRPr lang="ru-RU" sz="9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bg1"/>
                </a:solidFill>
              </a:rPr>
              <a:t>«в российском обществе необходимо формировать такую культурную среду, такие ценности, которые бы опирались на нашу историю, традиции, объединяли бы времена и поколения, способствовали консолидации нации».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российская идентичность»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Древнерусское </a:t>
            </a:r>
            <a:r>
              <a:rPr lang="ru-RU" dirty="0" smtClean="0">
                <a:solidFill>
                  <a:schemeClr val="bg1"/>
                </a:solidFill>
              </a:rPr>
              <a:t>государство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Московское </a:t>
            </a:r>
            <a:r>
              <a:rPr lang="ru-RU" dirty="0" smtClean="0">
                <a:solidFill>
                  <a:schemeClr val="bg1"/>
                </a:solidFill>
              </a:rPr>
              <a:t>царство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Российская </a:t>
            </a:r>
            <a:r>
              <a:rPr lang="ru-RU" dirty="0" smtClean="0">
                <a:solidFill>
                  <a:schemeClr val="bg1"/>
                </a:solidFill>
              </a:rPr>
              <a:t>империя </a:t>
            </a: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Советский Союз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Российская Федерация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"/>
            <a:ext cx="8686800" cy="64770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«Россиянином становится человек, осваивающий культурные богатства своей страны и многонационального народа Российской Федерации, осознающий их значимость, особенности, единство и солидарность в судьбе России».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Часть 2.  «За бугром»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1\Desktop\на мо 2015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447800"/>
            <a:ext cx="914400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177</Words>
  <Application>Microsoft Office PowerPoint</Application>
  <PresentationFormat>Экран (4:3)</PresentationFormat>
  <Paragraphs>23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Часть 1.  «Формирование российской гражданской идентичности и нравственное воспитание обучающихся в процессе изучения отечественной истории». </vt:lpstr>
      <vt:lpstr>Мнение - профессор Е.Е. Вяземский</vt:lpstr>
      <vt:lpstr>«Концепция духовно-нравственного развития и воспитания личности гражданина России»</vt:lpstr>
      <vt:lpstr>1. Какой смысл следует вкладывать в  понятие «российская идентичность»?     2. Как может современный урок истории способствовать формированию личности россиянина, его духовно-нравственному становлению? </vt:lpstr>
      <vt:lpstr>ФГОС</vt:lpstr>
      <vt:lpstr>В.В. Путин </vt:lpstr>
      <vt:lpstr>«российская идентичность»</vt:lpstr>
      <vt:lpstr>Слайд 8</vt:lpstr>
      <vt:lpstr>Часть 2.  «За бугром»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российской гражданской идентичности и нравственное воспитание обучающихся в процессе изучения отечественной истории». </dc:title>
  <dc:creator>1</dc:creator>
  <cp:lastModifiedBy>1</cp:lastModifiedBy>
  <cp:revision>5</cp:revision>
  <dcterms:created xsi:type="dcterms:W3CDTF">2015-11-02T15:16:24Z</dcterms:created>
  <dcterms:modified xsi:type="dcterms:W3CDTF">2015-11-02T16:24:56Z</dcterms:modified>
</cp:coreProperties>
</file>