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6" r:id="rId2"/>
    <p:sldId id="258" r:id="rId3"/>
    <p:sldId id="259" r:id="rId4"/>
    <p:sldId id="260" r:id="rId5"/>
    <p:sldId id="278" r:id="rId6"/>
    <p:sldId id="261" r:id="rId7"/>
    <p:sldId id="263" r:id="rId8"/>
    <p:sldId id="264" r:id="rId9"/>
    <p:sldId id="265" r:id="rId10"/>
    <p:sldId id="266" r:id="rId11"/>
    <p:sldId id="267" r:id="rId12"/>
    <p:sldId id="268" r:id="rId13"/>
    <p:sldId id="269" r:id="rId14"/>
    <p:sldId id="270" r:id="rId15"/>
    <p:sldId id="273" r:id="rId16"/>
    <p:sldId id="272" r:id="rId17"/>
    <p:sldId id="274" r:id="rId18"/>
    <p:sldId id="257" r:id="rId1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100" d="100"/>
          <a:sy n="100" d="100"/>
        </p:scale>
        <p:origin x="-294" y="-17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a:prstGeom prst="rect">
            <a:avLst/>
          </a:prstGeo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a:xfrm>
            <a:off x="457200" y="6356350"/>
            <a:ext cx="2133600" cy="365125"/>
          </a:xfrm>
          <a:prstGeom prst="rect">
            <a:avLst/>
          </a:prstGeom>
        </p:spPr>
        <p:txBody>
          <a:bodyPr/>
          <a:lstStyle/>
          <a:p>
            <a:fld id="{12DD957E-AC4E-4E47-AB35-FEA46802BDF8}" type="datetimeFigureOut">
              <a:rPr lang="ru-RU" smtClean="0"/>
              <a:pPr/>
              <a:t>01.01.2007</a:t>
            </a:fld>
            <a:endParaRPr lang="ru-RU"/>
          </a:p>
        </p:txBody>
      </p:sp>
      <p:sp>
        <p:nvSpPr>
          <p:cNvPr id="5" name="Нижний колонтитул 4"/>
          <p:cNvSpPr>
            <a:spLocks noGrp="1"/>
          </p:cNvSpPr>
          <p:nvPr>
            <p:ph type="ftr" sz="quarter" idx="11"/>
          </p:nvPr>
        </p:nvSpPr>
        <p:spPr>
          <a:xfrm>
            <a:off x="3124200" y="6356350"/>
            <a:ext cx="2895600" cy="365125"/>
          </a:xfrm>
          <a:prstGeom prst="rect">
            <a:avLst/>
          </a:prstGeom>
        </p:spPr>
        <p:txBody>
          <a:bodyPr/>
          <a:lstStyle/>
          <a:p>
            <a:endParaRPr lang="ru-RU"/>
          </a:p>
        </p:txBody>
      </p:sp>
      <p:sp>
        <p:nvSpPr>
          <p:cNvPr id="6" name="Номер слайда 5"/>
          <p:cNvSpPr>
            <a:spLocks noGrp="1"/>
          </p:cNvSpPr>
          <p:nvPr>
            <p:ph type="sldNum" sz="quarter" idx="12"/>
          </p:nvPr>
        </p:nvSpPr>
        <p:spPr>
          <a:xfrm>
            <a:off x="6553200" y="6356350"/>
            <a:ext cx="2133600" cy="365125"/>
          </a:xfrm>
          <a:prstGeom prst="rect">
            <a:avLst/>
          </a:prstGeom>
        </p:spPr>
        <p:txBody>
          <a:bodyPr/>
          <a:lstStyle/>
          <a:p>
            <a:fld id="{109F2951-5DE2-4406-862F-B3BA0E20AB12}"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1600200"/>
            <a:ext cx="8229600" cy="4525963"/>
          </a:xfrm>
          <a:prstGeom prst="rect">
            <a:avLst/>
          </a:prstGeo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a:xfrm>
            <a:off x="457200" y="6356350"/>
            <a:ext cx="2133600" cy="365125"/>
          </a:xfrm>
          <a:prstGeom prst="rect">
            <a:avLst/>
          </a:prstGeom>
        </p:spPr>
        <p:txBody>
          <a:bodyPr/>
          <a:lstStyle/>
          <a:p>
            <a:fld id="{12DD957E-AC4E-4E47-AB35-FEA46802BDF8}" type="datetimeFigureOut">
              <a:rPr lang="ru-RU" smtClean="0"/>
              <a:pPr/>
              <a:t>01.01.2007</a:t>
            </a:fld>
            <a:endParaRPr lang="ru-RU"/>
          </a:p>
        </p:txBody>
      </p:sp>
      <p:sp>
        <p:nvSpPr>
          <p:cNvPr id="5" name="Нижний колонтитул 4"/>
          <p:cNvSpPr>
            <a:spLocks noGrp="1"/>
          </p:cNvSpPr>
          <p:nvPr>
            <p:ph type="ftr" sz="quarter" idx="11"/>
          </p:nvPr>
        </p:nvSpPr>
        <p:spPr>
          <a:xfrm>
            <a:off x="3124200" y="6356350"/>
            <a:ext cx="2895600" cy="365125"/>
          </a:xfrm>
          <a:prstGeom prst="rect">
            <a:avLst/>
          </a:prstGeom>
        </p:spPr>
        <p:txBody>
          <a:bodyPr/>
          <a:lstStyle/>
          <a:p>
            <a:endParaRPr lang="ru-RU"/>
          </a:p>
        </p:txBody>
      </p:sp>
      <p:sp>
        <p:nvSpPr>
          <p:cNvPr id="6" name="Номер слайда 5"/>
          <p:cNvSpPr>
            <a:spLocks noGrp="1"/>
          </p:cNvSpPr>
          <p:nvPr>
            <p:ph type="sldNum" sz="quarter" idx="12"/>
          </p:nvPr>
        </p:nvSpPr>
        <p:spPr>
          <a:xfrm>
            <a:off x="6553200" y="6356350"/>
            <a:ext cx="2133600" cy="365125"/>
          </a:xfrm>
          <a:prstGeom prst="rect">
            <a:avLst/>
          </a:prstGeom>
        </p:spPr>
        <p:txBody>
          <a:bodyPr/>
          <a:lstStyle/>
          <a:p>
            <a:fld id="{109F2951-5DE2-4406-862F-B3BA0E20AB12}"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a:prstGeom prst="rect">
            <a:avLst/>
          </a:prstGeo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a:prstGeom prst="rect">
            <a:avLst/>
          </a:prstGeo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a:xfrm>
            <a:off x="457200" y="6356350"/>
            <a:ext cx="2133600" cy="365125"/>
          </a:xfrm>
          <a:prstGeom prst="rect">
            <a:avLst/>
          </a:prstGeom>
        </p:spPr>
        <p:txBody>
          <a:bodyPr/>
          <a:lstStyle/>
          <a:p>
            <a:fld id="{12DD957E-AC4E-4E47-AB35-FEA46802BDF8}" type="datetimeFigureOut">
              <a:rPr lang="ru-RU" smtClean="0"/>
              <a:pPr/>
              <a:t>01.01.2007</a:t>
            </a:fld>
            <a:endParaRPr lang="ru-RU"/>
          </a:p>
        </p:txBody>
      </p:sp>
      <p:sp>
        <p:nvSpPr>
          <p:cNvPr id="5" name="Нижний колонтитул 4"/>
          <p:cNvSpPr>
            <a:spLocks noGrp="1"/>
          </p:cNvSpPr>
          <p:nvPr>
            <p:ph type="ftr" sz="quarter" idx="11"/>
          </p:nvPr>
        </p:nvSpPr>
        <p:spPr>
          <a:xfrm>
            <a:off x="3124200" y="6356350"/>
            <a:ext cx="2895600" cy="365125"/>
          </a:xfrm>
          <a:prstGeom prst="rect">
            <a:avLst/>
          </a:prstGeom>
        </p:spPr>
        <p:txBody>
          <a:bodyPr/>
          <a:lstStyle/>
          <a:p>
            <a:endParaRPr lang="ru-RU"/>
          </a:p>
        </p:txBody>
      </p:sp>
      <p:sp>
        <p:nvSpPr>
          <p:cNvPr id="6" name="Номер слайда 5"/>
          <p:cNvSpPr>
            <a:spLocks noGrp="1"/>
          </p:cNvSpPr>
          <p:nvPr>
            <p:ph type="sldNum" sz="quarter" idx="12"/>
          </p:nvPr>
        </p:nvSpPr>
        <p:spPr>
          <a:xfrm>
            <a:off x="6553200" y="6356350"/>
            <a:ext cx="2133600" cy="365125"/>
          </a:xfrm>
          <a:prstGeom prst="rect">
            <a:avLst/>
          </a:prstGeom>
        </p:spPr>
        <p:txBody>
          <a:bodyPr/>
          <a:lstStyle/>
          <a:p>
            <a:fld id="{109F2951-5DE2-4406-862F-B3BA0E20AB12}"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
        <p:nvSpPr>
          <p:cNvPr id="3" name="Содержимое 2"/>
          <p:cNvSpPr>
            <a:spLocks noGrp="1"/>
          </p:cNvSpPr>
          <p:nvPr>
            <p:ph idx="1"/>
          </p:nvPr>
        </p:nvSpPr>
        <p:spPr>
          <a:xfrm>
            <a:off x="457200" y="1600200"/>
            <a:ext cx="8229600" cy="4525963"/>
          </a:xfrm>
          <a:prstGeom prst="rect">
            <a:avLst/>
          </a:prstGeo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a:xfrm>
            <a:off x="457200" y="6356350"/>
            <a:ext cx="2133600" cy="365125"/>
          </a:xfrm>
          <a:prstGeom prst="rect">
            <a:avLst/>
          </a:prstGeom>
        </p:spPr>
        <p:txBody>
          <a:bodyPr/>
          <a:lstStyle/>
          <a:p>
            <a:fld id="{12DD957E-AC4E-4E47-AB35-FEA46802BDF8}" type="datetimeFigureOut">
              <a:rPr lang="ru-RU" smtClean="0"/>
              <a:pPr/>
              <a:t>01.01.2007</a:t>
            </a:fld>
            <a:endParaRPr lang="ru-RU"/>
          </a:p>
        </p:txBody>
      </p:sp>
      <p:sp>
        <p:nvSpPr>
          <p:cNvPr id="5" name="Нижний колонтитул 4"/>
          <p:cNvSpPr>
            <a:spLocks noGrp="1"/>
          </p:cNvSpPr>
          <p:nvPr>
            <p:ph type="ftr" sz="quarter" idx="11"/>
          </p:nvPr>
        </p:nvSpPr>
        <p:spPr>
          <a:xfrm>
            <a:off x="3124200" y="6356350"/>
            <a:ext cx="2895600" cy="365125"/>
          </a:xfrm>
          <a:prstGeom prst="rect">
            <a:avLst/>
          </a:prstGeom>
        </p:spPr>
        <p:txBody>
          <a:bodyPr/>
          <a:lstStyle/>
          <a:p>
            <a:endParaRPr lang="ru-RU"/>
          </a:p>
        </p:txBody>
      </p:sp>
      <p:sp>
        <p:nvSpPr>
          <p:cNvPr id="6" name="Номер слайда 5"/>
          <p:cNvSpPr>
            <a:spLocks noGrp="1"/>
          </p:cNvSpPr>
          <p:nvPr>
            <p:ph type="sldNum" sz="quarter" idx="12"/>
          </p:nvPr>
        </p:nvSpPr>
        <p:spPr>
          <a:xfrm>
            <a:off x="6553200" y="6356350"/>
            <a:ext cx="2133600" cy="365125"/>
          </a:xfrm>
          <a:prstGeom prst="rect">
            <a:avLst/>
          </a:prstGeom>
        </p:spPr>
        <p:txBody>
          <a:bodyPr/>
          <a:lstStyle/>
          <a:p>
            <a:fld id="{109F2951-5DE2-4406-862F-B3BA0E20AB12}"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a:xfrm>
            <a:off x="457200" y="6356350"/>
            <a:ext cx="2133600" cy="365125"/>
          </a:xfrm>
          <a:prstGeom prst="rect">
            <a:avLst/>
          </a:prstGeom>
        </p:spPr>
        <p:txBody>
          <a:bodyPr/>
          <a:lstStyle/>
          <a:p>
            <a:fld id="{12DD957E-AC4E-4E47-AB35-FEA46802BDF8}" type="datetimeFigureOut">
              <a:rPr lang="ru-RU" smtClean="0"/>
              <a:pPr/>
              <a:t>01.01.2007</a:t>
            </a:fld>
            <a:endParaRPr lang="ru-RU"/>
          </a:p>
        </p:txBody>
      </p:sp>
      <p:sp>
        <p:nvSpPr>
          <p:cNvPr id="5" name="Нижний колонтитул 4"/>
          <p:cNvSpPr>
            <a:spLocks noGrp="1"/>
          </p:cNvSpPr>
          <p:nvPr>
            <p:ph type="ftr" sz="quarter" idx="11"/>
          </p:nvPr>
        </p:nvSpPr>
        <p:spPr>
          <a:xfrm>
            <a:off x="3124200" y="6356350"/>
            <a:ext cx="2895600" cy="365125"/>
          </a:xfrm>
          <a:prstGeom prst="rect">
            <a:avLst/>
          </a:prstGeom>
        </p:spPr>
        <p:txBody>
          <a:bodyPr/>
          <a:lstStyle/>
          <a:p>
            <a:endParaRPr lang="ru-RU"/>
          </a:p>
        </p:txBody>
      </p:sp>
      <p:sp>
        <p:nvSpPr>
          <p:cNvPr id="6" name="Номер слайда 5"/>
          <p:cNvSpPr>
            <a:spLocks noGrp="1"/>
          </p:cNvSpPr>
          <p:nvPr>
            <p:ph type="sldNum" sz="quarter" idx="12"/>
          </p:nvPr>
        </p:nvSpPr>
        <p:spPr>
          <a:xfrm>
            <a:off x="6553200" y="6356350"/>
            <a:ext cx="2133600" cy="365125"/>
          </a:xfrm>
          <a:prstGeom prst="rect">
            <a:avLst/>
          </a:prstGeom>
        </p:spPr>
        <p:txBody>
          <a:bodyPr/>
          <a:lstStyle/>
          <a:p>
            <a:fld id="{109F2951-5DE2-4406-862F-B3BA0E20AB12}"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a:xfrm>
            <a:off x="457200" y="6356350"/>
            <a:ext cx="2133600" cy="365125"/>
          </a:xfrm>
          <a:prstGeom prst="rect">
            <a:avLst/>
          </a:prstGeom>
        </p:spPr>
        <p:txBody>
          <a:bodyPr/>
          <a:lstStyle/>
          <a:p>
            <a:fld id="{12DD957E-AC4E-4E47-AB35-FEA46802BDF8}" type="datetimeFigureOut">
              <a:rPr lang="ru-RU" smtClean="0"/>
              <a:pPr/>
              <a:t>01.01.2007</a:t>
            </a:fld>
            <a:endParaRPr lang="ru-RU"/>
          </a:p>
        </p:txBody>
      </p:sp>
      <p:sp>
        <p:nvSpPr>
          <p:cNvPr id="6" name="Нижний колонтитул 5"/>
          <p:cNvSpPr>
            <a:spLocks noGrp="1"/>
          </p:cNvSpPr>
          <p:nvPr>
            <p:ph type="ftr" sz="quarter" idx="11"/>
          </p:nvPr>
        </p:nvSpPr>
        <p:spPr>
          <a:xfrm>
            <a:off x="3124200" y="6356350"/>
            <a:ext cx="2895600" cy="365125"/>
          </a:xfrm>
          <a:prstGeom prst="rect">
            <a:avLst/>
          </a:prstGeom>
        </p:spPr>
        <p:txBody>
          <a:bodyPr/>
          <a:lstStyle/>
          <a:p>
            <a:endParaRPr lang="ru-RU"/>
          </a:p>
        </p:txBody>
      </p:sp>
      <p:sp>
        <p:nvSpPr>
          <p:cNvPr id="7" name="Номер слайда 6"/>
          <p:cNvSpPr>
            <a:spLocks noGrp="1"/>
          </p:cNvSpPr>
          <p:nvPr>
            <p:ph type="sldNum" sz="quarter" idx="12"/>
          </p:nvPr>
        </p:nvSpPr>
        <p:spPr>
          <a:xfrm>
            <a:off x="6553200" y="6356350"/>
            <a:ext cx="2133600" cy="365125"/>
          </a:xfrm>
          <a:prstGeom prst="rect">
            <a:avLst/>
          </a:prstGeom>
        </p:spPr>
        <p:txBody>
          <a:bodyPr/>
          <a:lstStyle/>
          <a:p>
            <a:fld id="{109F2951-5DE2-4406-862F-B3BA0E20AB12}"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a:xfrm>
            <a:off x="457200" y="6356350"/>
            <a:ext cx="2133600" cy="365125"/>
          </a:xfrm>
          <a:prstGeom prst="rect">
            <a:avLst/>
          </a:prstGeom>
        </p:spPr>
        <p:txBody>
          <a:bodyPr/>
          <a:lstStyle/>
          <a:p>
            <a:fld id="{12DD957E-AC4E-4E47-AB35-FEA46802BDF8}" type="datetimeFigureOut">
              <a:rPr lang="ru-RU" smtClean="0"/>
              <a:pPr/>
              <a:t>01.01.2007</a:t>
            </a:fld>
            <a:endParaRPr lang="ru-RU"/>
          </a:p>
        </p:txBody>
      </p:sp>
      <p:sp>
        <p:nvSpPr>
          <p:cNvPr id="8" name="Нижний колонтитул 7"/>
          <p:cNvSpPr>
            <a:spLocks noGrp="1"/>
          </p:cNvSpPr>
          <p:nvPr>
            <p:ph type="ftr" sz="quarter" idx="11"/>
          </p:nvPr>
        </p:nvSpPr>
        <p:spPr>
          <a:xfrm>
            <a:off x="3124200" y="6356350"/>
            <a:ext cx="2895600" cy="365125"/>
          </a:xfrm>
          <a:prstGeom prst="rect">
            <a:avLst/>
          </a:prstGeom>
        </p:spPr>
        <p:txBody>
          <a:bodyPr/>
          <a:lstStyle/>
          <a:p>
            <a:endParaRPr lang="ru-RU"/>
          </a:p>
        </p:txBody>
      </p:sp>
      <p:sp>
        <p:nvSpPr>
          <p:cNvPr id="9" name="Номер слайда 8"/>
          <p:cNvSpPr>
            <a:spLocks noGrp="1"/>
          </p:cNvSpPr>
          <p:nvPr>
            <p:ph type="sldNum" sz="quarter" idx="12"/>
          </p:nvPr>
        </p:nvSpPr>
        <p:spPr>
          <a:xfrm>
            <a:off x="6553200" y="6356350"/>
            <a:ext cx="2133600" cy="365125"/>
          </a:xfrm>
          <a:prstGeom prst="rect">
            <a:avLst/>
          </a:prstGeom>
        </p:spPr>
        <p:txBody>
          <a:bodyPr/>
          <a:lstStyle/>
          <a:p>
            <a:fld id="{109F2951-5DE2-4406-862F-B3BA0E20AB12}"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
        <p:nvSpPr>
          <p:cNvPr id="3" name="Дата 2"/>
          <p:cNvSpPr>
            <a:spLocks noGrp="1"/>
          </p:cNvSpPr>
          <p:nvPr>
            <p:ph type="dt" sz="half" idx="10"/>
          </p:nvPr>
        </p:nvSpPr>
        <p:spPr>
          <a:xfrm>
            <a:off x="457200" y="6356350"/>
            <a:ext cx="2133600" cy="365125"/>
          </a:xfrm>
          <a:prstGeom prst="rect">
            <a:avLst/>
          </a:prstGeom>
        </p:spPr>
        <p:txBody>
          <a:bodyPr/>
          <a:lstStyle/>
          <a:p>
            <a:fld id="{12DD957E-AC4E-4E47-AB35-FEA46802BDF8}" type="datetimeFigureOut">
              <a:rPr lang="ru-RU" smtClean="0"/>
              <a:pPr/>
              <a:t>01.01.2007</a:t>
            </a:fld>
            <a:endParaRPr lang="ru-RU"/>
          </a:p>
        </p:txBody>
      </p:sp>
      <p:sp>
        <p:nvSpPr>
          <p:cNvPr id="4" name="Нижний колонтитул 3"/>
          <p:cNvSpPr>
            <a:spLocks noGrp="1"/>
          </p:cNvSpPr>
          <p:nvPr>
            <p:ph type="ftr" sz="quarter" idx="11"/>
          </p:nvPr>
        </p:nvSpPr>
        <p:spPr>
          <a:xfrm>
            <a:off x="3124200" y="6356350"/>
            <a:ext cx="2895600" cy="365125"/>
          </a:xfrm>
          <a:prstGeom prst="rect">
            <a:avLst/>
          </a:prstGeom>
        </p:spPr>
        <p:txBody>
          <a:bodyPr/>
          <a:lstStyle/>
          <a:p>
            <a:endParaRPr lang="ru-RU"/>
          </a:p>
        </p:txBody>
      </p:sp>
      <p:sp>
        <p:nvSpPr>
          <p:cNvPr id="5" name="Номер слайда 4"/>
          <p:cNvSpPr>
            <a:spLocks noGrp="1"/>
          </p:cNvSpPr>
          <p:nvPr>
            <p:ph type="sldNum" sz="quarter" idx="12"/>
          </p:nvPr>
        </p:nvSpPr>
        <p:spPr>
          <a:xfrm>
            <a:off x="6553200" y="6356350"/>
            <a:ext cx="2133600" cy="365125"/>
          </a:xfrm>
          <a:prstGeom prst="rect">
            <a:avLst/>
          </a:prstGeom>
        </p:spPr>
        <p:txBody>
          <a:bodyPr/>
          <a:lstStyle/>
          <a:p>
            <a:fld id="{109F2951-5DE2-4406-862F-B3BA0E20AB12}"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a:xfrm>
            <a:off x="457200" y="6356350"/>
            <a:ext cx="2133600" cy="365125"/>
          </a:xfrm>
          <a:prstGeom prst="rect">
            <a:avLst/>
          </a:prstGeom>
        </p:spPr>
        <p:txBody>
          <a:bodyPr/>
          <a:lstStyle/>
          <a:p>
            <a:fld id="{12DD957E-AC4E-4E47-AB35-FEA46802BDF8}" type="datetimeFigureOut">
              <a:rPr lang="ru-RU" smtClean="0"/>
              <a:pPr/>
              <a:t>01.01.2007</a:t>
            </a:fld>
            <a:endParaRPr lang="ru-RU"/>
          </a:p>
        </p:txBody>
      </p:sp>
      <p:sp>
        <p:nvSpPr>
          <p:cNvPr id="3" name="Нижний колонтитул 2"/>
          <p:cNvSpPr>
            <a:spLocks noGrp="1"/>
          </p:cNvSpPr>
          <p:nvPr>
            <p:ph type="ftr" sz="quarter" idx="11"/>
          </p:nvPr>
        </p:nvSpPr>
        <p:spPr>
          <a:xfrm>
            <a:off x="3124200" y="6356350"/>
            <a:ext cx="2895600" cy="365125"/>
          </a:xfrm>
          <a:prstGeom prst="rect">
            <a:avLst/>
          </a:prstGeom>
        </p:spPr>
        <p:txBody>
          <a:bodyPr/>
          <a:lstStyle/>
          <a:p>
            <a:endParaRPr lang="ru-RU"/>
          </a:p>
        </p:txBody>
      </p:sp>
      <p:sp>
        <p:nvSpPr>
          <p:cNvPr id="4" name="Номер слайда 3"/>
          <p:cNvSpPr>
            <a:spLocks noGrp="1"/>
          </p:cNvSpPr>
          <p:nvPr>
            <p:ph type="sldNum" sz="quarter" idx="12"/>
          </p:nvPr>
        </p:nvSpPr>
        <p:spPr>
          <a:xfrm>
            <a:off x="6553200" y="6356350"/>
            <a:ext cx="2133600" cy="365125"/>
          </a:xfrm>
          <a:prstGeom prst="rect">
            <a:avLst/>
          </a:prstGeom>
        </p:spPr>
        <p:txBody>
          <a:bodyPr/>
          <a:lstStyle/>
          <a:p>
            <a:fld id="{109F2951-5DE2-4406-862F-B3BA0E20AB12}"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a:prstGeom prst="rect">
            <a:avLst/>
          </a:prstGeo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a:xfrm>
            <a:off x="457200" y="6356350"/>
            <a:ext cx="2133600" cy="365125"/>
          </a:xfrm>
          <a:prstGeom prst="rect">
            <a:avLst/>
          </a:prstGeom>
        </p:spPr>
        <p:txBody>
          <a:bodyPr/>
          <a:lstStyle/>
          <a:p>
            <a:fld id="{12DD957E-AC4E-4E47-AB35-FEA46802BDF8}" type="datetimeFigureOut">
              <a:rPr lang="ru-RU" smtClean="0"/>
              <a:pPr/>
              <a:t>01.01.2007</a:t>
            </a:fld>
            <a:endParaRPr lang="ru-RU"/>
          </a:p>
        </p:txBody>
      </p:sp>
      <p:sp>
        <p:nvSpPr>
          <p:cNvPr id="6" name="Нижний колонтитул 5"/>
          <p:cNvSpPr>
            <a:spLocks noGrp="1"/>
          </p:cNvSpPr>
          <p:nvPr>
            <p:ph type="ftr" sz="quarter" idx="11"/>
          </p:nvPr>
        </p:nvSpPr>
        <p:spPr>
          <a:xfrm>
            <a:off x="3124200" y="6356350"/>
            <a:ext cx="2895600" cy="365125"/>
          </a:xfrm>
          <a:prstGeom prst="rect">
            <a:avLst/>
          </a:prstGeom>
        </p:spPr>
        <p:txBody>
          <a:bodyPr/>
          <a:lstStyle/>
          <a:p>
            <a:endParaRPr lang="ru-RU"/>
          </a:p>
        </p:txBody>
      </p:sp>
      <p:sp>
        <p:nvSpPr>
          <p:cNvPr id="7" name="Номер слайда 6"/>
          <p:cNvSpPr>
            <a:spLocks noGrp="1"/>
          </p:cNvSpPr>
          <p:nvPr>
            <p:ph type="sldNum" sz="quarter" idx="12"/>
          </p:nvPr>
        </p:nvSpPr>
        <p:spPr>
          <a:xfrm>
            <a:off x="6553200" y="6356350"/>
            <a:ext cx="2133600" cy="365125"/>
          </a:xfrm>
          <a:prstGeom prst="rect">
            <a:avLst/>
          </a:prstGeom>
        </p:spPr>
        <p:txBody>
          <a:bodyPr/>
          <a:lstStyle/>
          <a:p>
            <a:fld id="{109F2951-5DE2-4406-862F-B3BA0E20AB12}"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a:prstGeom prst="rect">
            <a:avLst/>
          </a:prstGeo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a:xfrm>
            <a:off x="457200" y="6356350"/>
            <a:ext cx="2133600" cy="365125"/>
          </a:xfrm>
          <a:prstGeom prst="rect">
            <a:avLst/>
          </a:prstGeom>
        </p:spPr>
        <p:txBody>
          <a:bodyPr/>
          <a:lstStyle/>
          <a:p>
            <a:fld id="{12DD957E-AC4E-4E47-AB35-FEA46802BDF8}" type="datetimeFigureOut">
              <a:rPr lang="ru-RU" smtClean="0"/>
              <a:pPr/>
              <a:t>01.01.2007</a:t>
            </a:fld>
            <a:endParaRPr lang="ru-RU"/>
          </a:p>
        </p:txBody>
      </p:sp>
      <p:sp>
        <p:nvSpPr>
          <p:cNvPr id="6" name="Нижний колонтитул 5"/>
          <p:cNvSpPr>
            <a:spLocks noGrp="1"/>
          </p:cNvSpPr>
          <p:nvPr>
            <p:ph type="ftr" sz="quarter" idx="11"/>
          </p:nvPr>
        </p:nvSpPr>
        <p:spPr>
          <a:xfrm>
            <a:off x="3124200" y="6356350"/>
            <a:ext cx="2895600" cy="365125"/>
          </a:xfrm>
          <a:prstGeom prst="rect">
            <a:avLst/>
          </a:prstGeom>
        </p:spPr>
        <p:txBody>
          <a:bodyPr/>
          <a:lstStyle/>
          <a:p>
            <a:endParaRPr lang="ru-RU"/>
          </a:p>
        </p:txBody>
      </p:sp>
      <p:sp>
        <p:nvSpPr>
          <p:cNvPr id="7" name="Номер слайда 6"/>
          <p:cNvSpPr>
            <a:spLocks noGrp="1"/>
          </p:cNvSpPr>
          <p:nvPr>
            <p:ph type="sldNum" sz="quarter" idx="12"/>
          </p:nvPr>
        </p:nvSpPr>
        <p:spPr>
          <a:xfrm>
            <a:off x="6553200" y="6356350"/>
            <a:ext cx="2133600" cy="365125"/>
          </a:xfrm>
          <a:prstGeom prst="rect">
            <a:avLst/>
          </a:prstGeom>
        </p:spPr>
        <p:txBody>
          <a:bodyPr/>
          <a:lstStyle/>
          <a:p>
            <a:fld id="{109F2951-5DE2-4406-862F-B3BA0E20AB12}"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grpSp>
        <p:nvGrpSpPr>
          <p:cNvPr id="12" name="Группа 11"/>
          <p:cNvGrpSpPr/>
          <p:nvPr userDrawn="1"/>
        </p:nvGrpSpPr>
        <p:grpSpPr>
          <a:xfrm>
            <a:off x="0" y="0"/>
            <a:ext cx="9144000" cy="6858000"/>
            <a:chOff x="0" y="0"/>
            <a:chExt cx="9144000" cy="6858000"/>
          </a:xfrm>
        </p:grpSpPr>
        <p:pic>
          <p:nvPicPr>
            <p:cNvPr id="13314" name="Picture 2" descr="C:\Users\Компас\Desktop\Кружевные бордюры\krugev128.png"/>
            <p:cNvPicPr>
              <a:picLocks noChangeAspect="1" noChangeArrowheads="1"/>
            </p:cNvPicPr>
            <p:nvPr userDrawn="1"/>
          </p:nvPicPr>
          <p:blipFill>
            <a:blip r:embed="rId13" cstate="screen"/>
            <a:srcRect/>
            <a:stretch>
              <a:fillRect/>
            </a:stretch>
          </p:blipFill>
          <p:spPr bwMode="auto">
            <a:xfrm flipH="1">
              <a:off x="0" y="6093296"/>
              <a:ext cx="9144000" cy="764704"/>
            </a:xfrm>
            <a:prstGeom prst="rect">
              <a:avLst/>
            </a:prstGeom>
            <a:noFill/>
          </p:spPr>
        </p:pic>
        <p:sp>
          <p:nvSpPr>
            <p:cNvPr id="13313" name="Rectangle 1"/>
            <p:cNvSpPr>
              <a:spLocks noChangeArrowheads="1"/>
            </p:cNvSpPr>
            <p:nvPr userDrawn="1"/>
          </p:nvSpPr>
          <p:spPr bwMode="auto">
            <a:xfrm>
              <a:off x="0" y="6642556"/>
              <a:ext cx="1245854" cy="21544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bg1">
                      <a:lumMod val="50000"/>
                    </a:schemeClr>
                  </a:solidFill>
                  <a:effectLst/>
                  <a:latin typeface="Arial" pitchFamily="34" charset="0"/>
                  <a:ea typeface="Calibri" pitchFamily="34" charset="0"/>
                  <a:cs typeface="Times New Roman" pitchFamily="18" charset="0"/>
                </a:rPr>
                <a:t>FokinaLida.75@mail.ru</a:t>
              </a:r>
              <a:endParaRPr kumimoji="0" lang="en-US" sz="800" b="0" i="0" u="none" strike="noStrike" cap="none" normalizeH="0" baseline="0" dirty="0" smtClean="0">
                <a:ln>
                  <a:noFill/>
                </a:ln>
                <a:solidFill>
                  <a:schemeClr val="bg1">
                    <a:lumMod val="50000"/>
                  </a:schemeClr>
                </a:solidFill>
                <a:effectLst/>
                <a:latin typeface="Arial" pitchFamily="34" charset="0"/>
                <a:cs typeface="Arial" pitchFamily="34" charset="0"/>
              </a:endParaRPr>
            </a:p>
          </p:txBody>
        </p:sp>
        <p:pic>
          <p:nvPicPr>
            <p:cNvPr id="9" name="Picture 2" descr="C:\Users\Компас\Desktop\Кружевные бордюры\krugev128.png"/>
            <p:cNvPicPr>
              <a:picLocks noChangeAspect="1" noChangeArrowheads="1"/>
            </p:cNvPicPr>
            <p:nvPr userDrawn="1"/>
          </p:nvPicPr>
          <p:blipFill>
            <a:blip r:embed="rId13" cstate="screen"/>
            <a:srcRect/>
            <a:stretch>
              <a:fillRect/>
            </a:stretch>
          </p:blipFill>
          <p:spPr bwMode="auto">
            <a:xfrm>
              <a:off x="0" y="0"/>
              <a:ext cx="9144000" cy="764704"/>
            </a:xfrm>
            <a:prstGeom prst="rect">
              <a:avLst/>
            </a:prstGeom>
            <a:noFill/>
          </p:spPr>
        </p:pic>
        <p:pic>
          <p:nvPicPr>
            <p:cNvPr id="10" name="Picture 2" descr="C:\Users\Компас\Desktop\Кружевные бордюры\krugev128.png"/>
            <p:cNvPicPr>
              <a:picLocks noChangeAspect="1" noChangeArrowheads="1"/>
            </p:cNvPicPr>
            <p:nvPr userDrawn="1"/>
          </p:nvPicPr>
          <p:blipFill>
            <a:blip r:embed="rId14" cstate="screen"/>
            <a:srcRect/>
            <a:stretch>
              <a:fillRect/>
            </a:stretch>
          </p:blipFill>
          <p:spPr bwMode="auto">
            <a:xfrm rot="16200000">
              <a:off x="-2461964" y="3010644"/>
              <a:ext cx="5688632" cy="764704"/>
            </a:xfrm>
            <a:prstGeom prst="rect">
              <a:avLst/>
            </a:prstGeom>
            <a:noFill/>
          </p:spPr>
        </p:pic>
        <p:pic>
          <p:nvPicPr>
            <p:cNvPr id="11" name="Picture 2" descr="C:\Users\Компас\Desktop\Кружевные бордюры\krugev128.png"/>
            <p:cNvPicPr>
              <a:picLocks noChangeAspect="1" noChangeArrowheads="1"/>
            </p:cNvPicPr>
            <p:nvPr userDrawn="1"/>
          </p:nvPicPr>
          <p:blipFill>
            <a:blip r:embed="rId14" cstate="screen"/>
            <a:srcRect/>
            <a:stretch>
              <a:fillRect/>
            </a:stretch>
          </p:blipFill>
          <p:spPr bwMode="auto">
            <a:xfrm rot="16200000">
              <a:off x="5917332" y="3010644"/>
              <a:ext cx="5688632" cy="764704"/>
            </a:xfrm>
            <a:prstGeom prst="rect">
              <a:avLst/>
            </a:prstGeom>
            <a:noFill/>
          </p:spPr>
        </p:pic>
      </p:grpSp>
      <p:sp>
        <p:nvSpPr>
          <p:cNvPr id="13" name="Рамка 12"/>
          <p:cNvSpPr/>
          <p:nvPr userDrawn="1"/>
        </p:nvSpPr>
        <p:spPr>
          <a:xfrm>
            <a:off x="0" y="0"/>
            <a:ext cx="9144000" cy="6858000"/>
          </a:xfrm>
          <a:prstGeom prst="frame">
            <a:avLst/>
          </a:prstGeom>
          <a:solidFill>
            <a:schemeClr val="bg1"/>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8" Type="http://schemas.openxmlformats.org/officeDocument/2006/relationships/hyperlink" Target="http://steshka.ru/kartinki-filimonovskie-igrushki" TargetMode="External"/><Relationship Id="rId3" Type="http://schemas.openxmlformats.org/officeDocument/2006/relationships/hyperlink" Target="http://www.trozo.ru/archives/1123" TargetMode="External"/><Relationship Id="rId7" Type="http://schemas.openxmlformats.org/officeDocument/2006/relationships/hyperlink" Target="http://steshka.ru/" TargetMode="External"/><Relationship Id="rId2" Type="http://schemas.openxmlformats.org/officeDocument/2006/relationships/hyperlink" Target="http://antalpiti.ru/oformlenie/bordyury" TargetMode="External"/><Relationship Id="rId1" Type="http://schemas.openxmlformats.org/officeDocument/2006/relationships/slideLayout" Target="../slideLayouts/slideLayout7.xml"/><Relationship Id="rId6" Type="http://schemas.openxmlformats.org/officeDocument/2006/relationships/hyperlink" Target="http://hotkovo.net.ru/main.php?id=214" TargetMode="External"/><Relationship Id="rId5" Type="http://schemas.openxmlformats.org/officeDocument/2006/relationships/hyperlink" Target="http://www.megabook.ru/Article.asp?AID=607665" TargetMode="External"/><Relationship Id="rId4" Type="http://schemas.openxmlformats.org/officeDocument/2006/relationships/hyperlink" Target="http://xallyava.ru/236-ekorativno-prikladnoe-iskusstvo-ologodskie-kruzheva-oto.html" TargetMode="External"/><Relationship Id="rId9" Type="http://schemas.openxmlformats.org/officeDocument/2006/relationships/hyperlink" Target="http://www.domashniy-comfort.ru/handmade/196-vishivka/580-russkaya-vishivka.html"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9592" y="836712"/>
            <a:ext cx="7416824" cy="5256584"/>
          </a:xfrm>
        </p:spPr>
        <p:txBody>
          <a:bodyPr/>
          <a:lstStyle/>
          <a:p>
            <a:pPr>
              <a:lnSpc>
                <a:spcPct val="115000"/>
              </a:lnSpc>
              <a:spcAft>
                <a:spcPts val="1000"/>
              </a:spcAft>
            </a:pPr>
            <a:r>
              <a:rPr lang="ru-RU" dirty="0" smtClean="0">
                <a:solidFill>
                  <a:schemeClr val="accent2">
                    <a:lumMod val="50000"/>
                  </a:schemeClr>
                </a:solidFill>
                <a:latin typeface="Monotype Corsiva" panose="03010101010201010101" pitchFamily="66" charset="0"/>
                <a:ea typeface="Calibri"/>
                <a:cs typeface="Times New Roman"/>
              </a:rPr>
              <a:t>«</a:t>
            </a:r>
            <a:r>
              <a:rPr lang="ru-RU" dirty="0">
                <a:solidFill>
                  <a:schemeClr val="accent2">
                    <a:lumMod val="50000"/>
                  </a:schemeClr>
                </a:solidFill>
                <a:latin typeface="Monotype Corsiva" panose="03010101010201010101" pitchFamily="66" charset="0"/>
                <a:ea typeface="Calibri"/>
                <a:cs typeface="Times New Roman"/>
              </a:rPr>
              <a:t>Народные художественные ремёсла в воспитании и обучении детей.»</a:t>
            </a:r>
            <a:r>
              <a:rPr lang="ru-RU" sz="4000" dirty="0">
                <a:solidFill>
                  <a:schemeClr val="accent2">
                    <a:lumMod val="50000"/>
                  </a:schemeClr>
                </a:solidFill>
                <a:latin typeface="Monotype Corsiva" panose="03010101010201010101" pitchFamily="66" charset="0"/>
                <a:ea typeface="Calibri"/>
                <a:cs typeface="Times New Roman"/>
              </a:rPr>
              <a:t/>
            </a:r>
            <a:br>
              <a:rPr lang="ru-RU" sz="4000" dirty="0">
                <a:solidFill>
                  <a:schemeClr val="accent2">
                    <a:lumMod val="50000"/>
                  </a:schemeClr>
                </a:solidFill>
                <a:latin typeface="Monotype Corsiva" panose="03010101010201010101" pitchFamily="66" charset="0"/>
                <a:ea typeface="Calibri"/>
                <a:cs typeface="Times New Roman"/>
              </a:rPr>
            </a:br>
            <a:endParaRPr lang="ru-RU" dirty="0">
              <a:solidFill>
                <a:schemeClr val="accent2">
                  <a:lumMod val="50000"/>
                </a:schemeClr>
              </a:solidFill>
              <a:latin typeface="Monotype Corsiva" panose="03010101010201010101" pitchFamily="66" charset="0"/>
            </a:endParaRPr>
          </a:p>
        </p:txBody>
      </p:sp>
      <p:sp>
        <p:nvSpPr>
          <p:cNvPr id="3" name="Объект 2"/>
          <p:cNvSpPr>
            <a:spLocks noGrp="1"/>
          </p:cNvSpPr>
          <p:nvPr>
            <p:ph idx="1"/>
          </p:nvPr>
        </p:nvSpPr>
        <p:spPr>
          <a:xfrm>
            <a:off x="6372200" y="4797152"/>
            <a:ext cx="1872208" cy="1224136"/>
          </a:xfrm>
        </p:spPr>
        <p:txBody>
          <a:bodyPr/>
          <a:lstStyle/>
          <a:p>
            <a:pPr marL="0" indent="0">
              <a:buNone/>
            </a:pPr>
            <a:r>
              <a:rPr lang="ru-RU" sz="1400" b="1" dirty="0" smtClean="0">
                <a:solidFill>
                  <a:schemeClr val="accent2">
                    <a:lumMod val="50000"/>
                  </a:schemeClr>
                </a:solidFill>
                <a:latin typeface="Monotype Corsiva" panose="03010101010201010101" pitchFamily="66" charset="0"/>
              </a:rPr>
              <a:t>Выполнила учитель технологии МОУ-СОШ с. Озёрное </a:t>
            </a:r>
            <a:r>
              <a:rPr lang="ru-RU" sz="1400" b="1" dirty="0" err="1">
                <a:solidFill>
                  <a:schemeClr val="accent2">
                    <a:lumMod val="50000"/>
                  </a:schemeClr>
                </a:solidFill>
                <a:latin typeface="Monotype Corsiva" panose="03010101010201010101" pitchFamily="66" charset="0"/>
              </a:rPr>
              <a:t>А</a:t>
            </a:r>
            <a:r>
              <a:rPr lang="ru-RU" sz="1400" b="1" dirty="0" err="1" smtClean="0">
                <a:solidFill>
                  <a:schemeClr val="accent2">
                    <a:lumMod val="50000"/>
                  </a:schemeClr>
                </a:solidFill>
                <a:latin typeface="Monotype Corsiva" panose="03010101010201010101" pitchFamily="66" charset="0"/>
              </a:rPr>
              <a:t>ткарского</a:t>
            </a:r>
            <a:r>
              <a:rPr lang="ru-RU" sz="1400" b="1" dirty="0" smtClean="0">
                <a:solidFill>
                  <a:schemeClr val="accent2">
                    <a:lumMod val="50000"/>
                  </a:schemeClr>
                </a:solidFill>
                <a:latin typeface="Monotype Corsiva" panose="03010101010201010101" pitchFamily="66" charset="0"/>
              </a:rPr>
              <a:t> района Саратовской области  Стихина Е.И.</a:t>
            </a:r>
            <a:endParaRPr lang="ru-RU" sz="1400" b="1" dirty="0">
              <a:solidFill>
                <a:schemeClr val="accent2">
                  <a:lumMod val="50000"/>
                </a:schemeClr>
              </a:solidFill>
              <a:latin typeface="Monotype Corsiva" panose="03010101010201010101" pitchFamily="66" charset="0"/>
            </a:endParaRPr>
          </a:p>
        </p:txBody>
      </p:sp>
      <p:pic>
        <p:nvPicPr>
          <p:cNvPr id="2050" name="Picture 2" descr="J:\моя работа\рем2.jpeg"/>
          <p:cNvPicPr>
            <a:picLocks noChangeAspect="1" noChangeArrowheads="1"/>
          </p:cNvPicPr>
          <p:nvPr/>
        </p:nvPicPr>
        <p:blipFill>
          <a:blip r:embed="rId2"/>
          <a:srcRect/>
          <a:stretch>
            <a:fillRect/>
          </a:stretch>
        </p:blipFill>
        <p:spPr bwMode="auto">
          <a:xfrm>
            <a:off x="2214546" y="3071810"/>
            <a:ext cx="4071966" cy="2845997"/>
          </a:xfrm>
          <a:prstGeom prst="rect">
            <a:avLst/>
          </a:prstGeom>
          <a:noFill/>
        </p:spPr>
      </p:pic>
    </p:spTree>
    <p:extLst>
      <p:ext uri="{BB962C8B-B14F-4D97-AF65-F5344CB8AC3E}">
        <p14:creationId xmlns:p14="http://schemas.microsoft.com/office/powerpoint/2010/main" xmlns="" val="11798085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9592" y="836712"/>
            <a:ext cx="7416824" cy="580926"/>
          </a:xfrm>
        </p:spPr>
        <p:txBody>
          <a:bodyPr/>
          <a:lstStyle/>
          <a:p>
            <a:r>
              <a:rPr lang="ru-RU" dirty="0" smtClean="0">
                <a:latin typeface="Times New Roman"/>
                <a:ea typeface="Calibri"/>
              </a:rPr>
              <a:t> </a:t>
            </a:r>
            <a:r>
              <a:rPr lang="ru-RU" sz="2000" dirty="0" smtClean="0">
                <a:solidFill>
                  <a:schemeClr val="accent2">
                    <a:lumMod val="50000"/>
                  </a:schemeClr>
                </a:solidFill>
                <a:latin typeface="Monotype Corsiva" panose="03010101010201010101" pitchFamily="66" charset="0"/>
                <a:ea typeface="Calibri"/>
              </a:rPr>
              <a:t>В </a:t>
            </a:r>
            <a:r>
              <a:rPr lang="ru-RU" sz="2000" dirty="0">
                <a:solidFill>
                  <a:schemeClr val="accent2">
                    <a:lumMod val="50000"/>
                  </a:schemeClr>
                </a:solidFill>
                <a:latin typeface="Monotype Corsiva" panose="03010101010201010101" pitchFamily="66" charset="0"/>
                <a:ea typeface="Calibri"/>
              </a:rPr>
              <a:t>современной вышивке сохраняются лучшие традиции народного вышивального искусства. По новому зазвучала вышивка и в современном костюме. Украшая женские блузки, платья, костюмы, детскую одежду, вышивка придает им нарядность, праздничность, подчеркивает характер, индивидуальность образа</a:t>
            </a:r>
            <a:endParaRPr lang="ru-RU" sz="2000" dirty="0">
              <a:solidFill>
                <a:schemeClr val="accent2">
                  <a:lumMod val="50000"/>
                </a:schemeClr>
              </a:solidFill>
              <a:latin typeface="Monotype Corsiva" panose="03010101010201010101" pitchFamily="66" charset="0"/>
            </a:endParaRPr>
          </a:p>
        </p:txBody>
      </p:sp>
      <p:sp>
        <p:nvSpPr>
          <p:cNvPr id="4" name="Объект 3"/>
          <p:cNvSpPr>
            <a:spLocks noGrp="1"/>
          </p:cNvSpPr>
          <p:nvPr>
            <p:ph sz="half" idx="2"/>
          </p:nvPr>
        </p:nvSpPr>
        <p:spPr>
          <a:xfrm>
            <a:off x="4648200" y="1600201"/>
            <a:ext cx="3668216" cy="4421088"/>
          </a:xfrm>
        </p:spPr>
        <p:txBody>
          <a:bodyPr/>
          <a:lstStyle/>
          <a:p>
            <a:endParaRPr lang="ru-RU" dirty="0"/>
          </a:p>
        </p:txBody>
      </p:sp>
      <p:pic>
        <p:nvPicPr>
          <p:cNvPr id="12291"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699792" y="3645024"/>
            <a:ext cx="1432405" cy="19809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2292" name="Picture 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406005" y="2959696"/>
            <a:ext cx="3810000" cy="28575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Объект 2"/>
          <p:cNvSpPr>
            <a:spLocks noGrp="1"/>
          </p:cNvSpPr>
          <p:nvPr>
            <p:ph sz="half" idx="1"/>
          </p:nvPr>
        </p:nvSpPr>
        <p:spPr/>
        <p:txBody>
          <a:bodyPr/>
          <a:lstStyle/>
          <a:p>
            <a:endParaRPr lang="ru-RU" dirty="0"/>
          </a:p>
        </p:txBody>
      </p:sp>
    </p:spTree>
    <p:extLst>
      <p:ext uri="{BB962C8B-B14F-4D97-AF65-F5344CB8AC3E}">
        <p14:creationId xmlns:p14="http://schemas.microsoft.com/office/powerpoint/2010/main" xmlns="" val="3676365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9592" y="908720"/>
            <a:ext cx="6336704" cy="508918"/>
          </a:xfrm>
        </p:spPr>
        <p:txBody>
          <a:bodyPr/>
          <a:lstStyle/>
          <a:p>
            <a:r>
              <a:rPr lang="ru-RU" dirty="0">
                <a:solidFill>
                  <a:schemeClr val="accent2">
                    <a:lumMod val="50000"/>
                  </a:schemeClr>
                </a:solidFill>
                <a:latin typeface="Monotype Corsiva" panose="03010101010201010101" pitchFamily="66" charset="0"/>
                <a:ea typeface="Calibri"/>
              </a:rPr>
              <a:t>Вязание крючком</a:t>
            </a:r>
            <a:r>
              <a:rPr lang="ru-RU" b="1" dirty="0">
                <a:solidFill>
                  <a:schemeClr val="accent2">
                    <a:lumMod val="50000"/>
                  </a:schemeClr>
                </a:solidFill>
                <a:latin typeface="Monotype Corsiva" panose="03010101010201010101" pitchFamily="66" charset="0"/>
              </a:rPr>
              <a:t/>
            </a:r>
            <a:br>
              <a:rPr lang="ru-RU" b="1" dirty="0">
                <a:solidFill>
                  <a:schemeClr val="accent2">
                    <a:lumMod val="50000"/>
                  </a:schemeClr>
                </a:solidFill>
                <a:latin typeface="Monotype Corsiva" panose="03010101010201010101" pitchFamily="66" charset="0"/>
              </a:rPr>
            </a:br>
            <a:r>
              <a:rPr lang="ru-RU" dirty="0" smtClean="0">
                <a:latin typeface="Times New Roman"/>
                <a:ea typeface="Calibri"/>
              </a:rPr>
              <a:t> </a:t>
            </a:r>
            <a:endParaRPr lang="ru-RU" sz="4000" b="1" dirty="0">
              <a:solidFill>
                <a:schemeClr val="accent2">
                  <a:lumMod val="50000"/>
                </a:schemeClr>
              </a:solidFill>
              <a:latin typeface="Monotype Corsiva" panose="03010101010201010101" pitchFamily="66" charset="0"/>
            </a:endParaRPr>
          </a:p>
        </p:txBody>
      </p:sp>
      <p:sp>
        <p:nvSpPr>
          <p:cNvPr id="3" name="Объект 2"/>
          <p:cNvSpPr>
            <a:spLocks noGrp="1"/>
          </p:cNvSpPr>
          <p:nvPr>
            <p:ph sz="half" idx="1"/>
          </p:nvPr>
        </p:nvSpPr>
        <p:spPr/>
        <p:txBody>
          <a:bodyPr/>
          <a:lstStyle/>
          <a:p>
            <a:endParaRPr lang="ru-RU" dirty="0"/>
          </a:p>
        </p:txBody>
      </p:sp>
      <p:sp>
        <p:nvSpPr>
          <p:cNvPr id="4" name="Объект 3"/>
          <p:cNvSpPr>
            <a:spLocks noGrp="1"/>
          </p:cNvSpPr>
          <p:nvPr>
            <p:ph sz="half" idx="2"/>
          </p:nvPr>
        </p:nvSpPr>
        <p:spPr>
          <a:xfrm>
            <a:off x="4648200" y="1196752"/>
            <a:ext cx="3668216" cy="4929411"/>
          </a:xfrm>
        </p:spPr>
        <p:txBody>
          <a:bodyPr/>
          <a:lstStyle/>
          <a:p>
            <a:pPr marL="0" indent="0">
              <a:lnSpc>
                <a:spcPct val="115000"/>
              </a:lnSpc>
              <a:spcAft>
                <a:spcPts val="0"/>
              </a:spcAft>
              <a:buNone/>
            </a:pPr>
            <a:endParaRPr lang="ru-RU" sz="1600" dirty="0" smtClean="0">
              <a:solidFill>
                <a:schemeClr val="accent2">
                  <a:lumMod val="50000"/>
                </a:schemeClr>
              </a:solidFill>
              <a:latin typeface="Monotype Corsiva" panose="03010101010201010101" pitchFamily="66" charset="0"/>
              <a:ea typeface="Calibri"/>
              <a:cs typeface="Times New Roman"/>
            </a:endParaRPr>
          </a:p>
          <a:p>
            <a:pPr marL="0" indent="0">
              <a:lnSpc>
                <a:spcPct val="115000"/>
              </a:lnSpc>
              <a:spcAft>
                <a:spcPts val="0"/>
              </a:spcAft>
              <a:buNone/>
            </a:pPr>
            <a:r>
              <a:rPr lang="ru-RU" sz="1600" dirty="0" smtClean="0">
                <a:solidFill>
                  <a:schemeClr val="accent2">
                    <a:lumMod val="50000"/>
                  </a:schemeClr>
                </a:solidFill>
                <a:latin typeface="Monotype Corsiva" panose="03010101010201010101" pitchFamily="66" charset="0"/>
                <a:ea typeface="Calibri"/>
                <a:cs typeface="Times New Roman"/>
              </a:rPr>
              <a:t>Вязание </a:t>
            </a:r>
            <a:r>
              <a:rPr lang="ru-RU" sz="1600" dirty="0">
                <a:solidFill>
                  <a:schemeClr val="accent2">
                    <a:lumMod val="50000"/>
                  </a:schemeClr>
                </a:solidFill>
                <a:latin typeface="Monotype Corsiva" panose="03010101010201010101" pitchFamily="66" charset="0"/>
                <a:ea typeface="Calibri"/>
                <a:cs typeface="Times New Roman"/>
              </a:rPr>
              <a:t>крючком, так же как и вышивание, пользовалось большой любовью у рукодельниц. Его история уводит нас в далёкое прошлое. Вязание было исключительно мужским ремеслом, а крючок выглядел как ровная палочка. В России вязание получило распространение с конца прошлого столетия и заниматься им стали женщины собиравшиеся на посиделки. Мастерицы вязали преимущественно кружева, заимствуя для них узоры из народной вышивки крестом и </a:t>
            </a:r>
            <a:r>
              <a:rPr lang="ru-RU" sz="1600" dirty="0" smtClean="0">
                <a:solidFill>
                  <a:schemeClr val="accent2">
                    <a:lumMod val="50000"/>
                  </a:schemeClr>
                </a:solidFill>
                <a:latin typeface="Monotype Corsiva" panose="03010101010201010101" pitchFamily="66" charset="0"/>
                <a:ea typeface="Calibri"/>
                <a:cs typeface="Times New Roman"/>
              </a:rPr>
              <a:t>ткачества.</a:t>
            </a:r>
          </a:p>
          <a:p>
            <a:pPr marL="0" indent="0">
              <a:lnSpc>
                <a:spcPct val="115000"/>
              </a:lnSpc>
              <a:spcAft>
                <a:spcPts val="0"/>
              </a:spcAft>
              <a:buNone/>
            </a:pPr>
            <a:r>
              <a:rPr lang="ru-RU" sz="1600" dirty="0" smtClean="0">
                <a:solidFill>
                  <a:schemeClr val="accent2">
                    <a:lumMod val="50000"/>
                  </a:schemeClr>
                </a:solidFill>
                <a:latin typeface="Monotype Corsiva" panose="03010101010201010101" pitchFamily="66" charset="0"/>
                <a:ea typeface="Calibri"/>
                <a:cs typeface="Times New Roman"/>
              </a:rPr>
              <a:t>Пройдя </a:t>
            </a:r>
            <a:r>
              <a:rPr lang="ru-RU" sz="1600" dirty="0">
                <a:solidFill>
                  <a:schemeClr val="accent2">
                    <a:lumMod val="50000"/>
                  </a:schemeClr>
                </a:solidFill>
                <a:latin typeface="Monotype Corsiva" panose="03010101010201010101" pitchFamily="66" charset="0"/>
                <a:ea typeface="Calibri"/>
                <a:cs typeface="Times New Roman"/>
              </a:rPr>
              <a:t>через века, вязание дошло до наших дней, получило большое развитие и стало одним из любимейших занятий рукодельниц.</a:t>
            </a:r>
          </a:p>
          <a:p>
            <a:endParaRPr lang="ru-RU" dirty="0"/>
          </a:p>
        </p:txBody>
      </p:sp>
      <p:pic>
        <p:nvPicPr>
          <p:cNvPr id="6" name="Содержимое 4" descr="история вязания крючком"/>
          <p:cNvPicPr>
            <a:picLocks/>
          </p:cNvPicPr>
          <p:nvPr/>
        </p:nvPicPr>
        <p:blipFill>
          <a:blip r:embed="rId2"/>
          <a:srcRect/>
          <a:stretch>
            <a:fillRect/>
          </a:stretch>
        </p:blipFill>
        <p:spPr bwMode="auto">
          <a:xfrm>
            <a:off x="899592" y="1844824"/>
            <a:ext cx="3521075" cy="3697129"/>
          </a:xfrm>
          <a:prstGeom prst="rect">
            <a:avLst/>
          </a:prstGeom>
          <a:noFill/>
          <a:ln w="9525">
            <a:noFill/>
            <a:miter lim="800000"/>
            <a:headEnd/>
            <a:tailEnd/>
          </a:ln>
        </p:spPr>
      </p:pic>
    </p:spTree>
    <p:extLst>
      <p:ext uri="{BB962C8B-B14F-4D97-AF65-F5344CB8AC3E}">
        <p14:creationId xmlns:p14="http://schemas.microsoft.com/office/powerpoint/2010/main" xmlns="" val="195182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5786" y="764704"/>
            <a:ext cx="7500990" cy="652934"/>
          </a:xfrm>
        </p:spPr>
        <p:txBody>
          <a:bodyPr/>
          <a:lstStyle/>
          <a:p>
            <a:r>
              <a:rPr lang="ru-RU" dirty="0" smtClean="0">
                <a:solidFill>
                  <a:schemeClr val="accent2">
                    <a:lumMod val="50000"/>
                  </a:schemeClr>
                </a:solidFill>
                <a:latin typeface="Monotype Corsiva" panose="03010101010201010101" pitchFamily="66" charset="0"/>
              </a:rPr>
              <a:t>Макраме</a:t>
            </a:r>
            <a:r>
              <a:rPr lang="ru-RU" dirty="0" smtClean="0">
                <a:solidFill>
                  <a:schemeClr val="accent2">
                    <a:lumMod val="50000"/>
                  </a:schemeClr>
                </a:solidFill>
                <a:latin typeface="Monotype Corsiva" panose="03010101010201010101" pitchFamily="66" charset="0"/>
                <a:ea typeface="Calibri"/>
              </a:rPr>
              <a:t>- </a:t>
            </a:r>
            <a:r>
              <a:rPr lang="ru-RU" sz="2400" dirty="0" smtClean="0">
                <a:solidFill>
                  <a:schemeClr val="accent2">
                    <a:lumMod val="50000"/>
                  </a:schemeClr>
                </a:solidFill>
                <a:latin typeface="Monotype Corsiva" panose="03010101010201010101" pitchFamily="66" charset="0"/>
                <a:ea typeface="Calibri"/>
              </a:rPr>
              <a:t>это узелковое плетение, один из самых древних и удивительных видов рукоделия. История макраме уходит в глубину веков. Из веревок плели одежду, силки, корзины, охотничьи сумки, умение завязывать узлы стало совершенствоваться. Эти навыки ценились очень высоко и передавались из поколения в поколение.</a:t>
            </a:r>
            <a:r>
              <a:rPr lang="ru-RU" dirty="0" smtClean="0">
                <a:solidFill>
                  <a:schemeClr val="accent2">
                    <a:lumMod val="50000"/>
                  </a:schemeClr>
                </a:solidFill>
                <a:latin typeface="Monotype Corsiva" panose="03010101010201010101" pitchFamily="66" charset="0"/>
              </a:rPr>
              <a:t/>
            </a:r>
            <a:br>
              <a:rPr lang="ru-RU" dirty="0" smtClean="0">
                <a:solidFill>
                  <a:schemeClr val="accent2">
                    <a:lumMod val="50000"/>
                  </a:schemeClr>
                </a:solidFill>
                <a:latin typeface="Monotype Corsiva" panose="03010101010201010101" pitchFamily="66" charset="0"/>
              </a:rPr>
            </a:br>
            <a:endParaRPr lang="ru-RU" dirty="0">
              <a:solidFill>
                <a:schemeClr val="accent2">
                  <a:lumMod val="50000"/>
                </a:schemeClr>
              </a:solidFill>
              <a:latin typeface="Monotype Corsiva" panose="03010101010201010101" pitchFamily="66" charset="0"/>
            </a:endParaRPr>
          </a:p>
        </p:txBody>
      </p:sp>
      <p:sp>
        <p:nvSpPr>
          <p:cNvPr id="3" name="Объект 2"/>
          <p:cNvSpPr>
            <a:spLocks noGrp="1"/>
          </p:cNvSpPr>
          <p:nvPr>
            <p:ph sz="half" idx="1"/>
          </p:nvPr>
        </p:nvSpPr>
        <p:spPr/>
        <p:txBody>
          <a:bodyPr/>
          <a:lstStyle/>
          <a:p>
            <a:endParaRPr lang="ru-RU" dirty="0"/>
          </a:p>
        </p:txBody>
      </p:sp>
      <p:sp>
        <p:nvSpPr>
          <p:cNvPr id="4" name="Объект 3"/>
          <p:cNvSpPr>
            <a:spLocks noGrp="1"/>
          </p:cNvSpPr>
          <p:nvPr>
            <p:ph sz="half" idx="2"/>
          </p:nvPr>
        </p:nvSpPr>
        <p:spPr>
          <a:xfrm>
            <a:off x="4648200" y="1571612"/>
            <a:ext cx="3703539" cy="4554551"/>
          </a:xfrm>
        </p:spPr>
        <p:txBody>
          <a:bodyPr/>
          <a:lstStyle/>
          <a:p>
            <a:pPr marL="0" indent="0">
              <a:buNone/>
            </a:pPr>
            <a:endParaRPr lang="ru-RU" sz="1800" dirty="0">
              <a:solidFill>
                <a:schemeClr val="accent2">
                  <a:lumMod val="50000"/>
                </a:schemeClr>
              </a:solidFill>
              <a:latin typeface="Monotype Corsiva" panose="03010101010201010101" pitchFamily="66" charset="0"/>
            </a:endParaRPr>
          </a:p>
        </p:txBody>
      </p:sp>
      <p:pic>
        <p:nvPicPr>
          <p:cNvPr id="6" name="Рисунок 5"/>
          <p:cNvPicPr/>
          <p:nvPr/>
        </p:nvPicPr>
        <p:blipFill>
          <a:blip r:embed="rId2" cstate="print"/>
          <a:srcRect/>
          <a:stretch>
            <a:fillRect/>
          </a:stretch>
        </p:blipFill>
        <p:spPr bwMode="auto">
          <a:xfrm>
            <a:off x="2500298" y="3357562"/>
            <a:ext cx="4071966" cy="2547945"/>
          </a:xfrm>
          <a:prstGeom prst="rect">
            <a:avLst/>
          </a:prstGeom>
          <a:noFill/>
          <a:ln w="9525">
            <a:noFill/>
            <a:miter lim="800000"/>
            <a:headEnd/>
            <a:tailEnd/>
          </a:ln>
        </p:spPr>
      </p:pic>
    </p:spTree>
    <p:extLst>
      <p:ext uri="{BB962C8B-B14F-4D97-AF65-F5344CB8AC3E}">
        <p14:creationId xmlns:p14="http://schemas.microsoft.com/office/powerpoint/2010/main" xmlns="" val="18475986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half" idx="1"/>
          </p:nvPr>
        </p:nvSpPr>
        <p:spPr>
          <a:xfrm>
            <a:off x="827584" y="1600201"/>
            <a:ext cx="3668216" cy="4349080"/>
          </a:xfrm>
        </p:spPr>
        <p:txBody>
          <a:bodyPr/>
          <a:lstStyle/>
          <a:p>
            <a:r>
              <a:rPr lang="ru-RU" dirty="0">
                <a:latin typeface="Times New Roman"/>
                <a:ea typeface="Calibri"/>
              </a:rPr>
              <a:t> </a:t>
            </a:r>
            <a:r>
              <a:rPr lang="ru-RU" sz="1800" dirty="0">
                <a:solidFill>
                  <a:schemeClr val="accent2">
                    <a:lumMod val="50000"/>
                  </a:schemeClr>
                </a:solidFill>
                <a:latin typeface="Monotype Corsiva" panose="03010101010201010101" pitchFamily="66" charset="0"/>
                <a:ea typeface="Calibri"/>
              </a:rPr>
              <a:t>Искусство изготовления украшений из мелких бус, </a:t>
            </a:r>
            <a:r>
              <a:rPr lang="ru-RU" sz="1800" dirty="0" err="1">
                <a:solidFill>
                  <a:schemeClr val="accent2">
                    <a:lumMod val="50000"/>
                  </a:schemeClr>
                </a:solidFill>
                <a:latin typeface="Monotype Corsiva" panose="03010101010201010101" pitchFamily="66" charset="0"/>
                <a:ea typeface="Calibri"/>
              </a:rPr>
              <a:t>бисеронизание</a:t>
            </a:r>
            <a:r>
              <a:rPr lang="ru-RU" sz="1800" dirty="0">
                <a:solidFill>
                  <a:schemeClr val="accent2">
                    <a:lumMod val="50000"/>
                  </a:schemeClr>
                </a:solidFill>
                <a:latin typeface="Monotype Corsiva" panose="03010101010201010101" pitchFamily="66" charset="0"/>
                <a:ea typeface="Calibri"/>
              </a:rPr>
              <a:t> - один из очень интересных, но малоизвестных видов народного творчества. Среди разнообразных украшений национального костюма многих народов мира широкой популярностью пользуются украшения из бисера пришедшие на смену примитивным украшениям из ракушек, камня, шариков из глины и семян растений.</a:t>
            </a:r>
            <a:endParaRPr lang="ru-RU" sz="1800" dirty="0">
              <a:solidFill>
                <a:schemeClr val="accent2">
                  <a:lumMod val="50000"/>
                </a:schemeClr>
              </a:solidFill>
              <a:latin typeface="Monotype Corsiva" panose="03010101010201010101" pitchFamily="66" charset="0"/>
            </a:endParaRPr>
          </a:p>
        </p:txBody>
      </p:sp>
      <p:pic>
        <p:nvPicPr>
          <p:cNvPr id="13316" name="Picture 4"/>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286248" y="1714488"/>
            <a:ext cx="3683839" cy="37326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Содержимое 7"/>
          <p:cNvSpPr>
            <a:spLocks noGrp="1"/>
          </p:cNvSpPr>
          <p:nvPr>
            <p:ph sz="half" idx="2"/>
          </p:nvPr>
        </p:nvSpPr>
        <p:spPr/>
        <p:txBody>
          <a:bodyPr/>
          <a:lstStyle/>
          <a:p>
            <a:endParaRPr lang="ru-RU"/>
          </a:p>
        </p:txBody>
      </p:sp>
    </p:spTree>
    <p:extLst>
      <p:ext uri="{BB962C8B-B14F-4D97-AF65-F5344CB8AC3E}">
        <p14:creationId xmlns:p14="http://schemas.microsoft.com/office/powerpoint/2010/main" xmlns="" val="13872594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
            </a:r>
            <a:br>
              <a:rPr lang="ru-RU" dirty="0" smtClean="0"/>
            </a:br>
            <a:r>
              <a:rPr lang="ru-RU" dirty="0"/>
              <a:t/>
            </a:r>
            <a:br>
              <a:rPr lang="ru-RU" dirty="0"/>
            </a:br>
            <a:r>
              <a:rPr lang="ru-RU" dirty="0" smtClean="0"/>
              <a:t/>
            </a:r>
            <a:br>
              <a:rPr lang="ru-RU" dirty="0" smtClean="0"/>
            </a:br>
            <a:endParaRPr lang="ru-RU" dirty="0"/>
          </a:p>
        </p:txBody>
      </p:sp>
      <p:sp>
        <p:nvSpPr>
          <p:cNvPr id="4" name="Объект 3"/>
          <p:cNvSpPr>
            <a:spLocks noGrp="1"/>
          </p:cNvSpPr>
          <p:nvPr>
            <p:ph sz="half" idx="2"/>
          </p:nvPr>
        </p:nvSpPr>
        <p:spPr>
          <a:xfrm>
            <a:off x="4648200" y="1196752"/>
            <a:ext cx="3596208" cy="4929411"/>
          </a:xfrm>
        </p:spPr>
        <p:txBody>
          <a:bodyPr/>
          <a:lstStyle/>
          <a:p>
            <a:pPr marL="0" indent="0">
              <a:buNone/>
            </a:pPr>
            <a:r>
              <a:rPr lang="ru-RU" sz="2400" dirty="0" smtClean="0">
                <a:solidFill>
                  <a:schemeClr val="accent2">
                    <a:lumMod val="50000"/>
                  </a:schemeClr>
                </a:solidFill>
                <a:latin typeface="Monotype Corsiva" panose="03010101010201010101" pitchFamily="66" charset="0"/>
                <a:ea typeface="Calibri"/>
              </a:rPr>
              <a:t>Во </a:t>
            </a:r>
            <a:r>
              <a:rPr lang="ru-RU" sz="2400" dirty="0">
                <a:solidFill>
                  <a:schemeClr val="accent2">
                    <a:lumMod val="50000"/>
                  </a:schemeClr>
                </a:solidFill>
                <a:latin typeface="Monotype Corsiva" panose="03010101010201010101" pitchFamily="66" charset="0"/>
                <a:ea typeface="Calibri"/>
              </a:rPr>
              <a:t>времена Киевской Руси </a:t>
            </a:r>
            <a:r>
              <a:rPr lang="en-US" sz="2400" dirty="0">
                <a:solidFill>
                  <a:schemeClr val="accent2">
                    <a:lumMod val="50000"/>
                  </a:schemeClr>
                </a:solidFill>
                <a:latin typeface="Monotype Corsiva" panose="03010101010201010101" pitchFamily="66" charset="0"/>
                <a:ea typeface="Calibri"/>
              </a:rPr>
              <a:t>IX</a:t>
            </a:r>
            <a:r>
              <a:rPr lang="ru-RU" sz="2400" dirty="0">
                <a:solidFill>
                  <a:schemeClr val="accent2">
                    <a:lumMod val="50000"/>
                  </a:schemeClr>
                </a:solidFill>
                <a:latin typeface="Monotype Corsiva" panose="03010101010201010101" pitchFamily="66" charset="0"/>
                <a:ea typeface="Calibri"/>
              </a:rPr>
              <a:t>-</a:t>
            </a:r>
            <a:r>
              <a:rPr lang="en-US" sz="2400" dirty="0">
                <a:solidFill>
                  <a:schemeClr val="accent2">
                    <a:lumMod val="50000"/>
                  </a:schemeClr>
                </a:solidFill>
                <a:latin typeface="Monotype Corsiva" panose="03010101010201010101" pitchFamily="66" charset="0"/>
                <a:ea typeface="Calibri"/>
              </a:rPr>
              <a:t>XII</a:t>
            </a:r>
            <a:r>
              <a:rPr lang="ru-RU" sz="2400" dirty="0">
                <a:solidFill>
                  <a:schemeClr val="accent2">
                    <a:lumMod val="50000"/>
                  </a:schemeClr>
                </a:solidFill>
                <a:latin typeface="Monotype Corsiva" panose="03010101010201010101" pitchFamily="66" charset="0"/>
                <a:ea typeface="Calibri"/>
              </a:rPr>
              <a:t> </a:t>
            </a:r>
            <a:r>
              <a:rPr lang="ru-RU" sz="2400" dirty="0" err="1">
                <a:solidFill>
                  <a:schemeClr val="accent2">
                    <a:lumMod val="50000"/>
                  </a:schemeClr>
                </a:solidFill>
                <a:latin typeface="Monotype Corsiva" panose="03010101010201010101" pitchFamily="66" charset="0"/>
                <a:ea typeface="Calibri"/>
              </a:rPr>
              <a:t>в.в</a:t>
            </a:r>
            <a:r>
              <a:rPr lang="ru-RU" sz="2400" dirty="0">
                <a:solidFill>
                  <a:schemeClr val="accent2">
                    <a:lumMod val="50000"/>
                  </a:schemeClr>
                </a:solidFill>
                <a:latin typeface="Monotype Corsiva" panose="03010101010201010101" pitchFamily="66" charset="0"/>
                <a:ea typeface="Calibri"/>
              </a:rPr>
              <a:t>. женщины и дети носили украшения в виде стеклянных бус и браслетов разной формы и цвета. Начиная с </a:t>
            </a:r>
            <a:r>
              <a:rPr lang="en-US" sz="2400" dirty="0">
                <a:solidFill>
                  <a:schemeClr val="accent2">
                    <a:lumMod val="50000"/>
                  </a:schemeClr>
                </a:solidFill>
                <a:latin typeface="Monotype Corsiva" panose="03010101010201010101" pitchFamily="66" charset="0"/>
                <a:ea typeface="Calibri"/>
              </a:rPr>
              <a:t>XV</a:t>
            </a:r>
            <a:r>
              <a:rPr lang="ru-RU" sz="2400" dirty="0">
                <a:solidFill>
                  <a:schemeClr val="accent2">
                    <a:lumMod val="50000"/>
                  </a:schemeClr>
                </a:solidFill>
                <a:latin typeface="Monotype Corsiva" panose="03010101010201010101" pitchFamily="66" charset="0"/>
                <a:ea typeface="Calibri"/>
              </a:rPr>
              <a:t> в. Рукодельницы стали использовать бисер соединяя его с драгоценными камнями и русским жемчугом  для изготовления церковных одежд и утвари, предметов для царского двора. </a:t>
            </a:r>
            <a:endParaRPr lang="ru-RU" sz="2400" dirty="0">
              <a:solidFill>
                <a:schemeClr val="accent2">
                  <a:lumMod val="50000"/>
                </a:schemeClr>
              </a:solidFill>
              <a:latin typeface="Monotype Corsiva" panose="03010101010201010101" pitchFamily="66" charset="0"/>
            </a:endParaRPr>
          </a:p>
        </p:txBody>
      </p:sp>
      <p:pic>
        <p:nvPicPr>
          <p:cNvPr id="1026" name="Picture 2"/>
          <p:cNvPicPr>
            <a:picLocks noGrp="1" noChangeAspect="1" noChangeArrowheads="1"/>
          </p:cNvPicPr>
          <p:nvPr>
            <p:ph sz="half" idx="1"/>
          </p:nvPr>
        </p:nvPicPr>
        <p:blipFill>
          <a:blip r:embed="rId2"/>
          <a:srcRect/>
          <a:stretch>
            <a:fillRect/>
          </a:stretch>
        </p:blipFill>
        <p:spPr bwMode="auto">
          <a:xfrm>
            <a:off x="1135812" y="1822390"/>
            <a:ext cx="3364750" cy="3392560"/>
          </a:xfrm>
          <a:prstGeom prst="rect">
            <a:avLst/>
          </a:prstGeom>
          <a:noFill/>
          <a:ln w="9525">
            <a:noFill/>
            <a:miter lim="800000"/>
            <a:headEnd/>
            <a:tailEnd/>
          </a:ln>
          <a:effectLst/>
        </p:spPr>
      </p:pic>
    </p:spTree>
    <p:extLst>
      <p:ext uri="{BB962C8B-B14F-4D97-AF65-F5344CB8AC3E}">
        <p14:creationId xmlns:p14="http://schemas.microsoft.com/office/powerpoint/2010/main" xmlns="" val="14169745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4" y="836712"/>
            <a:ext cx="7488832" cy="504056"/>
          </a:xfrm>
        </p:spPr>
        <p:txBody>
          <a:bodyPr/>
          <a:lstStyle/>
          <a:p>
            <a:r>
              <a:rPr lang="ru-RU" sz="3600" dirty="0" smtClean="0">
                <a:solidFill>
                  <a:schemeClr val="accent2">
                    <a:lumMod val="50000"/>
                  </a:schemeClr>
                </a:solidFill>
                <a:latin typeface="Monotype Corsiva" panose="03010101010201010101" pitchFamily="66" charset="0"/>
              </a:rPr>
              <a:t>Современные  изделия из бисера</a:t>
            </a:r>
            <a:endParaRPr lang="ru-RU" sz="3600" dirty="0">
              <a:solidFill>
                <a:schemeClr val="accent2">
                  <a:lumMod val="50000"/>
                </a:schemeClr>
              </a:solidFill>
              <a:latin typeface="Monotype Corsiva" panose="03010101010201010101" pitchFamily="66" charset="0"/>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928662" y="1571612"/>
            <a:ext cx="3633082" cy="414340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007799" y="1578208"/>
            <a:ext cx="3064663" cy="406536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Содержимое 7"/>
          <p:cNvSpPr>
            <a:spLocks noGrp="1"/>
          </p:cNvSpPr>
          <p:nvPr>
            <p:ph sz="half" idx="2"/>
          </p:nvPr>
        </p:nvSpPr>
        <p:spPr/>
        <p:txBody>
          <a:bodyPr/>
          <a:lstStyle/>
          <a:p>
            <a:endParaRPr lang="ru-RU" dirty="0"/>
          </a:p>
        </p:txBody>
      </p:sp>
      <p:sp>
        <p:nvSpPr>
          <p:cNvPr id="10" name="Содержимое 9"/>
          <p:cNvSpPr>
            <a:spLocks noGrp="1"/>
          </p:cNvSpPr>
          <p:nvPr>
            <p:ph sz="half" idx="1"/>
          </p:nvPr>
        </p:nvSpPr>
        <p:spPr/>
        <p:txBody>
          <a:bodyPr/>
          <a:lstStyle/>
          <a:p>
            <a:endParaRPr lang="ru-RU" dirty="0"/>
          </a:p>
        </p:txBody>
      </p:sp>
    </p:spTree>
    <p:extLst>
      <p:ext uri="{BB962C8B-B14F-4D97-AF65-F5344CB8AC3E}">
        <p14:creationId xmlns:p14="http://schemas.microsoft.com/office/powerpoint/2010/main" xmlns="" val="30374051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857232"/>
            <a:ext cx="8229600" cy="560406"/>
          </a:xfrm>
        </p:spPr>
        <p:txBody>
          <a:bodyPr/>
          <a:lstStyle/>
          <a:p>
            <a:r>
              <a:rPr lang="ru-RU" sz="3600" dirty="0" smtClean="0">
                <a:solidFill>
                  <a:schemeClr val="accent2">
                    <a:lumMod val="50000"/>
                  </a:schemeClr>
                </a:solidFill>
                <a:latin typeface="Monotype Corsiva" panose="03010101010201010101" pitchFamily="66" charset="0"/>
                <a:ea typeface="Calibri"/>
              </a:rPr>
              <a:t>Произведением искусства можно назвать знаменитые вологодские кружева, напоминающие морозный узор на окнах</a:t>
            </a:r>
            <a:endParaRPr lang="ru-RU" sz="3600" dirty="0"/>
          </a:p>
        </p:txBody>
      </p:sp>
      <p:sp>
        <p:nvSpPr>
          <p:cNvPr id="4" name="Объект 3"/>
          <p:cNvSpPr>
            <a:spLocks noGrp="1"/>
          </p:cNvSpPr>
          <p:nvPr>
            <p:ph sz="half" idx="2"/>
          </p:nvPr>
        </p:nvSpPr>
        <p:spPr>
          <a:xfrm>
            <a:off x="4648200" y="908720"/>
            <a:ext cx="3668216" cy="5217443"/>
          </a:xfrm>
        </p:spPr>
        <p:txBody>
          <a:bodyPr/>
          <a:lstStyle/>
          <a:p>
            <a:pPr marL="0" indent="0">
              <a:buNone/>
            </a:pPr>
            <a:r>
              <a:rPr lang="ru-RU" dirty="0">
                <a:latin typeface="Times New Roman"/>
                <a:ea typeface="Calibri"/>
              </a:rPr>
              <a:t> </a:t>
            </a:r>
            <a:endParaRPr lang="ru-RU" dirty="0">
              <a:solidFill>
                <a:schemeClr val="accent2">
                  <a:lumMod val="50000"/>
                </a:schemeClr>
              </a:solidFill>
              <a:latin typeface="Monotype Corsiva" panose="03010101010201010101" pitchFamily="66" charset="0"/>
            </a:endParaRPr>
          </a:p>
        </p:txBody>
      </p:sp>
      <p:pic>
        <p:nvPicPr>
          <p:cNvPr id="1026" name="Picture 2"/>
          <p:cNvPicPr>
            <a:picLocks noGrp="1" noChangeAspect="1" noChangeArrowheads="1"/>
          </p:cNvPicPr>
          <p:nvPr>
            <p:ph sz="half" idx="1"/>
          </p:nvPr>
        </p:nvPicPr>
        <p:blipFill>
          <a:blip r:embed="rId2">
            <a:extLst>
              <a:ext uri="{28A0092B-C50C-407E-A947-70E740481C1C}">
                <a14:useLocalDpi xmlns:a14="http://schemas.microsoft.com/office/drawing/2010/main" xmlns="" val="0"/>
              </a:ext>
            </a:extLst>
          </a:blip>
          <a:srcRect/>
          <a:stretch>
            <a:fillRect/>
          </a:stretch>
        </p:blipFill>
        <p:spPr bwMode="auto">
          <a:xfrm>
            <a:off x="1071538" y="3286124"/>
            <a:ext cx="3312368" cy="24842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788024" y="3410999"/>
            <a:ext cx="3153139" cy="23648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9235745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4" name="Объект 3"/>
          <p:cNvSpPr>
            <a:spLocks noGrp="1"/>
          </p:cNvSpPr>
          <p:nvPr>
            <p:ph sz="half" idx="2"/>
          </p:nvPr>
        </p:nvSpPr>
        <p:spPr>
          <a:xfrm>
            <a:off x="4648200" y="836712"/>
            <a:ext cx="3668216" cy="5289451"/>
          </a:xfrm>
        </p:spPr>
        <p:txBody>
          <a:bodyPr/>
          <a:lstStyle/>
          <a:p>
            <a:pPr marL="0" indent="0">
              <a:lnSpc>
                <a:spcPct val="115000"/>
              </a:lnSpc>
              <a:spcAft>
                <a:spcPts val="0"/>
              </a:spcAft>
              <a:buNone/>
            </a:pPr>
            <a:r>
              <a:rPr lang="ru-RU" sz="1800" dirty="0">
                <a:solidFill>
                  <a:schemeClr val="accent2">
                    <a:lumMod val="50000"/>
                  </a:schemeClr>
                </a:solidFill>
                <a:latin typeface="Monotype Corsiva" panose="03010101010201010101" pitchFamily="66" charset="0"/>
                <a:ea typeface="Calibri"/>
                <a:cs typeface="Times New Roman"/>
              </a:rPr>
              <a:t>Н</a:t>
            </a:r>
            <a:r>
              <a:rPr lang="ru-RU" sz="1800" dirty="0" smtClean="0">
                <a:solidFill>
                  <a:schemeClr val="accent2">
                    <a:lumMod val="50000"/>
                  </a:schemeClr>
                </a:solidFill>
                <a:latin typeface="Monotype Corsiva" panose="03010101010201010101" pitchFamily="66" charset="0"/>
                <a:ea typeface="Calibri"/>
                <a:cs typeface="Times New Roman"/>
              </a:rPr>
              <a:t>ежные </a:t>
            </a:r>
            <a:r>
              <a:rPr lang="ru-RU" sz="1800" dirty="0">
                <a:solidFill>
                  <a:schemeClr val="accent2">
                    <a:lumMod val="50000"/>
                  </a:schemeClr>
                </a:solidFill>
                <a:latin typeface="Monotype Corsiva" panose="03010101010201010101" pitchFamily="66" charset="0"/>
                <a:ea typeface="Calibri"/>
                <a:cs typeface="Times New Roman"/>
              </a:rPr>
              <a:t>и легкие как облака оренбургские платки, слава о которых идёт с </a:t>
            </a:r>
            <a:r>
              <a:rPr lang="en-US" sz="1800" dirty="0">
                <a:solidFill>
                  <a:schemeClr val="accent2">
                    <a:lumMod val="50000"/>
                  </a:schemeClr>
                </a:solidFill>
                <a:latin typeface="Monotype Corsiva" panose="03010101010201010101" pitchFamily="66" charset="0"/>
                <a:ea typeface="Calibri"/>
                <a:cs typeface="Times New Roman"/>
              </a:rPr>
              <a:t>XVIII</a:t>
            </a:r>
            <a:r>
              <a:rPr lang="ru-RU" sz="1800" dirty="0">
                <a:solidFill>
                  <a:schemeClr val="accent2">
                    <a:lumMod val="50000"/>
                  </a:schemeClr>
                </a:solidFill>
                <a:latin typeface="Monotype Corsiva" panose="03010101010201010101" pitchFamily="66" charset="0"/>
                <a:ea typeface="Calibri"/>
                <a:cs typeface="Times New Roman"/>
              </a:rPr>
              <a:t> века. Их история связана с именем русского экономиста, этнографа, историка Петра Ивановича Рычкова. Наполеон узнав что в России изготавливают пуховые шали настолько тонкой пряжи что их можно свободно пропустить через обручальное кольцо,  пожелал приобрести такую шаль для своей избранницы Марии Луизы и в канун 1811 года на плечи императрицы, к немалому её восхищению легла эта удивительная шаль. </a:t>
            </a:r>
          </a:p>
          <a:p>
            <a:endParaRPr lang="ru-RU" sz="1800" dirty="0">
              <a:solidFill>
                <a:schemeClr val="accent2">
                  <a:lumMod val="50000"/>
                </a:schemeClr>
              </a:solidFill>
              <a:latin typeface="Monotype Corsiva" panose="03010101010201010101" pitchFamily="66" charset="0"/>
            </a:endParaRPr>
          </a:p>
        </p:txBody>
      </p:sp>
      <p:pic>
        <p:nvPicPr>
          <p:cNvPr id="3074" name="Picture 2"/>
          <p:cNvPicPr>
            <a:picLocks noGrp="1" noChangeAspect="1" noChangeArrowheads="1"/>
          </p:cNvPicPr>
          <p:nvPr>
            <p:ph sz="half" idx="1"/>
          </p:nvPr>
        </p:nvPicPr>
        <p:blipFill>
          <a:blip r:embed="rId2">
            <a:extLst>
              <a:ext uri="{28A0092B-C50C-407E-A947-70E740481C1C}">
                <a14:useLocalDpi xmlns:a14="http://schemas.microsoft.com/office/drawing/2010/main" xmlns="" val="0"/>
              </a:ext>
            </a:extLst>
          </a:blip>
          <a:srcRect/>
          <a:stretch>
            <a:fillRect/>
          </a:stretch>
        </p:blipFill>
        <p:spPr bwMode="auto">
          <a:xfrm>
            <a:off x="928662" y="1643050"/>
            <a:ext cx="3714776" cy="3571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6525216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bwMode="auto">
          <a:xfrm>
            <a:off x="539750" y="2060848"/>
            <a:ext cx="7993063" cy="369332"/>
          </a:xfrm>
          <a:prstGeom prst="rect">
            <a:avLst/>
          </a:prstGeom>
        </p:spPr>
        <p:txBody>
          <a:bodyPr wrap="square">
            <a:spAutoFit/>
          </a:bodyPr>
          <a:lstStyle/>
          <a:p>
            <a:pPr algn="ctr" fontAlgn="auto">
              <a:spcBef>
                <a:spcPts val="0"/>
              </a:spcBef>
              <a:spcAft>
                <a:spcPts val="0"/>
              </a:spcAft>
              <a:defRPr/>
            </a:pPr>
            <a:endParaRPr lang="ru-RU" dirty="0">
              <a:solidFill>
                <a:schemeClr val="accent2">
                  <a:lumMod val="75000"/>
                </a:schemeClr>
              </a:solidFill>
            </a:endParaRPr>
          </a:p>
        </p:txBody>
      </p:sp>
      <p:sp>
        <p:nvSpPr>
          <p:cNvPr id="7" name="Прямоугольник 6"/>
          <p:cNvSpPr/>
          <p:nvPr/>
        </p:nvSpPr>
        <p:spPr>
          <a:xfrm>
            <a:off x="1488154" y="908720"/>
            <a:ext cx="6242093" cy="923330"/>
          </a:xfrm>
          <a:prstGeom prst="rect">
            <a:avLst/>
          </a:prstGeom>
        </p:spPr>
        <p:txBody>
          <a:bodyPr wrap="none">
            <a:spAutoFit/>
          </a:bodyPr>
          <a:lstStyle/>
          <a:p>
            <a:pPr algn="ctr"/>
            <a:r>
              <a:rPr lang="ru-RU" b="1" smtClean="0">
                <a:latin typeface="Times New Roman" pitchFamily="18" charset="0"/>
                <a:cs typeface="Times New Roman" pitchFamily="18" charset="0"/>
              </a:rPr>
              <a:t>Используемые источники:</a:t>
            </a:r>
          </a:p>
          <a:p>
            <a:pPr algn="ctr"/>
            <a:r>
              <a:rPr lang="ru-RU" smtClean="0">
                <a:latin typeface="Times New Roman" pitchFamily="18" charset="0"/>
                <a:cs typeface="Times New Roman" pitchFamily="18" charset="0"/>
              </a:rPr>
              <a:t>Кружевные бордюры </a:t>
            </a:r>
            <a:r>
              <a:rPr lang="ru-RU" u="sng" smtClean="0">
                <a:hlinkClick r:id="rId2"/>
              </a:rPr>
              <a:t>http://antalpiti.ru/oformlenie/bordyury</a:t>
            </a:r>
            <a:r>
              <a:rPr lang="ru-RU" smtClean="0"/>
              <a:t> </a:t>
            </a:r>
          </a:p>
          <a:p>
            <a:pPr algn="ctr"/>
            <a:endParaRPr lang="ru-RU" b="1" dirty="0" smtClean="0">
              <a:latin typeface="Times New Roman" pitchFamily="18" charset="0"/>
              <a:cs typeface="Times New Roman" pitchFamily="18" charset="0"/>
            </a:endParaRPr>
          </a:p>
        </p:txBody>
      </p:sp>
      <p:sp>
        <p:nvSpPr>
          <p:cNvPr id="8" name="Прямоугольник 7"/>
          <p:cNvSpPr/>
          <p:nvPr/>
        </p:nvSpPr>
        <p:spPr>
          <a:xfrm>
            <a:off x="827584" y="525898"/>
            <a:ext cx="7488832" cy="4047262"/>
          </a:xfrm>
          <a:prstGeom prst="rect">
            <a:avLst/>
          </a:prstGeom>
        </p:spPr>
        <p:txBody>
          <a:bodyPr wrap="square">
            <a:spAutoFit/>
          </a:bodyPr>
          <a:lstStyle/>
          <a:p>
            <a:endParaRPr lang="ru-RU" sz="2000" dirty="0" smtClean="0">
              <a:latin typeface="Times New Roman"/>
              <a:ea typeface="Times New Roman"/>
            </a:endParaRPr>
          </a:p>
          <a:p>
            <a:endParaRPr lang="ru-RU" sz="2000" dirty="0" smtClean="0">
              <a:latin typeface="Times New Roman"/>
              <a:ea typeface="Times New Roman"/>
            </a:endParaRPr>
          </a:p>
          <a:p>
            <a:endParaRPr lang="ru-RU" sz="2000" dirty="0" smtClean="0">
              <a:latin typeface="Times New Roman"/>
              <a:ea typeface="Times New Roman"/>
            </a:endParaRPr>
          </a:p>
          <a:p>
            <a:r>
              <a:rPr lang="ru-RU" sz="1600" u="sng" dirty="0" smtClean="0">
                <a:solidFill>
                  <a:srgbClr val="0000FF"/>
                </a:solidFill>
                <a:latin typeface="Times New Roman"/>
                <a:ea typeface="Times New Roman"/>
                <a:hlinkClick r:id="rId3"/>
              </a:rPr>
              <a:t>http</a:t>
            </a:r>
            <a:r>
              <a:rPr lang="ru-RU" sz="1600" u="sng" dirty="0">
                <a:solidFill>
                  <a:srgbClr val="0000FF"/>
                </a:solidFill>
                <a:latin typeface="Times New Roman"/>
                <a:ea typeface="Times New Roman"/>
                <a:hlinkClick r:id="rId3"/>
              </a:rPr>
              <a:t>://www.trozo.ru/archives/1123</a:t>
            </a:r>
            <a:endParaRPr lang="ru-RU" sz="1600" dirty="0">
              <a:latin typeface="Times New Roman"/>
              <a:ea typeface="Times New Roman"/>
            </a:endParaRPr>
          </a:p>
          <a:p>
            <a:r>
              <a:rPr lang="ru-RU" sz="1600" u="sng" dirty="0">
                <a:solidFill>
                  <a:srgbClr val="0000FF"/>
                </a:solidFill>
                <a:latin typeface="Times New Roman"/>
                <a:ea typeface="Times New Roman"/>
                <a:hlinkClick r:id="rId4"/>
              </a:rPr>
              <a:t>http://xallyava.ru/236-ekorativno-prikladnoe-iskusstvo-ologodskie-kruzheva-oto.html</a:t>
            </a:r>
            <a:endParaRPr lang="ru-RU" sz="1600" dirty="0">
              <a:latin typeface="Times New Roman"/>
              <a:ea typeface="Times New Roman"/>
            </a:endParaRPr>
          </a:p>
          <a:p>
            <a:r>
              <a:rPr lang="ru-RU" sz="1600" dirty="0">
                <a:latin typeface="Times New Roman"/>
                <a:ea typeface="Times New Roman"/>
              </a:rPr>
              <a:t> </a:t>
            </a:r>
          </a:p>
          <a:p>
            <a:r>
              <a:rPr lang="ru-RU" sz="1600" u="sng" dirty="0">
                <a:solidFill>
                  <a:srgbClr val="0000FF"/>
                </a:solidFill>
                <a:latin typeface="Times New Roman"/>
                <a:ea typeface="Times New Roman"/>
                <a:hlinkClick r:id="rId5"/>
              </a:rPr>
              <a:t>http://www.megabook.ru/</a:t>
            </a:r>
            <a:endParaRPr lang="ru-RU" sz="1600" dirty="0">
              <a:latin typeface="Times New Roman"/>
              <a:ea typeface="Times New Roman"/>
            </a:endParaRPr>
          </a:p>
          <a:p>
            <a:r>
              <a:rPr lang="ru-RU" sz="1600" u="sng" dirty="0">
                <a:solidFill>
                  <a:srgbClr val="0000FF"/>
                </a:solidFill>
                <a:latin typeface="Times New Roman"/>
                <a:ea typeface="Times New Roman"/>
                <a:hlinkClick r:id="rId6"/>
              </a:rPr>
              <a:t>http://hotkovo.net.ru/</a:t>
            </a:r>
            <a:r>
              <a:rPr lang="ru-RU" sz="1600" dirty="0">
                <a:latin typeface="Times New Roman"/>
                <a:ea typeface="Times New Roman"/>
              </a:rPr>
              <a:t> </a:t>
            </a:r>
          </a:p>
          <a:p>
            <a:pPr>
              <a:lnSpc>
                <a:spcPct val="115000"/>
              </a:lnSpc>
              <a:spcAft>
                <a:spcPts val="1000"/>
              </a:spcAft>
            </a:pPr>
            <a:r>
              <a:rPr lang="ru-RU" sz="1600" dirty="0">
                <a:ea typeface="Times New Roman"/>
                <a:cs typeface="Times New Roman"/>
              </a:rPr>
              <a:t>уникальный архив </a:t>
            </a:r>
            <a:r>
              <a:rPr lang="ru-RU" sz="1600" dirty="0" err="1" smtClean="0">
                <a:ea typeface="Times New Roman"/>
                <a:cs typeface="Times New Roman"/>
              </a:rPr>
              <a:t>Ворносковых</a:t>
            </a:r>
            <a:endParaRPr lang="ru-RU" sz="1600" dirty="0">
              <a:ea typeface="Times New Roman"/>
              <a:cs typeface="Times New Roman"/>
            </a:endParaRPr>
          </a:p>
          <a:p>
            <a:pPr>
              <a:lnSpc>
                <a:spcPct val="115000"/>
              </a:lnSpc>
              <a:spcAft>
                <a:spcPts val="1000"/>
              </a:spcAft>
            </a:pPr>
            <a:r>
              <a:rPr lang="ru-RU" sz="1600" u="sng" dirty="0" err="1">
                <a:solidFill>
                  <a:srgbClr val="0000FF"/>
                </a:solidFill>
                <a:ea typeface="Times New Roman"/>
                <a:cs typeface="Times New Roman"/>
                <a:hlinkClick r:id="rId7"/>
              </a:rPr>
              <a:t>steshka.ru</a:t>
            </a:r>
            <a:r>
              <a:rPr lang="ru-RU" sz="1600" dirty="0" err="1">
                <a:ea typeface="Times New Roman"/>
                <a:cs typeface="Times New Roman"/>
              </a:rPr>
              <a:t>›</a:t>
            </a:r>
            <a:r>
              <a:rPr lang="ru-RU" sz="1600" u="sng" dirty="0" err="1">
                <a:solidFill>
                  <a:srgbClr val="0000FF"/>
                </a:solidFill>
                <a:ea typeface="Times New Roman"/>
                <a:cs typeface="Times New Roman"/>
                <a:hlinkClick r:id="rId8"/>
              </a:rPr>
              <a:t>kartinki-filimonovskie-igrushki</a:t>
            </a:r>
            <a:endParaRPr lang="ru-RU" sz="1600" dirty="0">
              <a:ea typeface="Times New Roman"/>
              <a:cs typeface="Times New Roman"/>
            </a:endParaRPr>
          </a:p>
          <a:p>
            <a:pPr>
              <a:lnSpc>
                <a:spcPct val="115000"/>
              </a:lnSpc>
              <a:spcAft>
                <a:spcPts val="1000"/>
              </a:spcAft>
            </a:pPr>
            <a:r>
              <a:rPr lang="ru-RU" sz="1600" u="sng" dirty="0">
                <a:solidFill>
                  <a:srgbClr val="0000FF"/>
                </a:solidFill>
                <a:ea typeface="Times New Roman"/>
                <a:cs typeface="Times New Roman"/>
                <a:hlinkClick r:id="rId9"/>
              </a:rPr>
              <a:t>http://www.domashniy-comfort.ru/handmade/196-vishivka/580-russkaya-vishivka.html</a:t>
            </a:r>
            <a:endParaRPr lang="ru-RU" sz="1600" dirty="0">
              <a:ea typeface="Times New Roman"/>
              <a:cs typeface="Times New Roman"/>
            </a:endParaRPr>
          </a:p>
          <a:p>
            <a:pPr>
              <a:lnSpc>
                <a:spcPct val="115000"/>
              </a:lnSpc>
              <a:spcAft>
                <a:spcPts val="1000"/>
              </a:spcAft>
            </a:pPr>
            <a:r>
              <a:rPr lang="ru-RU" sz="1600" dirty="0">
                <a:ea typeface="Times New Roman"/>
                <a:cs typeface="Times New Roman"/>
              </a:rPr>
              <a:t>http://www.remontpozitif.ru/publ/sdelaem_sami_svoimi_rukami/raznye_aksessuary/osobennosti_chuvashskoj_vyshivki_vyshivka_narodov_povolzhja/75-1-0-1828</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836712"/>
            <a:ext cx="8229600" cy="580926"/>
          </a:xfrm>
        </p:spPr>
        <p:txBody>
          <a:bodyPr/>
          <a:lstStyle/>
          <a:p>
            <a:r>
              <a:rPr lang="ru-RU" dirty="0" smtClean="0">
                <a:latin typeface="Times New Roman"/>
                <a:ea typeface="Calibri"/>
              </a:rPr>
              <a:t> </a:t>
            </a:r>
            <a:r>
              <a:rPr lang="ru-RU" dirty="0">
                <a:solidFill>
                  <a:schemeClr val="accent2">
                    <a:lumMod val="50000"/>
                  </a:schemeClr>
                </a:solidFill>
                <a:latin typeface="Monotype Corsiva" panose="03010101010201010101" pitchFamily="66" charset="0"/>
                <a:ea typeface="Calibri"/>
              </a:rPr>
              <a:t>«Без ремесла- без рук»</a:t>
            </a:r>
            <a:endParaRPr lang="ru-RU" dirty="0">
              <a:solidFill>
                <a:schemeClr val="accent2">
                  <a:lumMod val="50000"/>
                </a:schemeClr>
              </a:solidFill>
              <a:latin typeface="Monotype Corsiva" panose="03010101010201010101" pitchFamily="66" charset="0"/>
            </a:endParaRPr>
          </a:p>
        </p:txBody>
      </p:sp>
      <p:sp>
        <p:nvSpPr>
          <p:cNvPr id="3" name="Объект 2"/>
          <p:cNvSpPr>
            <a:spLocks noGrp="1"/>
          </p:cNvSpPr>
          <p:nvPr>
            <p:ph sz="half" idx="1"/>
          </p:nvPr>
        </p:nvSpPr>
        <p:spPr>
          <a:xfrm>
            <a:off x="899592" y="1600201"/>
            <a:ext cx="3596208" cy="4421088"/>
          </a:xfrm>
        </p:spPr>
        <p:txBody>
          <a:bodyPr/>
          <a:lstStyle/>
          <a:p>
            <a:pPr>
              <a:lnSpc>
                <a:spcPct val="115000"/>
              </a:lnSpc>
              <a:spcAft>
                <a:spcPts val="0"/>
              </a:spcAft>
            </a:pPr>
            <a:endParaRPr lang="ru-RU" sz="1600" dirty="0" smtClean="0">
              <a:latin typeface="Monotype Corsiva" panose="03010101010201010101" pitchFamily="66" charset="0"/>
              <a:ea typeface="Calibri"/>
              <a:cs typeface="Times New Roman"/>
            </a:endParaRPr>
          </a:p>
          <a:p>
            <a:pPr>
              <a:lnSpc>
                <a:spcPct val="115000"/>
              </a:lnSpc>
              <a:spcAft>
                <a:spcPts val="0"/>
              </a:spcAft>
            </a:pPr>
            <a:endParaRPr lang="ru-RU" sz="1600" dirty="0">
              <a:latin typeface="Monotype Corsiva" panose="03010101010201010101" pitchFamily="66" charset="0"/>
              <a:ea typeface="Calibri"/>
              <a:cs typeface="Times New Roman"/>
            </a:endParaRPr>
          </a:p>
          <a:p>
            <a:pPr>
              <a:lnSpc>
                <a:spcPct val="115000"/>
              </a:lnSpc>
              <a:spcAft>
                <a:spcPts val="0"/>
              </a:spcAft>
            </a:pPr>
            <a:endParaRPr lang="ru-RU" sz="1600" dirty="0" smtClean="0">
              <a:latin typeface="Monotype Corsiva" panose="03010101010201010101" pitchFamily="66" charset="0"/>
              <a:ea typeface="Calibri"/>
              <a:cs typeface="Times New Roman"/>
            </a:endParaRPr>
          </a:p>
          <a:p>
            <a:pPr>
              <a:lnSpc>
                <a:spcPct val="115000"/>
              </a:lnSpc>
              <a:spcAft>
                <a:spcPts val="0"/>
              </a:spcAft>
            </a:pPr>
            <a:endParaRPr lang="ru-RU" sz="1600" dirty="0">
              <a:latin typeface="Monotype Corsiva" panose="03010101010201010101" pitchFamily="66" charset="0"/>
              <a:ea typeface="Calibri"/>
              <a:cs typeface="Times New Roman"/>
            </a:endParaRPr>
          </a:p>
          <a:p>
            <a:pPr>
              <a:lnSpc>
                <a:spcPct val="115000"/>
              </a:lnSpc>
              <a:spcAft>
                <a:spcPts val="0"/>
              </a:spcAft>
            </a:pPr>
            <a:endParaRPr lang="ru-RU" sz="1600" dirty="0" smtClean="0">
              <a:latin typeface="Monotype Corsiva" panose="03010101010201010101" pitchFamily="66" charset="0"/>
              <a:ea typeface="Calibri"/>
              <a:cs typeface="Times New Roman"/>
            </a:endParaRPr>
          </a:p>
          <a:p>
            <a:pPr>
              <a:lnSpc>
                <a:spcPct val="115000"/>
              </a:lnSpc>
              <a:spcAft>
                <a:spcPts val="0"/>
              </a:spcAft>
            </a:pPr>
            <a:endParaRPr lang="ru-RU" sz="1600" dirty="0">
              <a:latin typeface="Monotype Corsiva" panose="03010101010201010101" pitchFamily="66" charset="0"/>
              <a:ea typeface="Calibri"/>
              <a:cs typeface="Times New Roman"/>
            </a:endParaRPr>
          </a:p>
          <a:p>
            <a:pPr>
              <a:lnSpc>
                <a:spcPct val="115000"/>
              </a:lnSpc>
              <a:spcAft>
                <a:spcPts val="0"/>
              </a:spcAft>
            </a:pPr>
            <a:endParaRPr lang="ru-RU" sz="1600" dirty="0" smtClean="0">
              <a:latin typeface="Monotype Corsiva" panose="03010101010201010101" pitchFamily="66" charset="0"/>
              <a:ea typeface="Calibri"/>
              <a:cs typeface="Times New Roman"/>
            </a:endParaRPr>
          </a:p>
          <a:p>
            <a:pPr>
              <a:lnSpc>
                <a:spcPct val="115000"/>
              </a:lnSpc>
              <a:spcAft>
                <a:spcPts val="0"/>
              </a:spcAft>
            </a:pPr>
            <a:endParaRPr lang="ru-RU" sz="1600" dirty="0">
              <a:latin typeface="Monotype Corsiva" panose="03010101010201010101" pitchFamily="66" charset="0"/>
              <a:ea typeface="Calibri"/>
              <a:cs typeface="Times New Roman"/>
            </a:endParaRPr>
          </a:p>
          <a:p>
            <a:pPr>
              <a:lnSpc>
                <a:spcPct val="115000"/>
              </a:lnSpc>
              <a:spcAft>
                <a:spcPts val="0"/>
              </a:spcAft>
            </a:pPr>
            <a:endParaRPr lang="ru-RU" sz="1600" dirty="0" smtClean="0">
              <a:latin typeface="Monotype Corsiva" panose="03010101010201010101" pitchFamily="66" charset="0"/>
              <a:ea typeface="Calibri"/>
              <a:cs typeface="Times New Roman"/>
            </a:endParaRPr>
          </a:p>
          <a:p>
            <a:pPr marL="0" indent="0">
              <a:lnSpc>
                <a:spcPct val="115000"/>
              </a:lnSpc>
              <a:spcAft>
                <a:spcPts val="0"/>
              </a:spcAft>
              <a:buNone/>
            </a:pPr>
            <a:endParaRPr lang="ru-RU" sz="1600" dirty="0">
              <a:latin typeface="Monotype Corsiva" panose="03010101010201010101" pitchFamily="66" charset="0"/>
              <a:ea typeface="Calibri"/>
              <a:cs typeface="Times New Roman"/>
            </a:endParaRPr>
          </a:p>
          <a:p>
            <a:pPr marL="0" indent="0">
              <a:lnSpc>
                <a:spcPct val="115000"/>
              </a:lnSpc>
              <a:spcAft>
                <a:spcPts val="0"/>
              </a:spcAft>
              <a:buNone/>
            </a:pPr>
            <a:endParaRPr lang="ru-RU" sz="1600" dirty="0" smtClean="0">
              <a:latin typeface="Monotype Corsiva" panose="03010101010201010101" pitchFamily="66" charset="0"/>
              <a:ea typeface="Calibri"/>
              <a:cs typeface="Times New Roman"/>
            </a:endParaRPr>
          </a:p>
          <a:p>
            <a:pPr marL="0" indent="0">
              <a:lnSpc>
                <a:spcPct val="115000"/>
              </a:lnSpc>
              <a:spcAft>
                <a:spcPts val="0"/>
              </a:spcAft>
              <a:buNone/>
            </a:pPr>
            <a:r>
              <a:rPr lang="ru-RU" sz="1600" dirty="0" err="1" smtClean="0">
                <a:solidFill>
                  <a:schemeClr val="accent2">
                    <a:lumMod val="50000"/>
                  </a:schemeClr>
                </a:solidFill>
                <a:latin typeface="Monotype Corsiva" panose="03010101010201010101" pitchFamily="66" charset="0"/>
                <a:ea typeface="Calibri"/>
                <a:cs typeface="Times New Roman"/>
              </a:rPr>
              <a:t>А.В.Луначарский</a:t>
            </a:r>
            <a:r>
              <a:rPr lang="ru-RU" sz="1600" dirty="0" smtClean="0">
                <a:solidFill>
                  <a:schemeClr val="accent2">
                    <a:lumMod val="50000"/>
                  </a:schemeClr>
                </a:solidFill>
                <a:latin typeface="Monotype Corsiva" panose="03010101010201010101" pitchFamily="66" charset="0"/>
                <a:ea typeface="Calibri"/>
                <a:cs typeface="Times New Roman"/>
              </a:rPr>
              <a:t> </a:t>
            </a:r>
            <a:r>
              <a:rPr lang="ru-RU" sz="1600" dirty="0">
                <a:solidFill>
                  <a:schemeClr val="accent2">
                    <a:lumMod val="50000"/>
                  </a:schemeClr>
                </a:solidFill>
                <a:latin typeface="Monotype Corsiva" panose="03010101010201010101" pitchFamily="66" charset="0"/>
                <a:ea typeface="Calibri"/>
                <a:cs typeface="Times New Roman"/>
              </a:rPr>
              <a:t>назвал народные ремёсла «искусством создания радостных вещей».   </a:t>
            </a:r>
          </a:p>
          <a:p>
            <a:endParaRPr lang="ru-RU" dirty="0"/>
          </a:p>
        </p:txBody>
      </p:sp>
      <p:sp>
        <p:nvSpPr>
          <p:cNvPr id="4" name="Объект 3"/>
          <p:cNvSpPr>
            <a:spLocks noGrp="1"/>
          </p:cNvSpPr>
          <p:nvPr>
            <p:ph sz="half" idx="2"/>
          </p:nvPr>
        </p:nvSpPr>
        <p:spPr>
          <a:xfrm>
            <a:off x="4648200" y="1600201"/>
            <a:ext cx="3596208" cy="4421088"/>
          </a:xfrm>
        </p:spPr>
        <p:txBody>
          <a:bodyPr/>
          <a:lstStyle/>
          <a:p>
            <a:pPr marL="0" indent="0">
              <a:buNone/>
            </a:pPr>
            <a:r>
              <a:rPr lang="ru-RU" dirty="0" smtClean="0">
                <a:solidFill>
                  <a:schemeClr val="accent2">
                    <a:lumMod val="50000"/>
                  </a:schemeClr>
                </a:solidFill>
                <a:latin typeface="Times New Roman"/>
                <a:ea typeface="Calibri"/>
              </a:rPr>
              <a:t> </a:t>
            </a:r>
            <a:r>
              <a:rPr lang="ru-RU" sz="1800" dirty="0">
                <a:solidFill>
                  <a:schemeClr val="accent2">
                    <a:lumMod val="50000"/>
                  </a:schemeClr>
                </a:solidFill>
                <a:latin typeface="Monotype Corsiva" panose="03010101010201010101" pitchFamily="66" charset="0"/>
                <a:ea typeface="Calibri"/>
              </a:rPr>
              <a:t>Ремесло- это широкое понятие . Хотелось бы обратить внимание на значение домашнего ремесла. Простые и красивые художественные изделия народных мастеров помогают прививать детям любовь к родному краю. Учить их видеть и любить природу, ценить традиции родных мест. Уважать труд взрослых, а также приобщать детей к посильному труду по созданию нужных и красивых изделий.</a:t>
            </a:r>
            <a:endParaRPr lang="ru-RU" sz="1800" dirty="0">
              <a:solidFill>
                <a:schemeClr val="accent2">
                  <a:lumMod val="50000"/>
                </a:schemeClr>
              </a:solidFill>
              <a:latin typeface="Monotype Corsiva" panose="03010101010201010101" pitchFamily="66" charset="0"/>
            </a:endParaRPr>
          </a:p>
        </p:txBody>
      </p:sp>
      <p:pic>
        <p:nvPicPr>
          <p:cNvPr id="2050" name="Picture 2" descr="I:\моя работа\луначарский.jpe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403648" y="1772816"/>
            <a:ext cx="2592288" cy="330389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9391581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9592" y="836712"/>
            <a:ext cx="7416824" cy="580926"/>
          </a:xfrm>
        </p:spPr>
        <p:txBody>
          <a:bodyPr/>
          <a:lstStyle/>
          <a:p>
            <a:r>
              <a:rPr lang="ru-RU" b="1" dirty="0">
                <a:solidFill>
                  <a:schemeClr val="accent2">
                    <a:lumMod val="50000"/>
                  </a:schemeClr>
                </a:solidFill>
                <a:latin typeface="Monotype Corsiva" panose="03010101010201010101" pitchFamily="66" charset="0"/>
                <a:ea typeface="Calibri"/>
              </a:rPr>
              <a:t> </a:t>
            </a:r>
            <a:r>
              <a:rPr lang="ru-RU" dirty="0">
                <a:solidFill>
                  <a:schemeClr val="accent2">
                    <a:lumMod val="50000"/>
                  </a:schemeClr>
                </a:solidFill>
                <a:latin typeface="Monotype Corsiva" panose="03010101010201010101" pitchFamily="66" charset="0"/>
                <a:ea typeface="Calibri"/>
              </a:rPr>
              <a:t>Традиции народных мастеров </a:t>
            </a:r>
            <a:endParaRPr lang="ru-RU" dirty="0">
              <a:solidFill>
                <a:schemeClr val="accent2">
                  <a:lumMod val="50000"/>
                </a:schemeClr>
              </a:solidFill>
              <a:latin typeface="Monotype Corsiva" panose="03010101010201010101" pitchFamily="66" charset="0"/>
            </a:endParaRPr>
          </a:p>
        </p:txBody>
      </p:sp>
      <p:sp>
        <p:nvSpPr>
          <p:cNvPr id="3" name="Объект 2"/>
          <p:cNvSpPr>
            <a:spLocks noGrp="1"/>
          </p:cNvSpPr>
          <p:nvPr>
            <p:ph sz="half" idx="1"/>
          </p:nvPr>
        </p:nvSpPr>
        <p:spPr>
          <a:xfrm>
            <a:off x="827584" y="1600201"/>
            <a:ext cx="3668216" cy="4493096"/>
          </a:xfrm>
        </p:spPr>
        <p:txBody>
          <a:bodyPr/>
          <a:lstStyle/>
          <a:p>
            <a:pPr marL="0" indent="0">
              <a:buNone/>
            </a:pPr>
            <a:endParaRPr lang="ru-RU" sz="1800" dirty="0" smtClean="0">
              <a:solidFill>
                <a:schemeClr val="accent2">
                  <a:lumMod val="50000"/>
                </a:schemeClr>
              </a:solidFill>
              <a:latin typeface="Monotype Corsiva" panose="03010101010201010101" pitchFamily="66" charset="0"/>
              <a:ea typeface="Calibri"/>
            </a:endParaRPr>
          </a:p>
          <a:p>
            <a:pPr marL="0" indent="0">
              <a:buNone/>
            </a:pPr>
            <a:endParaRPr lang="ru-RU" sz="1800" dirty="0">
              <a:solidFill>
                <a:schemeClr val="accent2">
                  <a:lumMod val="50000"/>
                </a:schemeClr>
              </a:solidFill>
              <a:latin typeface="Monotype Corsiva" panose="03010101010201010101" pitchFamily="66" charset="0"/>
              <a:ea typeface="Calibri"/>
            </a:endParaRPr>
          </a:p>
          <a:p>
            <a:pPr marL="0" indent="0">
              <a:buNone/>
            </a:pPr>
            <a:endParaRPr lang="ru-RU" sz="1800" dirty="0" smtClean="0">
              <a:solidFill>
                <a:schemeClr val="accent2">
                  <a:lumMod val="50000"/>
                </a:schemeClr>
              </a:solidFill>
              <a:latin typeface="Monotype Corsiva" panose="03010101010201010101" pitchFamily="66" charset="0"/>
              <a:ea typeface="Calibri"/>
            </a:endParaRPr>
          </a:p>
          <a:p>
            <a:pPr marL="0" indent="0">
              <a:buNone/>
            </a:pPr>
            <a:endParaRPr lang="ru-RU" sz="1800" dirty="0">
              <a:solidFill>
                <a:schemeClr val="accent2">
                  <a:lumMod val="50000"/>
                </a:schemeClr>
              </a:solidFill>
              <a:latin typeface="Monotype Corsiva" panose="03010101010201010101" pitchFamily="66" charset="0"/>
              <a:ea typeface="Calibri"/>
            </a:endParaRPr>
          </a:p>
          <a:p>
            <a:pPr marL="0" indent="0">
              <a:buNone/>
            </a:pPr>
            <a:endParaRPr lang="ru-RU" sz="1800" dirty="0" smtClean="0">
              <a:solidFill>
                <a:schemeClr val="accent2">
                  <a:lumMod val="50000"/>
                </a:schemeClr>
              </a:solidFill>
              <a:latin typeface="Monotype Corsiva" panose="03010101010201010101" pitchFamily="66" charset="0"/>
              <a:ea typeface="Calibri"/>
            </a:endParaRPr>
          </a:p>
          <a:p>
            <a:pPr marL="0" indent="0">
              <a:buNone/>
            </a:pPr>
            <a:endParaRPr lang="ru-RU" sz="1800" dirty="0">
              <a:solidFill>
                <a:schemeClr val="accent2">
                  <a:lumMod val="50000"/>
                </a:schemeClr>
              </a:solidFill>
              <a:latin typeface="Monotype Corsiva" panose="03010101010201010101" pitchFamily="66" charset="0"/>
              <a:ea typeface="Calibri"/>
            </a:endParaRPr>
          </a:p>
          <a:p>
            <a:pPr marL="0" indent="0">
              <a:buNone/>
            </a:pPr>
            <a:endParaRPr lang="ru-RU" sz="1800" dirty="0" smtClean="0">
              <a:solidFill>
                <a:schemeClr val="accent2">
                  <a:lumMod val="50000"/>
                </a:schemeClr>
              </a:solidFill>
              <a:latin typeface="Monotype Corsiva" panose="03010101010201010101" pitchFamily="66" charset="0"/>
              <a:ea typeface="Calibri"/>
            </a:endParaRPr>
          </a:p>
          <a:p>
            <a:pPr marL="0" indent="0">
              <a:buNone/>
            </a:pPr>
            <a:endParaRPr lang="ru-RU" sz="1800" dirty="0">
              <a:solidFill>
                <a:schemeClr val="accent2">
                  <a:lumMod val="50000"/>
                </a:schemeClr>
              </a:solidFill>
              <a:latin typeface="Monotype Corsiva" panose="03010101010201010101" pitchFamily="66" charset="0"/>
              <a:ea typeface="Calibri"/>
            </a:endParaRPr>
          </a:p>
          <a:p>
            <a:pPr marL="0" indent="0">
              <a:buNone/>
            </a:pPr>
            <a:endParaRPr lang="ru-RU" sz="1800" dirty="0" smtClean="0">
              <a:solidFill>
                <a:schemeClr val="accent2">
                  <a:lumMod val="50000"/>
                </a:schemeClr>
              </a:solidFill>
              <a:latin typeface="Monotype Corsiva" panose="03010101010201010101" pitchFamily="66" charset="0"/>
              <a:ea typeface="Calibri"/>
            </a:endParaRPr>
          </a:p>
          <a:p>
            <a:pPr marL="0" indent="0">
              <a:buNone/>
            </a:pPr>
            <a:endParaRPr lang="ru-RU" sz="1800" dirty="0">
              <a:solidFill>
                <a:schemeClr val="accent2">
                  <a:lumMod val="50000"/>
                </a:schemeClr>
              </a:solidFill>
              <a:latin typeface="Monotype Corsiva" panose="03010101010201010101" pitchFamily="66" charset="0"/>
              <a:ea typeface="Calibri"/>
            </a:endParaRPr>
          </a:p>
          <a:p>
            <a:pPr marL="0" indent="0">
              <a:buNone/>
            </a:pPr>
            <a:endParaRPr lang="ru-RU" sz="1800" dirty="0" smtClean="0">
              <a:solidFill>
                <a:schemeClr val="accent2">
                  <a:lumMod val="50000"/>
                </a:schemeClr>
              </a:solidFill>
              <a:latin typeface="Monotype Corsiva" panose="03010101010201010101" pitchFamily="66" charset="0"/>
              <a:ea typeface="Calibri"/>
            </a:endParaRPr>
          </a:p>
          <a:p>
            <a:pPr marL="0" indent="0">
              <a:buNone/>
            </a:pPr>
            <a:endParaRPr lang="ru-RU" sz="1800" dirty="0">
              <a:solidFill>
                <a:schemeClr val="accent2">
                  <a:lumMod val="50000"/>
                </a:schemeClr>
              </a:solidFill>
              <a:latin typeface="Monotype Corsiva" panose="03010101010201010101" pitchFamily="66" charset="0"/>
              <a:ea typeface="Calibri"/>
            </a:endParaRPr>
          </a:p>
          <a:p>
            <a:pPr marL="0" indent="0" algn="ctr">
              <a:buNone/>
            </a:pPr>
            <a:r>
              <a:rPr lang="ru-RU" sz="1800" dirty="0" smtClean="0">
                <a:solidFill>
                  <a:schemeClr val="accent2">
                    <a:lumMod val="50000"/>
                  </a:schemeClr>
                </a:solidFill>
                <a:latin typeface="Monotype Corsiva" panose="03010101010201010101" pitchFamily="66" charset="0"/>
                <a:ea typeface="Calibri"/>
              </a:rPr>
              <a:t>Василий </a:t>
            </a:r>
            <a:r>
              <a:rPr lang="ru-RU" sz="1800" dirty="0">
                <a:solidFill>
                  <a:schemeClr val="accent2">
                    <a:lumMod val="50000"/>
                  </a:schemeClr>
                </a:solidFill>
                <a:latin typeface="Monotype Corsiva" panose="03010101010201010101" pitchFamily="66" charset="0"/>
                <a:ea typeface="Calibri"/>
              </a:rPr>
              <a:t>Петрович </a:t>
            </a:r>
            <a:r>
              <a:rPr lang="ru-RU" sz="1800" dirty="0" err="1">
                <a:solidFill>
                  <a:schemeClr val="accent2">
                    <a:lumMod val="50000"/>
                  </a:schemeClr>
                </a:solidFill>
                <a:latin typeface="Monotype Corsiva" panose="03010101010201010101" pitchFamily="66" charset="0"/>
                <a:ea typeface="Calibri"/>
              </a:rPr>
              <a:t>Ворносков</a:t>
            </a:r>
            <a:endParaRPr lang="ru-RU" sz="1800" dirty="0">
              <a:solidFill>
                <a:schemeClr val="accent2">
                  <a:lumMod val="50000"/>
                </a:schemeClr>
              </a:solidFill>
              <a:latin typeface="Monotype Corsiva" panose="03010101010201010101" pitchFamily="66" charset="0"/>
            </a:endParaRPr>
          </a:p>
        </p:txBody>
      </p:sp>
      <p:sp>
        <p:nvSpPr>
          <p:cNvPr id="4" name="Объект 3"/>
          <p:cNvSpPr>
            <a:spLocks noGrp="1"/>
          </p:cNvSpPr>
          <p:nvPr>
            <p:ph sz="half" idx="2"/>
          </p:nvPr>
        </p:nvSpPr>
        <p:spPr>
          <a:xfrm>
            <a:off x="4648200" y="1600201"/>
            <a:ext cx="3596208" cy="4421088"/>
          </a:xfrm>
        </p:spPr>
        <p:txBody>
          <a:bodyPr/>
          <a:lstStyle/>
          <a:p>
            <a:pPr marL="0" indent="0">
              <a:lnSpc>
                <a:spcPct val="115000"/>
              </a:lnSpc>
              <a:spcAft>
                <a:spcPts val="0"/>
              </a:spcAft>
              <a:buNone/>
            </a:pPr>
            <a:r>
              <a:rPr lang="ru-RU" sz="1800" dirty="0">
                <a:solidFill>
                  <a:schemeClr val="accent2">
                    <a:lumMod val="50000"/>
                  </a:schemeClr>
                </a:solidFill>
                <a:latin typeface="Monotype Corsiva" panose="03010101010201010101" pitchFamily="66" charset="0"/>
                <a:ea typeface="Calibri"/>
                <a:cs typeface="Times New Roman"/>
              </a:rPr>
              <a:t>Было принято приучать к своему ремеслу с детских лет.</a:t>
            </a:r>
          </a:p>
          <a:p>
            <a:pPr marL="0" indent="0">
              <a:buNone/>
            </a:pPr>
            <a:r>
              <a:rPr lang="ru-RU" sz="1800" dirty="0">
                <a:solidFill>
                  <a:schemeClr val="accent2">
                    <a:lumMod val="50000"/>
                  </a:schemeClr>
                </a:solidFill>
                <a:latin typeface="Monotype Corsiva" panose="03010101010201010101" pitchFamily="66" charset="0"/>
                <a:ea typeface="Calibri"/>
              </a:rPr>
              <a:t>Так приобщал к своему ремеслу семерых сыновей известный русский резчик по дереву Василий Петрович </a:t>
            </a:r>
            <a:r>
              <a:rPr lang="ru-RU" sz="1800" dirty="0" err="1">
                <a:solidFill>
                  <a:schemeClr val="accent2">
                    <a:lumMod val="50000"/>
                  </a:schemeClr>
                </a:solidFill>
                <a:latin typeface="Monotype Corsiva" panose="03010101010201010101" pitchFamily="66" charset="0"/>
                <a:ea typeface="Calibri"/>
              </a:rPr>
              <a:t>Ворносков</a:t>
            </a:r>
            <a:r>
              <a:rPr lang="ru-RU" sz="1800" dirty="0">
                <a:solidFill>
                  <a:schemeClr val="accent2">
                    <a:lumMod val="50000"/>
                  </a:schemeClr>
                </a:solidFill>
                <a:latin typeface="Monotype Corsiva" panose="03010101010201010101" pitchFamily="66" charset="0"/>
                <a:ea typeface="Calibri"/>
              </a:rPr>
              <a:t>: « Едва только подрастали они- шли работать вместе с отцом: помогали ему морить, шкурить, а потом резать. К резьбе в семье </a:t>
            </a:r>
            <a:r>
              <a:rPr lang="ru-RU" sz="1800" dirty="0" err="1">
                <a:solidFill>
                  <a:schemeClr val="accent2">
                    <a:lumMod val="50000"/>
                  </a:schemeClr>
                </a:solidFill>
                <a:latin typeface="Monotype Corsiva" panose="03010101010201010101" pitchFamily="66" charset="0"/>
                <a:ea typeface="Calibri"/>
              </a:rPr>
              <a:t>Ворносковых</a:t>
            </a:r>
            <a:r>
              <a:rPr lang="ru-RU" sz="1800" dirty="0">
                <a:solidFill>
                  <a:schemeClr val="accent2">
                    <a:lumMod val="50000"/>
                  </a:schemeClr>
                </a:solidFill>
                <a:latin typeface="Monotype Corsiva" panose="03010101010201010101" pitchFamily="66" charset="0"/>
                <a:ea typeface="Calibri"/>
              </a:rPr>
              <a:t> привыкали буквально с пелёнок. Когда дышали лесным запахом липовых досок. Слушали шорох стружек и перезвон молотков» (</a:t>
            </a:r>
            <a:r>
              <a:rPr lang="ru-RU" sz="1800" dirty="0" err="1">
                <a:solidFill>
                  <a:schemeClr val="accent2">
                    <a:lumMod val="50000"/>
                  </a:schemeClr>
                </a:solidFill>
                <a:latin typeface="Monotype Corsiva" panose="03010101010201010101" pitchFamily="66" charset="0"/>
                <a:ea typeface="Calibri"/>
              </a:rPr>
              <a:t>Ю.Арбат</a:t>
            </a:r>
            <a:r>
              <a:rPr lang="ru-RU" sz="1800" dirty="0">
                <a:solidFill>
                  <a:schemeClr val="accent2">
                    <a:lumMod val="50000"/>
                  </a:schemeClr>
                </a:solidFill>
                <a:latin typeface="Monotype Corsiva" panose="03010101010201010101" pitchFamily="66" charset="0"/>
                <a:ea typeface="Calibri"/>
              </a:rPr>
              <a:t>). </a:t>
            </a:r>
            <a:endParaRPr lang="ru-RU" sz="1800" dirty="0">
              <a:solidFill>
                <a:schemeClr val="accent2">
                  <a:lumMod val="50000"/>
                </a:schemeClr>
              </a:solidFill>
              <a:latin typeface="Monotype Corsiva" panose="03010101010201010101" pitchFamily="66"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115616" y="1616629"/>
            <a:ext cx="2952328" cy="3936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7360309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9592" y="836712"/>
            <a:ext cx="7416824" cy="2016224"/>
          </a:xfrm>
        </p:spPr>
        <p:txBody>
          <a:bodyPr/>
          <a:lstStyle/>
          <a:p>
            <a:r>
              <a:rPr lang="ru-RU" sz="1800" dirty="0">
                <a:solidFill>
                  <a:schemeClr val="accent2">
                    <a:lumMod val="50000"/>
                  </a:schemeClr>
                </a:solidFill>
                <a:latin typeface="Monotype Corsiva" panose="03010101010201010101" pitchFamily="66" charset="0"/>
                <a:ea typeface="Times New Roman"/>
              </a:rPr>
              <a:t>Фамилия </a:t>
            </a:r>
            <a:r>
              <a:rPr lang="ru-RU" sz="1800" dirty="0" err="1">
                <a:solidFill>
                  <a:schemeClr val="accent2">
                    <a:lumMod val="50000"/>
                  </a:schemeClr>
                </a:solidFill>
                <a:latin typeface="Monotype Corsiva" panose="03010101010201010101" pitchFamily="66" charset="0"/>
                <a:ea typeface="Times New Roman"/>
              </a:rPr>
              <a:t>Ворносковых</a:t>
            </a:r>
            <a:r>
              <a:rPr lang="ru-RU" sz="1800" dirty="0">
                <a:solidFill>
                  <a:schemeClr val="accent2">
                    <a:lumMod val="50000"/>
                  </a:schemeClr>
                </a:solidFill>
                <a:latin typeface="Monotype Corsiva" panose="03010101010201010101" pitchFamily="66" charset="0"/>
                <a:ea typeface="Times New Roman"/>
              </a:rPr>
              <a:t> известна не только в округе – род сложился мастеровой, крепкий и ветвистый. Потомки резчиков </a:t>
            </a:r>
            <a:r>
              <a:rPr lang="ru-RU" sz="1800" dirty="0" err="1">
                <a:solidFill>
                  <a:schemeClr val="accent2">
                    <a:lumMod val="50000"/>
                  </a:schemeClr>
                </a:solidFill>
                <a:latin typeface="Monotype Corsiva" panose="03010101010201010101" pitchFamily="66" charset="0"/>
                <a:ea typeface="Times New Roman"/>
              </a:rPr>
              <a:t>Ворносковых</a:t>
            </a:r>
            <a:r>
              <a:rPr lang="ru-RU" sz="1800" dirty="0">
                <a:solidFill>
                  <a:schemeClr val="accent2">
                    <a:lumMod val="50000"/>
                  </a:schemeClr>
                </a:solidFill>
                <a:latin typeface="Monotype Corsiva" panose="03010101010201010101" pitchFamily="66" charset="0"/>
                <a:ea typeface="Times New Roman"/>
              </a:rPr>
              <a:t> из старинной деревни </a:t>
            </a:r>
            <a:r>
              <a:rPr lang="ru-RU" sz="1800" dirty="0" err="1">
                <a:solidFill>
                  <a:schemeClr val="accent2">
                    <a:lumMod val="50000"/>
                  </a:schemeClr>
                </a:solidFill>
                <a:latin typeface="Monotype Corsiva" panose="03010101010201010101" pitchFamily="66" charset="0"/>
                <a:ea typeface="Times New Roman"/>
              </a:rPr>
              <a:t>Кудрино</a:t>
            </a:r>
            <a:r>
              <a:rPr lang="ru-RU" sz="1800" dirty="0">
                <a:solidFill>
                  <a:schemeClr val="accent2">
                    <a:lumMod val="50000"/>
                  </a:schemeClr>
                </a:solidFill>
                <a:latin typeface="Monotype Corsiva" panose="03010101010201010101" pitchFamily="66" charset="0"/>
                <a:ea typeface="Times New Roman"/>
              </a:rPr>
              <a:t> близ Ахтырки живут в </a:t>
            </a:r>
            <a:r>
              <a:rPr lang="ru-RU" sz="1800" dirty="0" smtClean="0">
                <a:solidFill>
                  <a:schemeClr val="accent2">
                    <a:lumMod val="50000"/>
                  </a:schemeClr>
                </a:solidFill>
                <a:latin typeface="Monotype Corsiva" panose="03010101010201010101" pitchFamily="66" charset="0"/>
                <a:ea typeface="Times New Roman"/>
              </a:rPr>
              <a:t>Хотькове</a:t>
            </a:r>
            <a:r>
              <a:rPr lang="ru-RU" sz="1800" dirty="0">
                <a:solidFill>
                  <a:schemeClr val="accent2">
                    <a:lumMod val="50000"/>
                  </a:schemeClr>
                </a:solidFill>
                <a:latin typeface="Monotype Corsiva" panose="03010101010201010101" pitchFamily="66" charset="0"/>
                <a:ea typeface="Times New Roman"/>
              </a:rPr>
              <a:t>, Сергиевом Посаде и в Москве. В самом </a:t>
            </a:r>
            <a:r>
              <a:rPr lang="ru-RU" sz="1800" dirty="0" err="1">
                <a:solidFill>
                  <a:schemeClr val="accent2">
                    <a:lumMod val="50000"/>
                  </a:schemeClr>
                </a:solidFill>
                <a:latin typeface="Monotype Corsiva" panose="03010101010201010101" pitchFamily="66" charset="0"/>
                <a:ea typeface="Times New Roman"/>
              </a:rPr>
              <a:t>Кудрино</a:t>
            </a:r>
            <a:r>
              <a:rPr lang="ru-RU" sz="1800" dirty="0">
                <a:solidFill>
                  <a:schemeClr val="accent2">
                    <a:lumMod val="50000"/>
                  </a:schemeClr>
                </a:solidFill>
                <a:latin typeface="Monotype Corsiva" panose="03010101010201010101" pitchFamily="66" charset="0"/>
                <a:ea typeface="Times New Roman"/>
              </a:rPr>
              <a:t> тоже остались </a:t>
            </a:r>
            <a:r>
              <a:rPr lang="ru-RU" sz="1800" dirty="0" err="1">
                <a:solidFill>
                  <a:schemeClr val="accent2">
                    <a:lumMod val="50000"/>
                  </a:schemeClr>
                </a:solidFill>
                <a:latin typeface="Monotype Corsiva" panose="03010101010201010101" pitchFamily="66" charset="0"/>
                <a:ea typeface="Times New Roman"/>
              </a:rPr>
              <a:t>Ворносковы</a:t>
            </a:r>
            <a:r>
              <a:rPr lang="ru-RU" sz="1800" dirty="0">
                <a:solidFill>
                  <a:schemeClr val="accent2">
                    <a:lumMod val="50000"/>
                  </a:schemeClr>
                </a:solidFill>
                <a:latin typeface="Monotype Corsiva" panose="03010101010201010101" pitchFamily="66" charset="0"/>
                <a:ea typeface="Times New Roman"/>
              </a:rPr>
              <a:t>, и это особенно греет память земляков, краеведов, знатоков народного искусства.</a:t>
            </a:r>
            <a:br>
              <a:rPr lang="ru-RU" sz="1800" dirty="0">
                <a:solidFill>
                  <a:schemeClr val="accent2">
                    <a:lumMod val="50000"/>
                  </a:schemeClr>
                </a:solidFill>
                <a:latin typeface="Monotype Corsiva" panose="03010101010201010101" pitchFamily="66" charset="0"/>
                <a:ea typeface="Times New Roman"/>
              </a:rPr>
            </a:br>
            <a:r>
              <a:rPr lang="ru-RU" sz="1800" dirty="0">
                <a:solidFill>
                  <a:schemeClr val="accent2">
                    <a:lumMod val="50000"/>
                  </a:schemeClr>
                </a:solidFill>
                <a:latin typeface="Monotype Corsiva" panose="03010101010201010101" pitchFamily="66" charset="0"/>
                <a:ea typeface="Times New Roman"/>
              </a:rPr>
              <a:t>Семья </a:t>
            </a:r>
            <a:r>
              <a:rPr lang="ru-RU" sz="1800" dirty="0" err="1">
                <a:solidFill>
                  <a:schemeClr val="accent2">
                    <a:lumMod val="50000"/>
                  </a:schemeClr>
                </a:solidFill>
                <a:latin typeface="Monotype Corsiva" panose="03010101010201010101" pitchFamily="66" charset="0"/>
                <a:ea typeface="Times New Roman"/>
              </a:rPr>
              <a:t>Ворносковых</a:t>
            </a:r>
            <a:r>
              <a:rPr lang="ru-RU" sz="1800" dirty="0">
                <a:solidFill>
                  <a:schemeClr val="accent2">
                    <a:lumMod val="50000"/>
                  </a:schemeClr>
                </a:solidFill>
                <a:latin typeface="Monotype Corsiva" panose="03010101010201010101" pitchFamily="66" charset="0"/>
                <a:ea typeface="Times New Roman"/>
              </a:rPr>
              <a:t> в Москве. В центре сидят Василий Петрович </a:t>
            </a:r>
            <a:r>
              <a:rPr lang="ru-RU" sz="1800" dirty="0" err="1">
                <a:solidFill>
                  <a:schemeClr val="accent2">
                    <a:lumMod val="50000"/>
                  </a:schemeClr>
                </a:solidFill>
                <a:latin typeface="Monotype Corsiva" panose="03010101010201010101" pitchFamily="66" charset="0"/>
                <a:ea typeface="Times New Roman"/>
              </a:rPr>
              <a:t>Ворносков</a:t>
            </a:r>
            <a:r>
              <a:rPr lang="ru-RU" sz="1800" dirty="0">
                <a:solidFill>
                  <a:schemeClr val="accent2">
                    <a:lumMod val="50000"/>
                  </a:schemeClr>
                </a:solidFill>
                <a:latin typeface="Monotype Corsiva" panose="03010101010201010101" pitchFamily="66" charset="0"/>
                <a:ea typeface="Times New Roman"/>
              </a:rPr>
              <a:t> с женой Александрой Дмитриевной. 1937 г. Фото – В.Е. </a:t>
            </a:r>
            <a:r>
              <a:rPr lang="ru-RU" sz="1800" dirty="0" err="1">
                <a:solidFill>
                  <a:schemeClr val="accent2">
                    <a:lumMod val="50000"/>
                  </a:schemeClr>
                </a:solidFill>
                <a:latin typeface="Monotype Corsiva" panose="03010101010201010101" pitchFamily="66" charset="0"/>
                <a:ea typeface="Times New Roman"/>
              </a:rPr>
              <a:t>Дербенёв</a:t>
            </a:r>
            <a:r>
              <a:rPr lang="ru-RU" sz="1800" dirty="0">
                <a:solidFill>
                  <a:schemeClr val="accent2">
                    <a:lumMod val="50000"/>
                  </a:schemeClr>
                </a:solidFill>
                <a:latin typeface="Monotype Corsiva" panose="03010101010201010101" pitchFamily="66" charset="0"/>
                <a:ea typeface="Times New Roman"/>
              </a:rPr>
              <a:t>. Из семейного архива </a:t>
            </a:r>
            <a:r>
              <a:rPr lang="ru-RU" sz="1800" dirty="0" err="1">
                <a:solidFill>
                  <a:schemeClr val="accent2">
                    <a:lumMod val="50000"/>
                  </a:schemeClr>
                </a:solidFill>
                <a:latin typeface="Monotype Corsiva" panose="03010101010201010101" pitchFamily="66" charset="0"/>
                <a:ea typeface="Times New Roman"/>
              </a:rPr>
              <a:t>Ворносковых</a:t>
            </a:r>
            <a:r>
              <a:rPr lang="ru-RU" sz="1800" dirty="0">
                <a:solidFill>
                  <a:schemeClr val="accent2">
                    <a:lumMod val="50000"/>
                  </a:schemeClr>
                </a:solidFill>
                <a:latin typeface="Monotype Corsiva" panose="03010101010201010101" pitchFamily="66" charset="0"/>
                <a:ea typeface="Times New Roman"/>
              </a:rPr>
              <a:t/>
            </a:r>
            <a:br>
              <a:rPr lang="ru-RU" sz="1800" dirty="0">
                <a:solidFill>
                  <a:schemeClr val="accent2">
                    <a:lumMod val="50000"/>
                  </a:schemeClr>
                </a:solidFill>
                <a:latin typeface="Monotype Corsiva" panose="03010101010201010101" pitchFamily="66" charset="0"/>
                <a:ea typeface="Times New Roman"/>
              </a:rPr>
            </a:br>
            <a:endParaRPr lang="ru-RU" sz="1800" dirty="0">
              <a:solidFill>
                <a:schemeClr val="accent2">
                  <a:lumMod val="50000"/>
                </a:schemeClr>
              </a:solidFill>
              <a:latin typeface="Monotype Corsiva" panose="03010101010201010101" pitchFamily="66" charset="0"/>
            </a:endParaRPr>
          </a:p>
        </p:txBody>
      </p:sp>
      <p:sp>
        <p:nvSpPr>
          <p:cNvPr id="4" name="Объект 3"/>
          <p:cNvSpPr>
            <a:spLocks noGrp="1"/>
          </p:cNvSpPr>
          <p:nvPr>
            <p:ph sz="half" idx="2"/>
          </p:nvPr>
        </p:nvSpPr>
        <p:spPr>
          <a:xfrm>
            <a:off x="4648200" y="1600200"/>
            <a:ext cx="3596208" cy="4525963"/>
          </a:xfrm>
        </p:spPr>
        <p:txBody>
          <a:bodyPr/>
          <a:lstStyle/>
          <a:p>
            <a:endParaRPr lang="ru-RU" dirty="0"/>
          </a:p>
        </p:txBody>
      </p:sp>
      <p:pic>
        <p:nvPicPr>
          <p:cNvPr id="6146" name="Picture 2"/>
          <p:cNvPicPr>
            <a:picLocks noGrp="1" noChangeAspect="1" noChangeArrowheads="1"/>
          </p:cNvPicPr>
          <p:nvPr>
            <p:ph sz="half" idx="1"/>
          </p:nvPr>
        </p:nvPicPr>
        <p:blipFill>
          <a:blip r:embed="rId2">
            <a:extLst>
              <a:ext uri="{28A0092B-C50C-407E-A947-70E740481C1C}">
                <a14:useLocalDpi xmlns:a14="http://schemas.microsoft.com/office/drawing/2010/main" xmlns="" val="0"/>
              </a:ext>
            </a:extLst>
          </a:blip>
          <a:srcRect/>
          <a:stretch>
            <a:fillRect/>
          </a:stretch>
        </p:blipFill>
        <p:spPr bwMode="auto">
          <a:xfrm>
            <a:off x="2627784" y="3140968"/>
            <a:ext cx="4320480" cy="28160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6956926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4" y="836712"/>
            <a:ext cx="7488832" cy="720080"/>
          </a:xfrm>
        </p:spPr>
        <p:txBody>
          <a:bodyPr/>
          <a:lstStyle/>
          <a:p>
            <a:r>
              <a:rPr lang="ru-RU" sz="3200" dirty="0">
                <a:solidFill>
                  <a:srgbClr val="C0504D">
                    <a:lumMod val="50000"/>
                  </a:srgbClr>
                </a:solidFill>
                <a:latin typeface="Monotype Corsiva" panose="03010101010201010101" pitchFamily="66" charset="0"/>
                <a:ea typeface="Calibri"/>
                <a:cs typeface="Times New Roman"/>
              </a:rPr>
              <a:t>Кудринская резьба- гордость народного искусства </a:t>
            </a:r>
            <a:r>
              <a:rPr lang="ru-RU" sz="2800" dirty="0">
                <a:solidFill>
                  <a:srgbClr val="C0504D">
                    <a:lumMod val="50000"/>
                  </a:srgbClr>
                </a:solidFill>
                <a:latin typeface="Monotype Corsiva" panose="03010101010201010101" pitchFamily="66" charset="0"/>
                <a:ea typeface="Calibri"/>
                <a:cs typeface="Times New Roman"/>
              </a:rPr>
              <a:t>нашей страны.</a:t>
            </a:r>
            <a:r>
              <a:rPr lang="ru-RU" sz="2800" b="1" dirty="0">
                <a:solidFill>
                  <a:srgbClr val="C0504D">
                    <a:lumMod val="50000"/>
                  </a:srgbClr>
                </a:solidFill>
                <a:latin typeface="Monotype Corsiva" panose="03010101010201010101" pitchFamily="66" charset="0"/>
                <a:ea typeface="Calibri"/>
                <a:cs typeface="Times New Roman"/>
              </a:rPr>
              <a:t/>
            </a:r>
            <a:br>
              <a:rPr lang="ru-RU" sz="2800" b="1" dirty="0">
                <a:solidFill>
                  <a:srgbClr val="C0504D">
                    <a:lumMod val="50000"/>
                  </a:srgbClr>
                </a:solidFill>
                <a:latin typeface="Monotype Corsiva" panose="03010101010201010101" pitchFamily="66" charset="0"/>
                <a:ea typeface="Calibri"/>
                <a:cs typeface="Times New Roman"/>
              </a:rPr>
            </a:br>
            <a:r>
              <a:rPr lang="ru-RU" sz="2800" b="1" dirty="0" smtClean="0">
                <a:solidFill>
                  <a:srgbClr val="C0504D">
                    <a:lumMod val="50000"/>
                  </a:srgbClr>
                </a:solidFill>
                <a:latin typeface="Monotype Corsiva" panose="03010101010201010101" pitchFamily="66" charset="0"/>
                <a:ea typeface="Calibri"/>
                <a:cs typeface="Times New Roman"/>
              </a:rPr>
              <a:t>    </a:t>
            </a:r>
            <a:r>
              <a:rPr lang="ru-RU" sz="1800" dirty="0" smtClean="0">
                <a:solidFill>
                  <a:schemeClr val="accent2">
                    <a:lumMod val="50000"/>
                  </a:schemeClr>
                </a:solidFill>
                <a:latin typeface="Monotype Corsiva" panose="03010101010201010101" pitchFamily="66" charset="0"/>
                <a:ea typeface="Calibri"/>
              </a:rPr>
              <a:t>За </a:t>
            </a:r>
            <a:r>
              <a:rPr lang="ru-RU" sz="1800" dirty="0">
                <a:solidFill>
                  <a:schemeClr val="accent2">
                    <a:lumMod val="50000"/>
                  </a:schemeClr>
                </a:solidFill>
                <a:latin typeface="Monotype Corsiva" panose="03010101010201010101" pitchFamily="66" charset="0"/>
                <a:ea typeface="Calibri"/>
              </a:rPr>
              <a:t>свой необычный «</a:t>
            </a:r>
            <a:r>
              <a:rPr lang="ru-RU" sz="1800" dirty="0" smtClean="0">
                <a:solidFill>
                  <a:schemeClr val="accent2">
                    <a:lumMod val="50000"/>
                  </a:schemeClr>
                </a:solidFill>
                <a:latin typeface="Monotype Corsiva" panose="03010101010201010101" pitchFamily="66" charset="0"/>
                <a:ea typeface="Calibri"/>
              </a:rPr>
              <a:t>кудрявый» орнамент        резьба </a:t>
            </a:r>
            <a:r>
              <a:rPr lang="ru-RU" sz="1800" dirty="0" smtClean="0">
                <a:solidFill>
                  <a:srgbClr val="C0504D">
                    <a:lumMod val="50000"/>
                  </a:srgbClr>
                </a:solidFill>
                <a:latin typeface="Monotype Corsiva" panose="03010101010201010101" pitchFamily="66" charset="0"/>
                <a:ea typeface="Calibri"/>
              </a:rPr>
              <a:t> </a:t>
            </a:r>
            <a:r>
              <a:rPr lang="ru-RU" sz="1800" dirty="0" err="1">
                <a:solidFill>
                  <a:srgbClr val="C0504D">
                    <a:lumMod val="50000"/>
                  </a:srgbClr>
                </a:solidFill>
                <a:latin typeface="Monotype Corsiva" panose="03010101010201010101" pitchFamily="66" charset="0"/>
                <a:ea typeface="Calibri"/>
              </a:rPr>
              <a:t>Ворноскова</a:t>
            </a:r>
            <a:r>
              <a:rPr lang="ru-RU" sz="1800" dirty="0">
                <a:solidFill>
                  <a:srgbClr val="C0504D">
                    <a:lumMod val="50000"/>
                  </a:srgbClr>
                </a:solidFill>
                <a:latin typeface="Monotype Corsiva" panose="03010101010201010101" pitchFamily="66" charset="0"/>
                <a:ea typeface="Calibri"/>
              </a:rPr>
              <a:t> стала называться –</a:t>
            </a:r>
            <a:r>
              <a:rPr lang="ru-RU" sz="1800" b="1" dirty="0">
                <a:solidFill>
                  <a:srgbClr val="C0504D">
                    <a:lumMod val="50000"/>
                  </a:srgbClr>
                </a:solidFill>
                <a:latin typeface="Monotype Corsiva" panose="03010101010201010101" pitchFamily="66" charset="0"/>
                <a:ea typeface="Calibri"/>
              </a:rPr>
              <a:t>кудринской. </a:t>
            </a:r>
            <a:r>
              <a:rPr lang="ru-RU" sz="1800" dirty="0" smtClean="0">
                <a:solidFill>
                  <a:schemeClr val="accent2">
                    <a:lumMod val="50000"/>
                  </a:schemeClr>
                </a:solidFill>
                <a:latin typeface="Monotype Corsiva" panose="03010101010201010101" pitchFamily="66" charset="0"/>
                <a:ea typeface="Calibri"/>
              </a:rPr>
              <a:t/>
            </a:r>
            <a:br>
              <a:rPr lang="ru-RU" sz="1800" dirty="0" smtClean="0">
                <a:solidFill>
                  <a:schemeClr val="accent2">
                    <a:lumMod val="50000"/>
                  </a:schemeClr>
                </a:solidFill>
                <a:latin typeface="Monotype Corsiva" panose="03010101010201010101" pitchFamily="66" charset="0"/>
                <a:ea typeface="Calibri"/>
              </a:rPr>
            </a:br>
            <a:endParaRPr lang="ru-RU" sz="1800" dirty="0">
              <a:solidFill>
                <a:schemeClr val="accent2">
                  <a:lumMod val="50000"/>
                </a:schemeClr>
              </a:solidFill>
              <a:latin typeface="Monotype Corsiva" panose="03010101010201010101" pitchFamily="66" charset="0"/>
            </a:endParaRPr>
          </a:p>
        </p:txBody>
      </p:sp>
      <p:pic>
        <p:nvPicPr>
          <p:cNvPr id="7170" name="Picture 2"/>
          <p:cNvPicPr>
            <a:picLocks noGrp="1" noChangeAspect="1" noChangeArrowheads="1"/>
          </p:cNvPicPr>
          <p:nvPr>
            <p:ph sz="half" idx="1"/>
          </p:nvPr>
        </p:nvPicPr>
        <p:blipFill>
          <a:blip r:embed="rId2">
            <a:extLst>
              <a:ext uri="{28A0092B-C50C-407E-A947-70E740481C1C}">
                <a14:useLocalDpi xmlns:a14="http://schemas.microsoft.com/office/drawing/2010/main" xmlns="" val="0"/>
              </a:ext>
            </a:extLst>
          </a:blip>
          <a:srcRect/>
          <a:stretch>
            <a:fillRect/>
          </a:stretch>
        </p:blipFill>
        <p:spPr bwMode="auto">
          <a:xfrm>
            <a:off x="1571604" y="2643182"/>
            <a:ext cx="2255858" cy="32449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786314" y="2557924"/>
            <a:ext cx="3019031" cy="311637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Содержимое 5"/>
          <p:cNvSpPr>
            <a:spLocks noGrp="1"/>
          </p:cNvSpPr>
          <p:nvPr>
            <p:ph sz="half" idx="2"/>
          </p:nvPr>
        </p:nvSpPr>
        <p:spPr/>
        <p:txBody>
          <a:bodyPr/>
          <a:lstStyle/>
          <a:p>
            <a:pPr>
              <a:buNone/>
            </a:pPr>
            <a:endParaRPr lang="ru-RU" dirty="0"/>
          </a:p>
        </p:txBody>
      </p:sp>
    </p:spTree>
    <p:extLst>
      <p:ext uri="{BB962C8B-B14F-4D97-AF65-F5344CB8AC3E}">
        <p14:creationId xmlns:p14="http://schemas.microsoft.com/office/powerpoint/2010/main" xmlns="" val="8286004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9592" y="836712"/>
            <a:ext cx="7344816" cy="580926"/>
          </a:xfrm>
        </p:spPr>
        <p:txBody>
          <a:bodyPr/>
          <a:lstStyle/>
          <a:p>
            <a:r>
              <a:rPr lang="ru-RU" dirty="0">
                <a:solidFill>
                  <a:srgbClr val="C0504D">
                    <a:lumMod val="50000"/>
                  </a:srgbClr>
                </a:solidFill>
                <a:latin typeface="Monotype Corsiva" panose="03010101010201010101" pitchFamily="66" charset="0"/>
                <a:ea typeface="Calibri"/>
              </a:rPr>
              <a:t>Традиции народных мастеров</a:t>
            </a:r>
            <a:endParaRPr lang="ru-RU" dirty="0"/>
          </a:p>
        </p:txBody>
      </p:sp>
      <p:sp>
        <p:nvSpPr>
          <p:cNvPr id="3" name="Объект 2"/>
          <p:cNvSpPr>
            <a:spLocks noGrp="1"/>
          </p:cNvSpPr>
          <p:nvPr>
            <p:ph sz="half" idx="1"/>
          </p:nvPr>
        </p:nvSpPr>
        <p:spPr>
          <a:xfrm>
            <a:off x="827584" y="1600201"/>
            <a:ext cx="3668216" cy="4421088"/>
          </a:xfrm>
        </p:spPr>
        <p:txBody>
          <a:bodyPr/>
          <a:lstStyle/>
          <a:p>
            <a:pPr marL="0" indent="0" algn="ctr">
              <a:buNone/>
            </a:pPr>
            <a:endParaRPr lang="ru-RU" sz="1800" dirty="0" smtClean="0">
              <a:solidFill>
                <a:schemeClr val="accent2">
                  <a:lumMod val="50000"/>
                </a:schemeClr>
              </a:solidFill>
              <a:latin typeface="Monotype Corsiva" panose="03010101010201010101" pitchFamily="66" charset="0"/>
              <a:ea typeface="Calibri"/>
            </a:endParaRPr>
          </a:p>
          <a:p>
            <a:pPr marL="0" indent="0" algn="ctr">
              <a:buNone/>
            </a:pPr>
            <a:endParaRPr lang="ru-RU" sz="1800" dirty="0">
              <a:solidFill>
                <a:schemeClr val="accent2">
                  <a:lumMod val="50000"/>
                </a:schemeClr>
              </a:solidFill>
              <a:latin typeface="Monotype Corsiva" panose="03010101010201010101" pitchFamily="66" charset="0"/>
              <a:ea typeface="Calibri"/>
            </a:endParaRPr>
          </a:p>
          <a:p>
            <a:pPr marL="0" indent="0" algn="ctr">
              <a:buNone/>
            </a:pPr>
            <a:endParaRPr lang="ru-RU" sz="1800" dirty="0" smtClean="0">
              <a:solidFill>
                <a:schemeClr val="accent2">
                  <a:lumMod val="50000"/>
                </a:schemeClr>
              </a:solidFill>
              <a:latin typeface="Monotype Corsiva" panose="03010101010201010101" pitchFamily="66" charset="0"/>
              <a:ea typeface="Calibri"/>
            </a:endParaRPr>
          </a:p>
          <a:p>
            <a:pPr marL="0" indent="0" algn="ctr">
              <a:buNone/>
            </a:pPr>
            <a:endParaRPr lang="ru-RU" sz="1800" dirty="0">
              <a:solidFill>
                <a:schemeClr val="accent2">
                  <a:lumMod val="50000"/>
                </a:schemeClr>
              </a:solidFill>
              <a:latin typeface="Monotype Corsiva" panose="03010101010201010101" pitchFamily="66" charset="0"/>
              <a:ea typeface="Calibri"/>
            </a:endParaRPr>
          </a:p>
          <a:p>
            <a:pPr marL="0" indent="0" algn="ctr">
              <a:buNone/>
            </a:pPr>
            <a:endParaRPr lang="ru-RU" sz="1800" dirty="0" smtClean="0">
              <a:solidFill>
                <a:schemeClr val="accent2">
                  <a:lumMod val="50000"/>
                </a:schemeClr>
              </a:solidFill>
              <a:latin typeface="Monotype Corsiva" panose="03010101010201010101" pitchFamily="66" charset="0"/>
              <a:ea typeface="Calibri"/>
            </a:endParaRPr>
          </a:p>
          <a:p>
            <a:pPr marL="0" indent="0" algn="ctr">
              <a:buNone/>
            </a:pPr>
            <a:endParaRPr lang="ru-RU" sz="1800" dirty="0">
              <a:solidFill>
                <a:schemeClr val="accent2">
                  <a:lumMod val="50000"/>
                </a:schemeClr>
              </a:solidFill>
              <a:latin typeface="Monotype Corsiva" panose="03010101010201010101" pitchFamily="66" charset="0"/>
              <a:ea typeface="Calibri"/>
            </a:endParaRPr>
          </a:p>
          <a:p>
            <a:pPr marL="0" indent="0" algn="ctr">
              <a:buNone/>
            </a:pPr>
            <a:endParaRPr lang="ru-RU" sz="1800" dirty="0" smtClean="0">
              <a:solidFill>
                <a:schemeClr val="accent2">
                  <a:lumMod val="50000"/>
                </a:schemeClr>
              </a:solidFill>
              <a:latin typeface="Monotype Corsiva" panose="03010101010201010101" pitchFamily="66" charset="0"/>
              <a:ea typeface="Calibri"/>
            </a:endParaRPr>
          </a:p>
          <a:p>
            <a:pPr marL="0" indent="0" algn="ctr">
              <a:buNone/>
            </a:pPr>
            <a:endParaRPr lang="ru-RU" sz="1800" dirty="0">
              <a:solidFill>
                <a:schemeClr val="accent2">
                  <a:lumMod val="50000"/>
                </a:schemeClr>
              </a:solidFill>
              <a:latin typeface="Monotype Corsiva" panose="03010101010201010101" pitchFamily="66" charset="0"/>
              <a:ea typeface="Calibri"/>
            </a:endParaRPr>
          </a:p>
          <a:p>
            <a:pPr marL="0" indent="0" algn="ctr">
              <a:buNone/>
            </a:pPr>
            <a:endParaRPr lang="ru-RU" sz="1800" dirty="0" smtClean="0">
              <a:solidFill>
                <a:schemeClr val="accent2">
                  <a:lumMod val="50000"/>
                </a:schemeClr>
              </a:solidFill>
              <a:latin typeface="Monotype Corsiva" panose="03010101010201010101" pitchFamily="66" charset="0"/>
              <a:ea typeface="Calibri"/>
            </a:endParaRPr>
          </a:p>
          <a:p>
            <a:pPr marL="0" indent="0" algn="ctr">
              <a:buNone/>
            </a:pPr>
            <a:endParaRPr lang="ru-RU" sz="1800" dirty="0">
              <a:solidFill>
                <a:schemeClr val="accent2">
                  <a:lumMod val="50000"/>
                </a:schemeClr>
              </a:solidFill>
              <a:latin typeface="Monotype Corsiva" panose="03010101010201010101" pitchFamily="66" charset="0"/>
              <a:ea typeface="Calibri"/>
            </a:endParaRPr>
          </a:p>
          <a:p>
            <a:pPr marL="0" indent="0" algn="ctr">
              <a:buNone/>
            </a:pPr>
            <a:endParaRPr lang="ru-RU" sz="1800" dirty="0" smtClean="0">
              <a:solidFill>
                <a:schemeClr val="accent2">
                  <a:lumMod val="50000"/>
                </a:schemeClr>
              </a:solidFill>
              <a:latin typeface="Monotype Corsiva" panose="03010101010201010101" pitchFamily="66" charset="0"/>
              <a:ea typeface="Calibri"/>
            </a:endParaRPr>
          </a:p>
          <a:p>
            <a:pPr marL="0" indent="0" algn="ctr">
              <a:buNone/>
            </a:pPr>
            <a:endParaRPr lang="ru-RU" sz="1800" dirty="0">
              <a:solidFill>
                <a:schemeClr val="accent2">
                  <a:lumMod val="50000"/>
                </a:schemeClr>
              </a:solidFill>
              <a:latin typeface="Monotype Corsiva" panose="03010101010201010101" pitchFamily="66" charset="0"/>
              <a:ea typeface="Calibri"/>
            </a:endParaRPr>
          </a:p>
          <a:p>
            <a:pPr marL="0" indent="0" algn="ctr">
              <a:buNone/>
            </a:pPr>
            <a:r>
              <a:rPr lang="ru-RU" sz="1800" b="1" dirty="0" smtClean="0">
                <a:solidFill>
                  <a:schemeClr val="accent2">
                    <a:lumMod val="50000"/>
                  </a:schemeClr>
                </a:solidFill>
                <a:latin typeface="Monotype Corsiva" panose="03010101010201010101" pitchFamily="66" charset="0"/>
                <a:ea typeface="Calibri"/>
              </a:rPr>
              <a:t>Степан Павлович Веселов</a:t>
            </a:r>
            <a:endParaRPr lang="ru-RU" sz="1800" b="1" dirty="0">
              <a:solidFill>
                <a:schemeClr val="accent2">
                  <a:lumMod val="50000"/>
                </a:schemeClr>
              </a:solidFill>
              <a:latin typeface="Monotype Corsiva" panose="03010101010201010101" pitchFamily="66" charset="0"/>
            </a:endParaRPr>
          </a:p>
        </p:txBody>
      </p:sp>
      <p:sp>
        <p:nvSpPr>
          <p:cNvPr id="4" name="Объект 3"/>
          <p:cNvSpPr>
            <a:spLocks noGrp="1"/>
          </p:cNvSpPr>
          <p:nvPr>
            <p:ph sz="half" idx="2"/>
          </p:nvPr>
        </p:nvSpPr>
        <p:spPr>
          <a:xfrm>
            <a:off x="4716016" y="1628800"/>
            <a:ext cx="3596208" cy="4349080"/>
          </a:xfrm>
        </p:spPr>
        <p:txBody>
          <a:bodyPr/>
          <a:lstStyle/>
          <a:p>
            <a:pPr marL="0" indent="0">
              <a:lnSpc>
                <a:spcPct val="115000"/>
              </a:lnSpc>
              <a:spcAft>
                <a:spcPts val="0"/>
              </a:spcAft>
              <a:buNone/>
            </a:pPr>
            <a:r>
              <a:rPr lang="ru-RU" sz="1600" dirty="0">
                <a:solidFill>
                  <a:schemeClr val="accent2">
                    <a:lumMod val="50000"/>
                  </a:schemeClr>
                </a:solidFill>
                <a:latin typeface="Monotype Corsiva" panose="03010101010201010101" pitchFamily="66" charset="0"/>
                <a:ea typeface="Calibri"/>
                <a:cs typeface="Times New Roman"/>
              </a:rPr>
              <a:t>« Отец мой Павел Веселов, занимался росписью точеной деревянной посуды. От него всегда пахло деревом и красками. Я завидовал ему, гордился им и тоже мечтал стать художником» Народный мастер всегда привлекал к своей работе сыновей, и не только тогда, когда работал в домашних условиях, но и когда уходил на дальние заработки. </a:t>
            </a:r>
          </a:p>
          <a:p>
            <a:endParaRPr lang="ru-RU" sz="1800" dirty="0">
              <a:solidFill>
                <a:schemeClr val="accent2">
                  <a:lumMod val="50000"/>
                </a:schemeClr>
              </a:solidFill>
              <a:latin typeface="Monotype Corsiva" panose="03010101010201010101" pitchFamily="66" charset="0"/>
            </a:endParaRPr>
          </a:p>
        </p:txBody>
      </p:sp>
      <p:pic>
        <p:nvPicPr>
          <p:cNvPr id="5122" name="Picture 2" descr="I:\моя работа\веселов.jpe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049057" y="1772816"/>
            <a:ext cx="3361666" cy="3672408"/>
          </a:xfrm>
          <a:prstGeom prst="rect">
            <a:avLst/>
          </a:prstGeom>
          <a:noFill/>
          <a:extLst>
            <a:ext uri="{909E8E84-426E-40DD-AFC4-6F175D3DCCD1}">
              <a14:hiddenFill xmlns:a14="http://schemas.microsoft.com/office/drawing/2010/main" xmlns="">
                <a:solidFill>
                  <a:srgbClr val="FFFFFF"/>
                </a:solidFill>
              </a14:hiddenFill>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300192" y="4149080"/>
            <a:ext cx="1524000" cy="1590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2198193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9592" y="836712"/>
            <a:ext cx="7416824" cy="580926"/>
          </a:xfrm>
        </p:spPr>
        <p:txBody>
          <a:bodyPr/>
          <a:lstStyle/>
          <a:p>
            <a:r>
              <a:rPr lang="ru-RU" sz="3200" b="1" dirty="0" err="1" smtClean="0">
                <a:solidFill>
                  <a:schemeClr val="accent2">
                    <a:lumMod val="50000"/>
                  </a:schemeClr>
                </a:solidFill>
                <a:latin typeface="Monotype Corsiva" panose="03010101010201010101" pitchFamily="66" charset="0"/>
                <a:ea typeface="Calibri"/>
              </a:rPr>
              <a:t>Филимоновская</a:t>
            </a:r>
            <a:r>
              <a:rPr lang="ru-RU" sz="3200" b="1" dirty="0" smtClean="0">
                <a:solidFill>
                  <a:schemeClr val="accent2">
                    <a:lumMod val="50000"/>
                  </a:schemeClr>
                </a:solidFill>
                <a:latin typeface="Monotype Corsiva" panose="03010101010201010101" pitchFamily="66" charset="0"/>
                <a:ea typeface="Calibri"/>
              </a:rPr>
              <a:t> игрушка, </a:t>
            </a:r>
            <a:r>
              <a:rPr lang="ru-RU" sz="2400" dirty="0" smtClean="0">
                <a:solidFill>
                  <a:schemeClr val="accent2">
                    <a:lumMod val="50000"/>
                  </a:schemeClr>
                </a:solidFill>
                <a:latin typeface="Monotype Corsiva" panose="03010101010201010101" pitchFamily="66" charset="0"/>
                <a:ea typeface="Calibri"/>
                <a:cs typeface="Times New Roman"/>
              </a:rPr>
              <a:t>что создается в Тульской области  , родилась не сама по себе, а как весёлое дополнение к гончарному делу, которым занимались взрослые. Дети используя остатки глины, вначале, ради забавы, делали игрушки-свистульки. Которые со временем выделились в самостоятельный художественный промысел деревни Филимоново.</a:t>
            </a:r>
            <a:r>
              <a:rPr lang="ru-RU" sz="3200" dirty="0" smtClean="0">
                <a:solidFill>
                  <a:schemeClr val="accent2">
                    <a:lumMod val="50000"/>
                  </a:schemeClr>
                </a:solidFill>
                <a:latin typeface="Monotype Corsiva" panose="03010101010201010101" pitchFamily="66" charset="0"/>
                <a:ea typeface="Calibri"/>
                <a:cs typeface="Times New Roman"/>
              </a:rPr>
              <a:t/>
            </a:r>
            <a:br>
              <a:rPr lang="ru-RU" sz="3200" dirty="0" smtClean="0">
                <a:solidFill>
                  <a:schemeClr val="accent2">
                    <a:lumMod val="50000"/>
                  </a:schemeClr>
                </a:solidFill>
                <a:latin typeface="Monotype Corsiva" panose="03010101010201010101" pitchFamily="66" charset="0"/>
                <a:ea typeface="Calibri"/>
                <a:cs typeface="Times New Roman"/>
              </a:rPr>
            </a:br>
            <a:endParaRPr lang="ru-RU" sz="3200" b="1" dirty="0">
              <a:solidFill>
                <a:schemeClr val="accent2">
                  <a:lumMod val="50000"/>
                </a:schemeClr>
              </a:solidFill>
              <a:latin typeface="Monotype Corsiva" panose="03010101010201010101" pitchFamily="66" charset="0"/>
            </a:endParaRPr>
          </a:p>
        </p:txBody>
      </p:sp>
      <p:sp>
        <p:nvSpPr>
          <p:cNvPr id="4" name="Объект 3"/>
          <p:cNvSpPr>
            <a:spLocks noGrp="1"/>
          </p:cNvSpPr>
          <p:nvPr>
            <p:ph sz="half" idx="2"/>
          </p:nvPr>
        </p:nvSpPr>
        <p:spPr>
          <a:xfrm>
            <a:off x="4648200" y="1600201"/>
            <a:ext cx="3668216" cy="4421088"/>
          </a:xfrm>
        </p:spPr>
        <p:txBody>
          <a:bodyPr/>
          <a:lstStyle/>
          <a:p>
            <a:endParaRPr lang="ru-RU" dirty="0"/>
          </a:p>
        </p:txBody>
      </p:sp>
      <p:pic>
        <p:nvPicPr>
          <p:cNvPr id="9218" name="Picture 2" descr="I:\моя работа\ф1.jpeg"/>
          <p:cNvPicPr>
            <a:picLocks noGrp="1" noChangeAspect="1" noChangeArrowheads="1"/>
          </p:cNvPicPr>
          <p:nvPr>
            <p:ph sz="half" idx="1"/>
          </p:nvPr>
        </p:nvPicPr>
        <p:blipFill>
          <a:blip r:embed="rId2">
            <a:extLst>
              <a:ext uri="{28A0092B-C50C-407E-A947-70E740481C1C}">
                <a14:useLocalDpi xmlns:a14="http://schemas.microsoft.com/office/drawing/2010/main" xmlns="" val="0"/>
              </a:ext>
            </a:extLst>
          </a:blip>
          <a:srcRect/>
          <a:stretch>
            <a:fillRect/>
          </a:stretch>
        </p:blipFill>
        <p:spPr bwMode="auto">
          <a:xfrm>
            <a:off x="3000364" y="3571876"/>
            <a:ext cx="3382972" cy="230254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1917195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9592" y="836712"/>
            <a:ext cx="7416824" cy="580926"/>
          </a:xfrm>
        </p:spPr>
        <p:txBody>
          <a:bodyPr/>
          <a:lstStyle/>
          <a:p>
            <a:r>
              <a:rPr lang="ru-RU" sz="4000" dirty="0">
                <a:solidFill>
                  <a:schemeClr val="accent2">
                    <a:lumMod val="50000"/>
                  </a:schemeClr>
                </a:solidFill>
                <a:latin typeface="Monotype Corsiva" panose="03010101010201010101" pitchFamily="66" charset="0"/>
                <a:ea typeface="Calibri"/>
              </a:rPr>
              <a:t>Народная художественная вышивка</a:t>
            </a:r>
            <a:endParaRPr lang="ru-RU" sz="4000" dirty="0">
              <a:solidFill>
                <a:schemeClr val="accent2">
                  <a:lumMod val="50000"/>
                </a:schemeClr>
              </a:solidFill>
              <a:latin typeface="Monotype Corsiva" panose="03010101010201010101" pitchFamily="66" charset="0"/>
            </a:endParaRPr>
          </a:p>
        </p:txBody>
      </p:sp>
      <p:sp>
        <p:nvSpPr>
          <p:cNvPr id="4" name="Объект 3"/>
          <p:cNvSpPr>
            <a:spLocks noGrp="1"/>
          </p:cNvSpPr>
          <p:nvPr>
            <p:ph sz="half" idx="2"/>
          </p:nvPr>
        </p:nvSpPr>
        <p:spPr>
          <a:xfrm>
            <a:off x="4648200" y="1600200"/>
            <a:ext cx="3668216" cy="4525963"/>
          </a:xfrm>
        </p:spPr>
        <p:txBody>
          <a:bodyPr/>
          <a:lstStyle/>
          <a:p>
            <a:pPr marL="0" indent="0">
              <a:buNone/>
            </a:pPr>
            <a:r>
              <a:rPr lang="ru-RU" sz="1800" dirty="0">
                <a:solidFill>
                  <a:schemeClr val="accent2">
                    <a:lumMod val="50000"/>
                  </a:schemeClr>
                </a:solidFill>
                <a:latin typeface="Monotype Corsiva" panose="03010101010201010101" pitchFamily="66" charset="0"/>
                <a:ea typeface="Calibri"/>
              </a:rPr>
              <a:t>Народная художественная вышивка- яркое и неповторимое явление национальной культуры. искусство вышивки с древнейших времен широко распространено у всех видов нашей страны. Приёмы вышивки вырабатывались многими поколениями мастеров, бережно сохранявших все ценное. В украшении вышивкой повседневной и праздничной одежды, предметов убранства быта- скатертей, подзоров, полотенец- воплотились природный вкус, талант и мастерство народа</a:t>
            </a:r>
            <a:r>
              <a:rPr lang="ru-RU" dirty="0">
                <a:latin typeface="Times New Roman"/>
                <a:ea typeface="Calibri"/>
              </a:rPr>
              <a:t>.</a:t>
            </a:r>
            <a:endParaRPr lang="ru-RU" dirty="0"/>
          </a:p>
        </p:txBody>
      </p:sp>
      <p:pic>
        <p:nvPicPr>
          <p:cNvPr id="1026" name="Picture 2"/>
          <p:cNvPicPr>
            <a:picLocks noGrp="1" noChangeAspect="1" noChangeArrowheads="1"/>
          </p:cNvPicPr>
          <p:nvPr>
            <p:ph sz="half" idx="1"/>
          </p:nvPr>
        </p:nvPicPr>
        <p:blipFill>
          <a:blip r:embed="rId2">
            <a:extLst>
              <a:ext uri="{28A0092B-C50C-407E-A947-70E740481C1C}">
                <a14:useLocalDpi xmlns:a14="http://schemas.microsoft.com/office/drawing/2010/main" xmlns="" val="0"/>
              </a:ext>
            </a:extLst>
          </a:blip>
          <a:srcRect/>
          <a:stretch>
            <a:fillRect/>
          </a:stretch>
        </p:blipFill>
        <p:spPr bwMode="auto">
          <a:xfrm>
            <a:off x="1147236" y="1796680"/>
            <a:ext cx="2920708" cy="37925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3466757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9592" y="836712"/>
            <a:ext cx="7344816" cy="580926"/>
          </a:xfrm>
        </p:spPr>
        <p:txBody>
          <a:bodyPr/>
          <a:lstStyle/>
          <a:p>
            <a:pPr>
              <a:lnSpc>
                <a:spcPct val="115000"/>
              </a:lnSpc>
              <a:spcAft>
                <a:spcPts val="0"/>
              </a:spcAft>
            </a:pPr>
            <a:r>
              <a:rPr lang="ru-RU" sz="1800" dirty="0">
                <a:solidFill>
                  <a:schemeClr val="accent2">
                    <a:lumMod val="50000"/>
                  </a:schemeClr>
                </a:solidFill>
                <a:latin typeface="Monotype Corsiva" panose="03010101010201010101" pitchFamily="66" charset="0"/>
                <a:ea typeface="Calibri"/>
                <a:cs typeface="Times New Roman"/>
              </a:rPr>
              <a:t>Русские крестьянские вышивки можно разделить на две основные группы: северную и среднерусской полосы. Вышивальное искусство народов Поволжья было связано с изготовлением одежды и предметов домашнего убранства. Наибольшее распространение оно получило у марийцев, чувашей, их вышивка отличается особой декоративностью, богатством узора и колорита.</a:t>
            </a:r>
            <a:br>
              <a:rPr lang="ru-RU" sz="1800" dirty="0">
                <a:solidFill>
                  <a:schemeClr val="accent2">
                    <a:lumMod val="50000"/>
                  </a:schemeClr>
                </a:solidFill>
                <a:latin typeface="Monotype Corsiva" panose="03010101010201010101" pitchFamily="66" charset="0"/>
                <a:ea typeface="Calibri"/>
                <a:cs typeface="Times New Roman"/>
              </a:rPr>
            </a:br>
            <a:endParaRPr lang="ru-RU" sz="1800" dirty="0">
              <a:solidFill>
                <a:schemeClr val="accent2">
                  <a:lumMod val="50000"/>
                </a:schemeClr>
              </a:solidFill>
              <a:latin typeface="Monotype Corsiva" panose="03010101010201010101" pitchFamily="66" charset="0"/>
            </a:endParaRPr>
          </a:p>
        </p:txBody>
      </p:sp>
      <p:pic>
        <p:nvPicPr>
          <p:cNvPr id="11266" name="Picture 2"/>
          <p:cNvPicPr>
            <a:picLocks noGrp="1" noChangeAspect="1" noChangeArrowheads="1"/>
          </p:cNvPicPr>
          <p:nvPr>
            <p:ph sz="half" idx="1"/>
          </p:nvPr>
        </p:nvPicPr>
        <p:blipFill>
          <a:blip r:embed="rId2">
            <a:extLst>
              <a:ext uri="{28A0092B-C50C-407E-A947-70E740481C1C}">
                <a14:useLocalDpi xmlns:a14="http://schemas.microsoft.com/office/drawing/2010/main" xmlns="" val="0"/>
              </a:ext>
            </a:extLst>
          </a:blip>
          <a:srcRect/>
          <a:stretch>
            <a:fillRect/>
          </a:stretch>
        </p:blipFill>
        <p:spPr bwMode="auto">
          <a:xfrm>
            <a:off x="2214546" y="2786058"/>
            <a:ext cx="4797866" cy="32448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Содержимое 4"/>
          <p:cNvSpPr>
            <a:spLocks noGrp="1"/>
          </p:cNvSpPr>
          <p:nvPr>
            <p:ph sz="half" idx="2"/>
          </p:nvPr>
        </p:nvSpPr>
        <p:spPr/>
        <p:txBody>
          <a:bodyPr/>
          <a:lstStyle/>
          <a:p>
            <a:endParaRPr lang="ru-RU" dirty="0"/>
          </a:p>
        </p:txBody>
      </p:sp>
    </p:spTree>
    <p:extLst>
      <p:ext uri="{BB962C8B-B14F-4D97-AF65-F5344CB8AC3E}">
        <p14:creationId xmlns:p14="http://schemas.microsoft.com/office/powerpoint/2010/main" xmlns="" val="3623759004"/>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189</TotalTime>
  <Words>877</Words>
  <Application>Microsoft Office PowerPoint</Application>
  <PresentationFormat>Экран (4:3)</PresentationFormat>
  <Paragraphs>80</Paragraphs>
  <Slides>18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Тема Office</vt:lpstr>
      <vt:lpstr>«Народные художественные ремёсла в воспитании и обучении детей.» </vt:lpstr>
      <vt:lpstr> «Без ремесла- без рук»</vt:lpstr>
      <vt:lpstr> Традиции народных мастеров </vt:lpstr>
      <vt:lpstr>Фамилия Ворносковых известна не только в округе – род сложился мастеровой, крепкий и ветвистый. Потомки резчиков Ворносковых из старинной деревни Кудрино близ Ахтырки живут в Хотькове, Сергиевом Посаде и в Москве. В самом Кудрино тоже остались Ворносковы, и это особенно греет память земляков, краеведов, знатоков народного искусства. Семья Ворносковых в Москве. В центре сидят Василий Петрович Ворносков с женой Александрой Дмитриевной. 1937 г. Фото – В.Е. Дербенёв. Из семейного архива Ворносковых </vt:lpstr>
      <vt:lpstr>Кудринская резьба- гордость народного искусства нашей страны.     За свой необычный «кудрявый» орнамент        резьба  Ворноскова стала называться –кудринской.  </vt:lpstr>
      <vt:lpstr>Традиции народных мастеров</vt:lpstr>
      <vt:lpstr>Филимоновская игрушка, что создается в Тульской области  , родилась не сама по себе, а как весёлое дополнение к гончарному делу, которым занимались взрослые. Дети используя остатки глины, вначале, ради забавы, делали игрушки-свистульки. Которые со временем выделились в самостоятельный художественный промысел деревни Филимоново. </vt:lpstr>
      <vt:lpstr>Народная художественная вышивка</vt:lpstr>
      <vt:lpstr>Русские крестьянские вышивки можно разделить на две основные группы: северную и среднерусской полосы. Вышивальное искусство народов Поволжья было связано с изготовлением одежды и предметов домашнего убранства. Наибольшее распространение оно получило у марийцев, чувашей, их вышивка отличается особой декоративностью, богатством узора и колорита. </vt:lpstr>
      <vt:lpstr> В современной вышивке сохраняются лучшие традиции народного вышивального искусства. По новому зазвучала вышивка и в современном костюме. Украшая женские блузки, платья, костюмы, детскую одежду, вышивка придает им нарядность, праздничность, подчеркивает характер, индивидуальность образа</vt:lpstr>
      <vt:lpstr>Вязание крючком  </vt:lpstr>
      <vt:lpstr>Макраме- это узелковое плетение, один из самых древних и удивительных видов рукоделия. История макраме уходит в глубину веков. Из веревок плели одежду, силки, корзины, охотничьи сумки, умение завязывать узлы стало совершенствоваться. Эти навыки ценились очень высоко и передавались из поколения в поколение. </vt:lpstr>
      <vt:lpstr>Слайд 13</vt:lpstr>
      <vt:lpstr>   </vt:lpstr>
      <vt:lpstr>Современные  изделия из бисера</vt:lpstr>
      <vt:lpstr>Произведением искусства можно назвать знаменитые вологодские кружева, напоминающие морозный узор на окнах</vt:lpstr>
      <vt:lpstr>Слайд 17</vt:lpstr>
      <vt:lpstr>Слайд 18</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Компас</dc:creator>
  <cp:lastModifiedBy>1</cp:lastModifiedBy>
  <cp:revision>54</cp:revision>
  <dcterms:created xsi:type="dcterms:W3CDTF">2014-02-28T15:47:52Z</dcterms:created>
  <dcterms:modified xsi:type="dcterms:W3CDTF">2006-12-31T20:21:43Z</dcterms:modified>
</cp:coreProperties>
</file>