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2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62D3-09FD-4DDA-9319-772C6FB60DB3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D1358E-0FD2-4FBA-8831-5F98CACAC5D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62D3-09FD-4DDA-9319-772C6FB60DB3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1358E-0FD2-4FBA-8831-5F98CACAC5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62D3-09FD-4DDA-9319-772C6FB60DB3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1358E-0FD2-4FBA-8831-5F98CACAC5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4A362D3-09FD-4DDA-9319-772C6FB60DB3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DD1358E-0FD2-4FBA-8831-5F98CACAC5DA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62D3-09FD-4DDA-9319-772C6FB60DB3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1358E-0FD2-4FBA-8831-5F98CACAC5D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62D3-09FD-4DDA-9319-772C6FB60DB3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1358E-0FD2-4FBA-8831-5F98CACAC5D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1358E-0FD2-4FBA-8831-5F98CACAC5D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62D3-09FD-4DDA-9319-772C6FB60DB3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62D3-09FD-4DDA-9319-772C6FB60DB3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1358E-0FD2-4FBA-8831-5F98CACAC5D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62D3-09FD-4DDA-9319-772C6FB60DB3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1358E-0FD2-4FBA-8831-5F98CACAC5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4A362D3-09FD-4DDA-9319-772C6FB60DB3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DD1358E-0FD2-4FBA-8831-5F98CACAC5D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62D3-09FD-4DDA-9319-772C6FB60DB3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D1358E-0FD2-4FBA-8831-5F98CACAC5D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4A362D3-09FD-4DDA-9319-772C6FB60DB3}" type="datetimeFigureOut">
              <a:rPr lang="ru-RU" smtClean="0"/>
              <a:t>10.10.2015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DD1358E-0FD2-4FBA-8831-5F98CACAC5DA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800" b="1" i="1" dirty="0" smtClean="0">
                <a:solidFill>
                  <a:srgbClr val="FF0000"/>
                </a:solidFill>
              </a:rPr>
              <a:t>Классицизм</a:t>
            </a:r>
            <a:endParaRPr lang="ru-RU" sz="4800" b="1" i="1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142984"/>
            <a:ext cx="8448676" cy="1571636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Литературные направления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24520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Направление в искусстве </a:t>
            </a:r>
            <a:r>
              <a:rPr lang="ru-RU" sz="4400" dirty="0" smtClean="0"/>
              <a:t>– это общность </a:t>
            </a:r>
            <a:r>
              <a:rPr lang="ru-RU" sz="4400" dirty="0" smtClean="0"/>
              <a:t>х</a:t>
            </a:r>
            <a:r>
              <a:rPr lang="ru-RU" sz="4400" dirty="0" smtClean="0"/>
              <a:t>удожественных явлений на протяжении промежутка времени, которая предполагает единство мировосприятия, эстетических взглядов, путей отображения жизни</a:t>
            </a:r>
            <a:endParaRPr lang="ru-RU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857232"/>
            <a:ext cx="8643998" cy="5715040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Нет, ты не будешь </a:t>
            </a:r>
            <a:r>
              <a:rPr lang="ru-RU" sz="2800" dirty="0" err="1" smtClean="0"/>
              <a:t>забвенно</a:t>
            </a:r>
            <a:r>
              <a:rPr lang="ru-RU" sz="2800" dirty="0" smtClean="0"/>
              <a:t>, столетье безумно и                                 мудро,</a:t>
            </a:r>
          </a:p>
          <a:p>
            <a:pPr>
              <a:buNone/>
            </a:pPr>
            <a:r>
              <a:rPr lang="ru-RU" sz="2800" dirty="0" smtClean="0"/>
              <a:t>Будешь проклято вовек, ввек удивлением всех .</a:t>
            </a:r>
          </a:p>
          <a:p>
            <a:pPr>
              <a:buNone/>
            </a:pPr>
            <a:r>
              <a:rPr lang="ru-RU" sz="2800" dirty="0" smtClean="0"/>
              <a:t>Крови - в твоей колыбели, </a:t>
            </a:r>
            <a:r>
              <a:rPr lang="ru-RU" sz="2800" dirty="0" err="1" smtClean="0"/>
              <a:t>припевание</a:t>
            </a:r>
            <a:r>
              <a:rPr lang="ru-RU" sz="2800" dirty="0" smtClean="0"/>
              <a:t> – громы </a:t>
            </a:r>
            <a:r>
              <a:rPr lang="ru-RU" sz="2800" dirty="0" err="1" smtClean="0"/>
              <a:t>сраженьев</a:t>
            </a:r>
            <a:r>
              <a:rPr lang="ru-RU" sz="2800" dirty="0" smtClean="0"/>
              <a:t>;</a:t>
            </a:r>
          </a:p>
          <a:p>
            <a:pPr>
              <a:buNone/>
            </a:pPr>
            <a:r>
              <a:rPr lang="ru-RU" sz="2800" dirty="0" smtClean="0"/>
              <a:t>Ах, </a:t>
            </a:r>
            <a:r>
              <a:rPr lang="ru-RU" sz="2800" dirty="0" err="1" smtClean="0"/>
              <a:t>омраченно</a:t>
            </a:r>
            <a:r>
              <a:rPr lang="ru-RU" sz="2800" dirty="0" smtClean="0"/>
              <a:t> в крови, ты ниспадаешь во гроб;</a:t>
            </a:r>
          </a:p>
          <a:p>
            <a:pPr>
              <a:buNone/>
            </a:pPr>
            <a:r>
              <a:rPr lang="ru-RU" sz="2800" dirty="0" smtClean="0"/>
              <a:t>Но зри, две </a:t>
            </a:r>
            <a:r>
              <a:rPr lang="ru-RU" sz="2800" dirty="0" err="1" smtClean="0"/>
              <a:t>вознеслися</a:t>
            </a:r>
            <a:r>
              <a:rPr lang="ru-RU" sz="2800" dirty="0" smtClean="0"/>
              <a:t> скалы во среде струй кровавых:</a:t>
            </a:r>
          </a:p>
          <a:p>
            <a:pPr>
              <a:buNone/>
            </a:pPr>
            <a:r>
              <a:rPr lang="ru-RU" sz="2800" dirty="0" smtClean="0"/>
              <a:t>Екатерина и Петр, вечности чада!..</a:t>
            </a:r>
          </a:p>
          <a:p>
            <a:pPr>
              <a:buNone/>
            </a:pPr>
            <a:r>
              <a:rPr lang="ru-RU" sz="2800" dirty="0" smtClean="0"/>
              <a:t>О незабвенно столетие! Радостным смертным даруешь</a:t>
            </a:r>
          </a:p>
          <a:p>
            <a:pPr>
              <a:buNone/>
            </a:pPr>
            <a:r>
              <a:rPr lang="ru-RU" sz="2800" dirty="0" smtClean="0"/>
              <a:t>Истину, вольность и свет, ясно созвездье вовек.</a:t>
            </a:r>
          </a:p>
          <a:p>
            <a:pPr>
              <a:buNone/>
            </a:pPr>
            <a:r>
              <a:rPr lang="ru-RU" i="1" dirty="0" smtClean="0"/>
              <a:t> </a:t>
            </a:r>
            <a:r>
              <a:rPr lang="ru-RU" i="1" dirty="0" smtClean="0"/>
              <a:t>                                                           А.Н.Радищев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04832"/>
          </a:xfrm>
        </p:spPr>
        <p:txBody>
          <a:bodyPr>
            <a:normAutofit fontScale="90000"/>
          </a:bodyPr>
          <a:lstStyle/>
          <a:p>
            <a:r>
              <a:rPr sz="4800" b="1" smtClean="0">
                <a:solidFill>
                  <a:srgbClr val="FF0000"/>
                </a:solidFill>
              </a:rPr>
              <a:t>XVII </a:t>
            </a:r>
            <a:r>
              <a:rPr lang="ru-RU" sz="4800" b="1" dirty="0" smtClean="0">
                <a:solidFill>
                  <a:srgbClr val="FF0000"/>
                </a:solidFill>
              </a:rPr>
              <a:t>век в истории России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071546"/>
            <a:ext cx="8401080" cy="542928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Смена феодального строя на капитализм</a:t>
            </a:r>
          </a:p>
          <a:p>
            <a:r>
              <a:rPr lang="ru-RU" sz="3200" dirty="0" smtClean="0"/>
              <a:t>Установление абсолютизма (абсолютной монархии)</a:t>
            </a:r>
          </a:p>
          <a:p>
            <a:r>
              <a:rPr lang="ru-RU" sz="3200" dirty="0" smtClean="0"/>
              <a:t>Реформы Петра </a:t>
            </a:r>
            <a:r>
              <a:rPr lang="en-US" sz="3200" dirty="0" smtClean="0"/>
              <a:t>I</a:t>
            </a:r>
            <a:r>
              <a:rPr lang="ru-RU" sz="3200" dirty="0" smtClean="0"/>
              <a:t>, появление сильной русской армии, флота, строительство новой столицы по европейскому образцу</a:t>
            </a:r>
          </a:p>
          <a:p>
            <a:r>
              <a:rPr lang="ru-RU" sz="3200" dirty="0" smtClean="0"/>
              <a:t>Победоносные войны Петра </a:t>
            </a:r>
            <a:r>
              <a:rPr lang="en-US" sz="3200" dirty="0" smtClean="0"/>
              <a:t>I</a:t>
            </a:r>
          </a:p>
          <a:p>
            <a:r>
              <a:rPr lang="ru-RU" sz="3200" dirty="0" smtClean="0"/>
              <a:t>Бурное развитие науки и техники</a:t>
            </a:r>
          </a:p>
          <a:p>
            <a:r>
              <a:rPr lang="ru-RU" sz="3200" dirty="0" smtClean="0"/>
              <a:t>Эпоха Просвещения</a:t>
            </a:r>
          </a:p>
          <a:p>
            <a:r>
              <a:rPr lang="ru-RU" sz="3200" dirty="0" smtClean="0"/>
              <a:t>Культ разума</a:t>
            </a:r>
            <a:endParaRPr lang="en-US" sz="32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000108"/>
          </a:xfrm>
        </p:spPr>
        <p:txBody>
          <a:bodyPr>
            <a:normAutofit/>
          </a:bodyPr>
          <a:lstStyle/>
          <a:p>
            <a:pPr algn="ctr"/>
            <a:r>
              <a:rPr sz="4800" b="1" smtClean="0">
                <a:solidFill>
                  <a:srgbClr val="FF0000"/>
                </a:solidFill>
              </a:rPr>
              <a:t>VIII</a:t>
            </a:r>
            <a:r>
              <a:rPr lang="ru-RU" sz="4800" b="1" dirty="0" smtClean="0">
                <a:solidFill>
                  <a:srgbClr val="FF0000"/>
                </a:solidFill>
              </a:rPr>
              <a:t> век в истории России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857232"/>
            <a:ext cx="8929718" cy="5857916"/>
          </a:xfrm>
        </p:spPr>
        <p:txBody>
          <a:bodyPr>
            <a:normAutofit fontScale="77500" lnSpcReduction="20000"/>
          </a:bodyPr>
          <a:lstStyle/>
          <a:p>
            <a:pPr fontAlgn="base">
              <a:buNone/>
            </a:pPr>
            <a:r>
              <a:rPr lang="ru-RU" sz="2900" dirty="0" smtClean="0"/>
              <a:t>1) </a:t>
            </a:r>
            <a:r>
              <a:rPr lang="ru-RU" sz="3400" dirty="0" smtClean="0"/>
              <a:t>Изображение героев положительных (образец для наследования) или негативных (моральный урок читателям).</a:t>
            </a:r>
          </a:p>
          <a:p>
            <a:pPr fontAlgn="base">
              <a:buNone/>
            </a:pPr>
            <a:r>
              <a:rPr lang="ru-RU" sz="3400" dirty="0" smtClean="0"/>
              <a:t>2) Соблюдение в драматургии правила трех единств: единство действия (четкая композиция), единство времени (один день), единство места ( в одном месте).</a:t>
            </a:r>
          </a:p>
          <a:p>
            <a:pPr fontAlgn="base">
              <a:buNone/>
            </a:pPr>
            <a:r>
              <a:rPr lang="ru-RU" sz="3400" dirty="0" smtClean="0"/>
              <a:t>3) Подчеркивание в образах героев одной черты характера (честь, обязанность, храбрость, лицемерие, жадность и т.п.).</a:t>
            </a:r>
          </a:p>
          <a:p>
            <a:pPr fontAlgn="base">
              <a:buNone/>
            </a:pPr>
            <a:r>
              <a:rPr lang="ru-RU" sz="3400" dirty="0" smtClean="0"/>
              <a:t>4) Конфликт страсти (сердца) и обязанности (ума) </a:t>
            </a:r>
          </a:p>
          <a:p>
            <a:pPr fontAlgn="base">
              <a:buNone/>
            </a:pPr>
            <a:r>
              <a:rPr lang="ru-RU" sz="3400" dirty="0" smtClean="0"/>
              <a:t>5) Литературные жанры делились на «высокие» (ода, трагедия, эпопея, героическая поэма; величавый, торжественный язык), «средние» (научные произведения, элегии, сатиры; общеупотребительный язык), «низкие» (комедия, песни, письма в прозе, эпиграммы; разговорный стиль).</a:t>
            </a:r>
          </a:p>
          <a:p>
            <a:pPr lvl="0"/>
            <a:endParaRPr lang="ru-RU" sz="3400" dirty="0" smtClean="0"/>
          </a:p>
          <a:p>
            <a:endParaRPr lang="ru-RU" sz="3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Черты  классицизма  в  литературе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А.П.Сумароков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000108"/>
            <a:ext cx="4310887" cy="450059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Русские писатели классицизма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5572140"/>
            <a:ext cx="1819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А.П.Сумароков</a:t>
            </a:r>
            <a:endParaRPr lang="ru-RU" dirty="0"/>
          </a:p>
        </p:txBody>
      </p:sp>
      <p:pic>
        <p:nvPicPr>
          <p:cNvPr id="6" name="Рисунок 5" descr="В.К.Тредиаковский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0484" y="1000108"/>
            <a:ext cx="4523516" cy="450059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286380" y="5857892"/>
            <a:ext cx="2197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В.К.Тредиаковский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А.Н.Радищев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928670"/>
            <a:ext cx="4715373" cy="4572000"/>
          </a:xfrm>
        </p:spPr>
      </p:pic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048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Русские писатели классицизма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5852" y="6286520"/>
            <a:ext cx="1558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А.Н.Радищев</a:t>
            </a:r>
            <a:endParaRPr lang="ru-RU" dirty="0"/>
          </a:p>
        </p:txBody>
      </p:sp>
      <p:pic>
        <p:nvPicPr>
          <p:cNvPr id="7" name="Рисунок 6" descr="Г.Р.Державин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3570" y="928670"/>
            <a:ext cx="3267075" cy="45624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929322" y="6000768"/>
            <a:ext cx="1569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Г.Р.Державин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Ломоносов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1357298"/>
            <a:ext cx="7511195" cy="492922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М.В.Ломоносов (1711 – 1765)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80</TotalTime>
  <Words>311</Words>
  <Application>Microsoft Office PowerPoint</Application>
  <PresentationFormat>Экран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Литературные направления</vt:lpstr>
      <vt:lpstr>Слайд 2</vt:lpstr>
      <vt:lpstr>XVII век в истории России</vt:lpstr>
      <vt:lpstr>VIII век в истории России</vt:lpstr>
      <vt:lpstr>Слайд 5</vt:lpstr>
      <vt:lpstr>Черты  классицизма  в  литературе</vt:lpstr>
      <vt:lpstr>Русские писатели классицизма</vt:lpstr>
      <vt:lpstr>Русские писатели классицизма</vt:lpstr>
      <vt:lpstr>М.В.Ломоносов (1711 – 1765)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Литературные направления</dc:title>
  <dc:creator>Пользователь</dc:creator>
  <cp:lastModifiedBy>Пользователь</cp:lastModifiedBy>
  <cp:revision>9</cp:revision>
  <dcterms:created xsi:type="dcterms:W3CDTF">2015-10-10T18:03:37Z</dcterms:created>
  <dcterms:modified xsi:type="dcterms:W3CDTF">2015-10-10T19:24:18Z</dcterms:modified>
</cp:coreProperties>
</file>