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5E69CCD-6C8A-4713-8E5E-374FF02BA60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3FE53C-07AD-4BCE-B0F0-A080334A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9CCD-6C8A-4713-8E5E-374FF02BA60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53C-07AD-4BCE-B0F0-A080334A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9CCD-6C8A-4713-8E5E-374FF02BA60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53C-07AD-4BCE-B0F0-A080334A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E69CCD-6C8A-4713-8E5E-374FF02BA60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3FE53C-07AD-4BCE-B0F0-A080334AE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5E69CCD-6C8A-4713-8E5E-374FF02BA60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3FE53C-07AD-4BCE-B0F0-A080334A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9CCD-6C8A-4713-8E5E-374FF02BA60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53C-07AD-4BCE-B0F0-A080334AE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9CCD-6C8A-4713-8E5E-374FF02BA60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53C-07AD-4BCE-B0F0-A080334AE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E69CCD-6C8A-4713-8E5E-374FF02BA60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3FE53C-07AD-4BCE-B0F0-A080334AE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9CCD-6C8A-4713-8E5E-374FF02BA60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FE53C-07AD-4BCE-B0F0-A080334A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5E69CCD-6C8A-4713-8E5E-374FF02BA60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3FE53C-07AD-4BCE-B0F0-A080334AE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E69CCD-6C8A-4713-8E5E-374FF02BA60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3FE53C-07AD-4BCE-B0F0-A080334AEF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E69CCD-6C8A-4713-8E5E-374FF02BA60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3FE53C-07AD-4BCE-B0F0-A080334AEF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785794"/>
            <a:ext cx="6172200" cy="1571636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Родительское собрание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2857496"/>
            <a:ext cx="6172200" cy="2357454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Мой ребенок - подросток</a:t>
            </a:r>
            <a:endParaRPr lang="ru-RU" sz="3200" i="1" dirty="0"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Ситуации</a:t>
            </a:r>
            <a:b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Ваши действия?</a:t>
            </a:r>
            <a:b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бы вы порекомендовали родителям?</a:t>
            </a:r>
            <a:br>
              <a:rPr lang="ru-RU" sz="31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>
            <a:normAutofit fontScale="70000" lnSpcReduction="2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14-летний молодой человек категорически отказывается встречать Новый год в кругу семьи, нарушая “священную” традицию</a:t>
            </a:r>
          </a:p>
          <a:p>
            <a:r>
              <a:rPr lang="ru-RU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15-летняя девушка напала на одиннадцатилетнюю школьницу и, угрожая расправой, отняла у нее золотые сережки. Через несколько часов девушку доставили в отделение милиции</a:t>
            </a:r>
          </a:p>
          <a:p>
            <a:r>
              <a:rPr lang="ru-RU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 подростка появилась так называемая “компания”, в которой за бессодержательным времяпровождением он проводит все время, и мнение друзей становится важнее мнения родителей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подростка 14 лет должны быть карманные деньги. Какова сумма? Должен ли подросток отчитываться перед родителями, на что он их тратит? Если должен, то каким образом?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каждого ребенка в доме должны быть свои обязанности, в соответствии с его возрастом. Что именно должен делать подросток? Какова мотивация этой помощи родителям – “заработать поощрение”, “из стремления делать добро”, “из чувства справедливости”, др.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Вам стало известно о том, что подросток солгал Вам по поводу своей успеваемости. В конце четверти выяснилось, что четверок (троек) гораздо больше, чем ожидалось. Что Вы предпримете?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«Человек обладает способностью любить, и если он не может найти применения своей способности любить, он способен ненавидеть, проявляя агрессию и жестокость. Этим средством он руководствуется как бегством от собственной душевной боли…»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</a:t>
            </a:r>
          </a:p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Эрих </a:t>
            </a:r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Фромм</a:t>
            </a:r>
            <a:endParaRPr lang="ru-RU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329642" cy="5902472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ПАМЯТКА 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СОВЕТЫ РОДИТЕЛЯМ  «АЗБУКА ВОСПИТАНИЯ»</a:t>
            </a: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Никогда не говорите ребенку, что не будете его любить.</a:t>
            </a:r>
          </a:p>
          <a:p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будьте безразличными.</a:t>
            </a:r>
          </a:p>
          <a:p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воспитании не должно быть слишком много строгости.</a:t>
            </a:r>
          </a:p>
          <a:p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балуйте детей.</a:t>
            </a:r>
          </a:p>
          <a:p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навязывайте своему ребенку какую-то определенную роль.</a:t>
            </a:r>
          </a:p>
          <a:p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Хорошее воспитание не зависит от количества денег.</a:t>
            </a:r>
          </a:p>
          <a:p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стройте «наполеоновские» планы.</a:t>
            </a:r>
          </a:p>
          <a:p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Проявляйте ласку к своим детям, демонстрируйте им свою любовь.</a:t>
            </a:r>
          </a:p>
          <a:p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Воспитание и общение с ребенком не должно зависеть от вашего настроения.</a:t>
            </a:r>
          </a:p>
          <a:p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Уделяйте время своему ребенку каждый день, будьте открыты для общения с ребенком.</a:t>
            </a:r>
          </a:p>
          <a:p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 fontScale="85000" lnSpcReduction="20000"/>
          </a:bodyPr>
          <a:lstStyle/>
          <a:p>
            <a:pPr marL="355600" indent="0">
              <a:buNone/>
            </a:pPr>
            <a:r>
              <a:rPr lang="ru-RU" sz="2800" b="1" i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Помните!  Ваши дети – это не ваши дети.</a:t>
            </a:r>
          </a:p>
          <a:p>
            <a:pPr marL="355600" indent="0">
              <a:buNone/>
            </a:pPr>
            <a:r>
              <a:rPr lang="ru-RU" sz="2800" b="1" i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Они сыновья и дочери собственной Жизни и Судьбы.</a:t>
            </a:r>
          </a:p>
          <a:p>
            <a:pPr marL="355600" indent="0">
              <a:buNone/>
            </a:pPr>
            <a:r>
              <a:rPr lang="ru-RU" sz="2800" b="1" i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Они приходят в мир через Вас, но не для Вас.</a:t>
            </a:r>
          </a:p>
          <a:p>
            <a:pPr marL="355600" indent="0">
              <a:buNone/>
            </a:pPr>
            <a:r>
              <a:rPr lang="ru-RU" sz="2800" b="1" i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хотя они пока с  Вами, они Вам не принадлежат.</a:t>
            </a:r>
          </a:p>
          <a:p>
            <a:pPr marL="355600" indent="0">
              <a:buNone/>
            </a:pPr>
            <a:r>
              <a:rPr lang="ru-RU" sz="2800" b="1" i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 можете дать им свою любовь, но не разум.</a:t>
            </a:r>
          </a:p>
          <a:p>
            <a:pPr marL="355600" indent="0">
              <a:buNone/>
            </a:pPr>
            <a:r>
              <a:rPr lang="ru-RU" sz="2800" b="1" i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 можете приютить их тела, но не души.</a:t>
            </a:r>
          </a:p>
          <a:p>
            <a:pPr marL="355600" indent="0">
              <a:buNone/>
            </a:pPr>
            <a:r>
              <a:rPr lang="ru-RU" sz="2800" b="1" i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Потому что их души принадлежат будущему,</a:t>
            </a:r>
          </a:p>
          <a:p>
            <a:pPr marL="355600" indent="0">
              <a:buNone/>
            </a:pPr>
            <a:r>
              <a:rPr lang="ru-RU" sz="2800" b="1" i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которое Вы не можете заглянуть даже во сне.</a:t>
            </a:r>
          </a:p>
          <a:p>
            <a:pPr marL="355600" indent="0">
              <a:buNone/>
            </a:pPr>
            <a:r>
              <a:rPr lang="ru-RU" sz="2800" b="1" i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 можете  попытаться стать такими, как они,</a:t>
            </a:r>
          </a:p>
          <a:p>
            <a:pPr marL="355600" indent="0">
              <a:buNone/>
            </a:pPr>
            <a:r>
              <a:rPr lang="ru-RU" sz="2800" b="1" i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 не пытайтесь сделать наоборот,</a:t>
            </a:r>
          </a:p>
          <a:p>
            <a:pPr marL="355600" indent="0">
              <a:buNone/>
            </a:pPr>
            <a:r>
              <a:rPr lang="ru-RU" sz="2800" b="1" i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Потому что жизнь не пятится назад,</a:t>
            </a:r>
          </a:p>
          <a:p>
            <a:pPr marL="355600" indent="0">
              <a:buNone/>
            </a:pPr>
            <a:r>
              <a:rPr lang="ru-RU" sz="2800" b="1" i="1" spc="50" dirty="0" smtClean="0">
                <a:ln w="1143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устремляется вперед…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. 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– это процесс жизни, а не подготовка к будущей жизни. 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Дж. </a:t>
            </a:r>
            <a:r>
              <a:rPr lang="ru-RU" sz="28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Структура личности подростка…. В ней нет ничего устойчивого, окончательного и неподвижного. Все в ней – переход, все течет.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Л.С.Выгодский 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Научить человека быть счастливым нельзя, но воспитать его так, чтобы он был счастливым, можно. 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А.Макаренко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 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Проблемы переходного возраста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необходимость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отделиться от родителей в самостоятельную психологическую, а следовательно, социальную и человеческую единицу. </a:t>
            </a:r>
          </a:p>
          <a:p>
            <a:pPr>
              <a:buNone/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     (Если родитель от страха потерять ребенка не делает одну ошибку за другой (категорически запрещает что-то, крайне негативно отзывается об окружении и увлечениях ребенка, грузит ребенка непосильным чувством вины), то он получает психологического (и, как правило, материального) иждивенца, незрелую несамостоятельную личность на долгие годы.)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огромная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внутренняя тревога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связанная с изменением всего телесного и психологического уклада, которую испытывает подросток.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Именно от нее он спасается громкой ритмичной музыкой. В этот период возникает реальный страх – употребление наркотиков и психотропных веществ, которые уводят за пределы этой новой реальности)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агрессия,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которой подросток не справляется, этот излишек новой и еще неосвоенной энергии сексуальности.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Здесь родительская, а иногда и собственно подростковая мудрость состоит в усиленных занятиях спортом, которые на время отводят опасную энергию в приемлемое русло)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детской агрессивности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ребенка в коллективе, отношение к нему сверстников, взаимоотношения со взрослыми.</a:t>
            </a:r>
          </a:p>
          <a:p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Стойкая агрессивность некоторых детей проявляется в том, что они иначе, чем другие, понимают иногда поведение окружающих, интерпретируя его как враждебное.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Очень часто причиной детской агрессии является семейная ситуация: агрессивное поведение членов семьи в обыденных жизненных ситуациях: крики, ругань, унижение друг друга, взаимные упреки и оскорбления. </a:t>
            </a:r>
          </a:p>
          <a:p>
            <a:r>
              <a:rPr lang="ru-RU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Непоследовательность родителей в обучении детей правилам и нормам поведения. Это приводит к растерянности, озлоблению, агрессии против родителей и других людей.</a:t>
            </a:r>
          </a:p>
          <a:p>
            <a:r>
              <a:rPr lang="ru-RU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Понимаем ли мы своих детей?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Очень часто родители не желают понять ребенка, увидеть себя его глазами. Поэтому, чтобы изменить поведение ребенка и его самого в лучшую сторону,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родителям прежде всего нужно изменить себя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большинство подростков на вопрос исследователей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«Что такое счастье?»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ответили: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«Это когда тебя понимают!».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же нужно делать взрослым, чтобы избежать конфликтов в общении с подростком? 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71546"/>
            <a:ext cx="8286808" cy="5402406"/>
          </a:xfrm>
        </p:spPr>
        <p:txBody>
          <a:bodyPr>
            <a:normAutofit fontScale="25000" lnSpcReduction="20000"/>
          </a:bodyPr>
          <a:lstStyle/>
          <a:p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1. Дайте свободу. 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Спокойно свыкнитесь с мыслью, что ваш ребенок уже вырос, и далее удерживать его возле себя не удастся, а непослушание — это стремление выйти из-под вашей опеки. </a:t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2. Никаких нотаций. </a:t>
            </a:r>
            <a:b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Больше всего подростка бесят нудные родительские нравоучения. Измените стиль общения, перейдите на спокойный, вежливый тон и откажитесь от категорических оценок и суждений. Поймите: ребенок имеет право на собственный взгляд и собственные выводы. </a:t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3. Идите на компромисс. 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Еще ничего никому не удалось доказать с помощью скандала: здесь не бывает победителей. Когда и родители, и подростки охвачены бурными негативными эмоциями, способность понимать друг друга исчезает. </a:t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4. Уступает тот, кто умнее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Костер ссоры быстро погаснет, если в него не подбрасывать дров, чтобы скандал прекратился, кто-то должен первым замолчать. Взрослому это сделать легче, чем подростку с его неустойчивой психикой. Запомните: лавры победителя в отношениях с собственными детьми не украшают. </a:t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5. Не надо обижать. 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Прекращая ссору, не стремитесь сделать ребенку больно с помощью язвительных замечаний или хлопанья дверьми. Умению достойно выходить из трудных ситуаций ребенок учится у нас </a:t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b="1" i="1" dirty="0" smtClean="0">
                <a:latin typeface="Times New Roman" pitchFamily="18" charset="0"/>
                <a:cs typeface="Times New Roman" pitchFamily="18" charset="0"/>
              </a:rPr>
              <a:t>6. Будьте тверды и последовательн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ы. </a:t>
            </a:r>
            <a:br>
              <a:rPr lang="ru-RU" sz="5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Дети — тонкие психологи. Они прекрасно чувствуют слабость старших. Поэтому, несмотря на вашу готовность к компромиссу, сын или дочь должны знать, что родительский авторитет незыблем. Если же взрослые демонстрируют подростку собственную несдержанность, истеричность, непоследовательность, трудно ждать от них хорошего поведения.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Человеку нужно, чтобы его любили, понимали, признавали, уважали, чтобы он был кому-то нужен и близок, чтобы у него был успех в делах, учебе и на работе, чтобы он мог реализовать себя, развивать свои способности, совершенствоваться, уважать себя.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 самооценки ребенка закладывается в зависимости от того, как с ним обращаются родители.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они понимают и принимают его, терпимо относятся к его недостаткам и промахам, он вырастет с положительным отношением к себе. Если же ребенка постоянно “воспитывают”, критикуют и муштруют, самооценка его оказывается низкой, ущербной. 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5423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Чтобы не допускать глубокого разлада ребенка с самим собой и окружающим миром, нужно постоянно поддерживать его самооценку, чувство </a:t>
            </a:r>
            <a:r>
              <a:rPr lang="ru-RU" sz="2400" b="1" i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самоценности</a:t>
            </a:r>
            <a:r>
              <a:rPr lang="ru-RU" sz="2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Это можно сделать, следуя таким принципам: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7467600" cy="4330836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Безусловно принимать его. 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Активно слушать его переживания и потребности. 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Бывать (читать, заниматься) вместе. 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Не вмешиваться в те его занятия, с которыми он справляется сам. 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Помогать, когда просит. 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Поддерживать успехи. 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Делиться своими чувствами (значит доверять). 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Конструктивно решать конфликты. 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Использовать в повседневном общении приветливые фразы. Например: “Мне хорошо с тобой...”, “Мне нравится, как ты...”, “Ты, конечно, справишься...”, “Как хорошо, что ты у нас есть...” и другие. 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10.Как можно чаще обнимать его, но не “затискивать”. 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588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                 Родительское собрание</vt:lpstr>
      <vt:lpstr>Слайд 2</vt:lpstr>
      <vt:lpstr>Слайд 3</vt:lpstr>
      <vt:lpstr>Проблемы переходного возраста</vt:lpstr>
      <vt:lpstr>Причины детской агрессивности</vt:lpstr>
      <vt:lpstr> Понимаем ли мы своих детей?</vt:lpstr>
      <vt:lpstr>Что же нужно делать взрослым, чтобы избежать конфликтов в общении с подростком? </vt:lpstr>
      <vt:lpstr>Слайд 8</vt:lpstr>
      <vt:lpstr>     Чтобы не допускать глубокого разлада ребенка с самим собой и окружающим миром, нужно постоянно поддерживать его самооценку, чувство самоценности.             Это можно сделать, следуя таким принципам:  </vt:lpstr>
      <vt:lpstr>  Ситуации Ваши действия? Что бы вы порекомендовали родителям?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связной</dc:creator>
  <cp:lastModifiedBy>связной</cp:lastModifiedBy>
  <cp:revision>8</cp:revision>
  <dcterms:created xsi:type="dcterms:W3CDTF">2012-11-22T00:08:37Z</dcterms:created>
  <dcterms:modified xsi:type="dcterms:W3CDTF">2012-11-22T01:24:43Z</dcterms:modified>
</cp:coreProperties>
</file>