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9" r:id="rId3"/>
    <p:sldId id="281" r:id="rId4"/>
    <p:sldId id="282" r:id="rId5"/>
    <p:sldId id="283" r:id="rId6"/>
    <p:sldId id="284" r:id="rId7"/>
    <p:sldId id="280" r:id="rId8"/>
    <p:sldId id="285" r:id="rId9"/>
    <p:sldId id="308" r:id="rId10"/>
    <p:sldId id="312" r:id="rId11"/>
    <p:sldId id="311" r:id="rId12"/>
    <p:sldId id="310" r:id="rId13"/>
    <p:sldId id="257" r:id="rId14"/>
    <p:sldId id="268" r:id="rId15"/>
    <p:sldId id="286" r:id="rId16"/>
    <p:sldId id="292" r:id="rId17"/>
    <p:sldId id="288" r:id="rId18"/>
    <p:sldId id="265" r:id="rId19"/>
    <p:sldId id="305" r:id="rId20"/>
    <p:sldId id="270" r:id="rId21"/>
    <p:sldId id="293" r:id="rId22"/>
    <p:sldId id="294" r:id="rId23"/>
    <p:sldId id="313" r:id="rId24"/>
    <p:sldId id="276" r:id="rId25"/>
    <p:sldId id="267" r:id="rId26"/>
    <p:sldId id="263" r:id="rId27"/>
    <p:sldId id="314" r:id="rId28"/>
    <p:sldId id="274" r:id="rId29"/>
    <p:sldId id="279" r:id="rId30"/>
    <p:sldId id="260" r:id="rId31"/>
    <p:sldId id="295" r:id="rId32"/>
    <p:sldId id="289" r:id="rId33"/>
    <p:sldId id="316" r:id="rId34"/>
    <p:sldId id="31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9" autoAdjust="0"/>
  </p:normalViewPr>
  <p:slideViewPr>
    <p:cSldViewPr>
      <p:cViewPr>
        <p:scale>
          <a:sx n="77" d="100"/>
          <a:sy n="77" d="100"/>
        </p:scale>
        <p:origin x="-95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98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8C6F-0FF1-4B64-9ADE-5EC33E010DF0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10994-8DF1-480F-8FDD-30A42BE46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10994-8DF1-480F-8FDD-30A42BE46A09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10994-8DF1-480F-8FDD-30A42BE46A09}" type="slidenum">
              <a:rPr lang="ru-RU" smtClean="0"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7A570E-CDBF-4366-B0B9-440F043C20D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istoriya/library/2015/02/27/prezentatsiya-formirovanie-uud-na-urokakh-istorii-i" TargetMode="External"/><Relationship Id="rId2" Type="http://schemas.openxmlformats.org/officeDocument/2006/relationships/hyperlink" Target="http://g-sv.ru/drupal/node/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text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истории</a:t>
            </a:r>
          </a:p>
          <a:p>
            <a:r>
              <a:rPr lang="ru-RU" dirty="0" err="1" smtClean="0"/>
              <a:t>Масалова</a:t>
            </a:r>
            <a:r>
              <a:rPr lang="ru-RU" dirty="0" smtClean="0"/>
              <a:t> Е.С.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632848" cy="20162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УУД НА УРОКАХ ИСТОРИИ В 5 КЛАССЕ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5643" y="3244334"/>
            <a:ext cx="4052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«Учитель должен научить учиться»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Деловая игра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964488" cy="2232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деловых игр на уроках истории могут быть реализованы следующие цели: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умений применения полученных знаний для решения практических задач в различных областях.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умений находить и анализировать необходимую информацию.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групповой деятельности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коммуникативной культуры.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основными видами публичных выступлений.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игра не протекала стихийно, была управляемой, необходимо соблюдать структуру деловой игры: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групп.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реальной ситуации.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публичному выступлению.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групп.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НЕКОТОРЫЕ ПРИЕМЫ ФОРМИРОВАНИЯ УУД НА УРОКАХ ИСТОРИИ В </a:t>
            </a:r>
            <a:r>
              <a:rPr lang="ru-RU" dirty="0"/>
              <a:t>5</a:t>
            </a:r>
            <a:r>
              <a:rPr lang="ru-RU" dirty="0" smtClean="0"/>
              <a:t>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«Светофор»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Приемы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 формированию регулятивных учебных действий: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Приемы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:</a:t>
            </a:r>
          </a:p>
          <a:p>
            <a:pPr lvl="0">
              <a:buNone/>
            </a:pPr>
            <a:r>
              <a:rPr lang="ru-RU" b="1" dirty="0" smtClean="0"/>
              <a:t>1. Прием «Домысливание».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Предлагаю тему урока и слова "помощники». </a:t>
            </a:r>
          </a:p>
          <a:p>
            <a:pPr lvl="0">
              <a:buNone/>
            </a:pPr>
            <a:r>
              <a:rPr lang="ru-RU" dirty="0" smtClean="0"/>
              <a:t>- С помощью слов "помощников" сформулируйте цели урока:</a:t>
            </a:r>
          </a:p>
          <a:p>
            <a:pPr algn="just"/>
            <a:r>
              <a:rPr lang="ru-RU" dirty="0" smtClean="0"/>
              <a:t>Выясним…</a:t>
            </a:r>
          </a:p>
          <a:p>
            <a:pPr algn="just"/>
            <a:r>
              <a:rPr lang="ru-RU" dirty="0" smtClean="0"/>
              <a:t>Узнаем… </a:t>
            </a:r>
          </a:p>
          <a:p>
            <a:pPr algn="just"/>
            <a:r>
              <a:rPr lang="ru-RU" dirty="0" smtClean="0"/>
              <a:t>Научимся…</a:t>
            </a:r>
          </a:p>
          <a:p>
            <a:pPr algn="just"/>
            <a:r>
              <a:rPr lang="ru-RU" dirty="0" smtClean="0"/>
              <a:t>Проверим…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34400" cy="758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Прием целеполагания «Тема-вопрос»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100" dirty="0" smtClean="0"/>
              <a:t>Содержание: Тема урока формулируется в виде вопроса. Учащимся необходимо построить план действий, чтобы ответить на поставленный вопрос. </a:t>
            </a:r>
          </a:p>
          <a:p>
            <a:pPr algn="just">
              <a:buNone/>
            </a:pPr>
            <a:r>
              <a:rPr lang="ru-RU" sz="2100" dirty="0" smtClean="0"/>
              <a:t>Пример: </a:t>
            </a:r>
            <a:r>
              <a:rPr lang="ru-RU" sz="2200" dirty="0" smtClean="0"/>
              <a:t>Тема урока «Как жили земледельцы и ремесленники Египта»</a:t>
            </a:r>
          </a:p>
          <a:p>
            <a:pPr algn="just">
              <a:buNone/>
            </a:pPr>
            <a:r>
              <a:rPr lang="ru-RU" sz="2200" dirty="0" smtClean="0"/>
              <a:t>План действий:</a:t>
            </a:r>
          </a:p>
          <a:p>
            <a:pPr lvl="1" algn="just">
              <a:buNone/>
            </a:pPr>
            <a:r>
              <a:rPr lang="ru-RU" sz="2200" dirty="0" smtClean="0"/>
              <a:t>1. Вспомнить кто такие земледельцы и ремесленники.</a:t>
            </a:r>
            <a:br>
              <a:rPr lang="ru-RU" sz="2200" dirty="0" smtClean="0"/>
            </a:br>
            <a:r>
              <a:rPr lang="ru-RU" sz="2200" dirty="0" smtClean="0"/>
              <a:t>2. Определить, чем занимались земледельцы и ремесленники Египта.</a:t>
            </a:r>
            <a:br>
              <a:rPr lang="ru-RU" sz="2200" dirty="0" smtClean="0"/>
            </a:br>
            <a:r>
              <a:rPr lang="ru-RU" sz="2200" dirty="0" smtClean="0"/>
              <a:t>3.Выяснить  условия жизни: где жили, чем питались, как одевались.</a:t>
            </a:r>
            <a:br>
              <a:rPr lang="ru-RU" sz="2200" dirty="0" smtClean="0"/>
            </a:br>
            <a:r>
              <a:rPr lang="ru-RU" sz="2200" dirty="0" smtClean="0"/>
              <a:t>4. Сделать вывод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Прием </a:t>
            </a:r>
            <a:r>
              <a:rPr lang="ru-RU" sz="3600" dirty="0" err="1" smtClean="0"/>
              <a:t>целеполагания</a:t>
            </a:r>
            <a:r>
              <a:rPr lang="ru-RU" sz="3600" dirty="0" smtClean="0"/>
              <a:t> «Работа над понятием»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Учащимся предлагается для зрительного восприятия название темы урока. Например, тема урока в 5 классе « Ассирийская держава". Необходимо объяснить значение каждого слова. Далее, от значения слова определяем цель урока.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Прием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«Группировка»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Понятия на доске: Евфрат, Тигр, </a:t>
            </a:r>
            <a:r>
              <a:rPr lang="ru-RU" dirty="0" err="1" smtClean="0"/>
              <a:t>Двуречье</a:t>
            </a:r>
            <a:r>
              <a:rPr lang="ru-RU" dirty="0" smtClean="0"/>
              <a:t>, Междуречье, шумеры, Ур, </a:t>
            </a:r>
            <a:r>
              <a:rPr lang="ru-RU" dirty="0" err="1" smtClean="0"/>
              <a:t>Урук</a:t>
            </a:r>
            <a:r>
              <a:rPr lang="ru-RU" dirty="0" smtClean="0"/>
              <a:t>, клинопись</a:t>
            </a:r>
          </a:p>
          <a:p>
            <a:pPr>
              <a:buNone/>
            </a:pPr>
            <a:r>
              <a:rPr lang="ru-RU" b="1" i="1" dirty="0" smtClean="0"/>
              <a:t>Задания:</a:t>
            </a:r>
          </a:p>
          <a:p>
            <a:pPr lvl="0" algn="just"/>
            <a:r>
              <a:rPr lang="ru-RU" dirty="0" smtClean="0"/>
              <a:t>В течение 5 секунд прочитайте внимательно и запомните слова, записанные на доске;</a:t>
            </a:r>
          </a:p>
          <a:p>
            <a:pPr lvl="0" algn="just"/>
            <a:r>
              <a:rPr lang="ru-RU" dirty="0" smtClean="0"/>
              <a:t>Запишите понятия в тетрадь по памяти;</a:t>
            </a:r>
          </a:p>
          <a:p>
            <a:pPr lvl="0" algn="just"/>
            <a:r>
              <a:rPr lang="ru-RU" dirty="0" smtClean="0"/>
              <a:t>Сосчитайте ваши слова, сколько слов вам удалось запомнить;</a:t>
            </a:r>
          </a:p>
          <a:p>
            <a:pPr lvl="0" algn="just"/>
            <a:r>
              <a:rPr lang="ru-RU" dirty="0" smtClean="0"/>
              <a:t>Выберите среди понятий такие, которые каким-то образом между собой связаны;</a:t>
            </a:r>
          </a:p>
          <a:p>
            <a:pPr lvl="0" algn="just"/>
            <a:r>
              <a:rPr lang="ru-RU" i="1" dirty="0" smtClean="0"/>
              <a:t>Проведите классификацию и подберите к каждой группе обобщающее слово.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бы это значило?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ександр\Desktop\1368665346_1309467596_egypt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34" y="2203122"/>
            <a:ext cx="7416824" cy="44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7474" y="1556791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«Ситуация – иллюстрация» на уроке история по теме «Древний Египет». Формулируют цель урока – познакомиться с историей Древнего Египта.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</a:t>
            </a:r>
            <a:r>
              <a:rPr lang="ru-RU" dirty="0" err="1" smtClean="0"/>
              <a:t>целеполагания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Постановка вопросов по теме и выход на задачи </a:t>
            </a:r>
            <a:r>
              <a:rPr lang="ru-RU" dirty="0" smtClean="0"/>
              <a:t>по теме «Природа и люди Древней Индии».</a:t>
            </a:r>
          </a:p>
          <a:p>
            <a:pPr>
              <a:buNone/>
            </a:pPr>
            <a:r>
              <a:rPr lang="ru-RU" i="1" dirty="0" smtClean="0"/>
              <a:t>Задание</a:t>
            </a:r>
            <a:r>
              <a:rPr lang="ru-RU" dirty="0" smtClean="0"/>
              <a:t>: В названии темы выделите ключевые слова и  составьте к ним вопросы.</a:t>
            </a:r>
          </a:p>
          <a:p>
            <a:pPr>
              <a:buNone/>
            </a:pPr>
            <a:r>
              <a:rPr lang="ru-RU" i="1" dirty="0" smtClean="0"/>
              <a:t>Модельный ответ:</a:t>
            </a:r>
          </a:p>
          <a:p>
            <a:r>
              <a:rPr lang="ru-RU" dirty="0" smtClean="0"/>
              <a:t>Какие животные водились в Древней Индии?</a:t>
            </a:r>
          </a:p>
          <a:p>
            <a:r>
              <a:rPr lang="ru-RU" dirty="0" smtClean="0"/>
              <a:t>Какие растения росли в Древней Индии?</a:t>
            </a:r>
          </a:p>
          <a:p>
            <a:r>
              <a:rPr lang="ru-RU" dirty="0" smtClean="0"/>
              <a:t>Чем занимались люди Древней Индии?</a:t>
            </a:r>
          </a:p>
          <a:p>
            <a:r>
              <a:rPr lang="ru-RU" dirty="0" smtClean="0"/>
              <a:t>Во что верили индийцы?</a:t>
            </a:r>
          </a:p>
          <a:p>
            <a:r>
              <a:rPr lang="ru-RU" dirty="0" smtClean="0"/>
              <a:t>Как добывали пищу?</a:t>
            </a:r>
          </a:p>
          <a:p>
            <a:r>
              <a:rPr lang="ru-RU" dirty="0" smtClean="0"/>
              <a:t>Где жили?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07904" y="3140968"/>
            <a:ext cx="194421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ДРЕВНЯЯ ИНДИЯ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652120" y="3501008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3059832" y="3501008"/>
            <a:ext cx="648072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03648" y="3284984"/>
            <a:ext cx="1656184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72200" y="3356992"/>
            <a:ext cx="1584176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ЛЮДИ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27584" y="1844824"/>
            <a:ext cx="2520280" cy="108012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РАСТИТЕЛЬНЫЙ МИР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39552" y="4293096"/>
            <a:ext cx="2160240" cy="9361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ЖИВОТНЫЙ МИР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483768" y="5157192"/>
            <a:ext cx="158417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КЛИМАТ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427984" y="1988840"/>
            <a:ext cx="165618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ЗАНЯТИЯ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588224" y="1916832"/>
            <a:ext cx="1656184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ЖИЛИЩЕ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148064" y="4725144"/>
            <a:ext cx="1584176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ИЗОБРЕТЕНИЯ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7164288" y="4581128"/>
            <a:ext cx="151216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ПИЩА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9" idx="1"/>
            <a:endCxn id="13" idx="5"/>
          </p:cNvCxnSpPr>
          <p:nvPr/>
        </p:nvCxnSpPr>
        <p:spPr>
          <a:xfrm flipH="1" flipV="1">
            <a:off x="5841625" y="2664929"/>
            <a:ext cx="762572" cy="797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4" idx="4"/>
            <a:endCxn id="9" idx="0"/>
          </p:cNvCxnSpPr>
          <p:nvPr/>
        </p:nvCxnSpPr>
        <p:spPr>
          <a:xfrm flipH="1">
            <a:off x="7164288" y="2780928"/>
            <a:ext cx="2520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3"/>
            <a:endCxn id="15" idx="0"/>
          </p:cNvCxnSpPr>
          <p:nvPr/>
        </p:nvCxnSpPr>
        <p:spPr>
          <a:xfrm flipH="1">
            <a:off x="5940152" y="3971619"/>
            <a:ext cx="664045" cy="75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4"/>
            <a:endCxn id="16" idx="0"/>
          </p:cNvCxnSpPr>
          <p:nvPr/>
        </p:nvCxnSpPr>
        <p:spPr>
          <a:xfrm>
            <a:off x="7164288" y="4077072"/>
            <a:ext cx="75608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4"/>
            <a:endCxn id="8" idx="0"/>
          </p:cNvCxnSpPr>
          <p:nvPr/>
        </p:nvCxnSpPr>
        <p:spPr>
          <a:xfrm>
            <a:off x="2087724" y="2924944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1" idx="1"/>
          </p:cNvCxnSpPr>
          <p:nvPr/>
        </p:nvCxnSpPr>
        <p:spPr>
          <a:xfrm flipH="1">
            <a:off x="855912" y="3789040"/>
            <a:ext cx="547736" cy="64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8" idx="5"/>
            <a:endCxn id="12" idx="0"/>
          </p:cNvCxnSpPr>
          <p:nvPr/>
        </p:nvCxnSpPr>
        <p:spPr>
          <a:xfrm>
            <a:off x="2817289" y="4022536"/>
            <a:ext cx="458567" cy="113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Универсальные учебные действия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4" descr="progr_univ-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2305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15816" y="1268760"/>
            <a:ext cx="5904656" cy="20733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b="1" u="sng" dirty="0" smtClean="0">
                <a:latin typeface="Segoe Condensed"/>
              </a:rPr>
              <a:t>Личностные</a:t>
            </a:r>
          </a:p>
          <a:p>
            <a:pPr marL="808038" lvl="1" indent="-28575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b="1" dirty="0" smtClean="0">
                <a:latin typeface="Segoe Condensed"/>
              </a:rPr>
              <a:t>самоопределение</a:t>
            </a:r>
            <a:r>
              <a:rPr lang="ru-RU" sz="1400" b="1" dirty="0" smtClean="0">
                <a:latin typeface="Segoe Condensed"/>
              </a:rPr>
              <a:t> </a:t>
            </a:r>
            <a:r>
              <a:rPr lang="ru-RU" sz="1400" dirty="0" smtClean="0">
                <a:latin typeface="Segoe Condensed"/>
              </a:rPr>
              <a:t>(внутренняя позиция школьника, </a:t>
            </a:r>
            <a:r>
              <a:rPr lang="ru-RU" sz="1400" dirty="0" err="1" smtClean="0">
                <a:latin typeface="Segoe Condensed"/>
              </a:rPr>
              <a:t>самоиндификация</a:t>
            </a:r>
            <a:r>
              <a:rPr lang="ru-RU" sz="1400" dirty="0" smtClean="0">
                <a:latin typeface="Segoe Condensed"/>
              </a:rPr>
              <a:t>, самоуважение и самооценка)</a:t>
            </a:r>
          </a:p>
          <a:p>
            <a:pPr marL="808038" lvl="1" indent="-28575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err="1" smtClean="0">
                <a:latin typeface="Segoe Condensed"/>
              </a:rPr>
              <a:t>смыслообразование</a:t>
            </a:r>
            <a:r>
              <a:rPr lang="ru-RU" sz="1400" b="1" dirty="0" smtClean="0">
                <a:latin typeface="Segoe Condensed"/>
              </a:rPr>
              <a:t> </a:t>
            </a:r>
            <a:r>
              <a:rPr lang="ru-RU" sz="1400" dirty="0" smtClean="0">
                <a:latin typeface="Segoe Condensed"/>
              </a:rPr>
              <a:t>(мотивация, границы собственного знания и «незнания»)</a:t>
            </a:r>
          </a:p>
          <a:p>
            <a:pPr marL="808038" lvl="1" indent="-28575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морально-этическая ориентация</a:t>
            </a:r>
            <a:r>
              <a:rPr lang="ru-RU" sz="1400" b="1" dirty="0" smtClean="0">
                <a:latin typeface="Segoe Condensed"/>
              </a:rPr>
              <a:t> </a:t>
            </a:r>
            <a:r>
              <a:rPr lang="ru-RU" sz="1400" dirty="0" smtClean="0">
                <a:latin typeface="Segoe Condensed"/>
              </a:rPr>
              <a:t>(</a:t>
            </a:r>
            <a:r>
              <a:rPr lang="ru-RU" sz="1400" dirty="0" err="1" smtClean="0">
                <a:latin typeface="Segoe Condensed"/>
              </a:rPr>
              <a:t>ориентация</a:t>
            </a:r>
            <a:r>
              <a:rPr lang="ru-RU" sz="1400" dirty="0" smtClean="0">
                <a:latin typeface="Segoe Condensed"/>
              </a:rPr>
              <a:t> на выполнение моральных норм, способность к решению моральных проблем на основе </a:t>
            </a:r>
            <a:r>
              <a:rPr lang="ru-RU" sz="1400" dirty="0" err="1" smtClean="0">
                <a:latin typeface="Segoe Condensed"/>
              </a:rPr>
              <a:t>децентрации</a:t>
            </a:r>
            <a:r>
              <a:rPr lang="ru-RU" sz="1400" dirty="0" smtClean="0">
                <a:latin typeface="Segoe Condensed"/>
              </a:rPr>
              <a:t>, оценка своих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356992"/>
            <a:ext cx="4608512" cy="31752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sz="2000" b="1" u="sng" dirty="0" smtClean="0">
                <a:latin typeface="Segoe Condensed"/>
              </a:rPr>
              <a:t>Познавательные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работа с информацией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работа с учебными моделями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использование </a:t>
            </a:r>
            <a:r>
              <a:rPr lang="ru-RU" sz="1600" b="1" dirty="0" err="1" smtClean="0">
                <a:latin typeface="Segoe Condensed"/>
              </a:rPr>
              <a:t>знако-символических</a:t>
            </a:r>
            <a:r>
              <a:rPr lang="ru-RU" sz="1600" b="1" dirty="0" smtClean="0">
                <a:latin typeface="Segoe Condensed"/>
              </a:rPr>
              <a:t> средств, общих схем решения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выполнение логических операций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сравнения,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анализа,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обобщения,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классификации,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установления аналогий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подведения под понятие</a:t>
            </a:r>
            <a:endParaRPr lang="ru-RU" sz="1400" b="1" dirty="0">
              <a:latin typeface="Segoe Condense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501008"/>
            <a:ext cx="3600400" cy="1614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sz="2000" b="1" u="sng" dirty="0" smtClean="0">
                <a:latin typeface="Segoe Condensed"/>
              </a:rPr>
              <a:t>Регулятивные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управление своей деятельностью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контроль и коррекция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инициативность и самостоятельность</a:t>
            </a:r>
            <a:endParaRPr lang="ru-RU" sz="1600" dirty="0">
              <a:latin typeface="Segoe Condense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7894" y="5270315"/>
            <a:ext cx="3816424" cy="119545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sz="2000" b="1" u="sng" dirty="0" smtClean="0">
                <a:latin typeface="Segoe Condensed"/>
              </a:rPr>
              <a:t>Коммуникативные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речевая деятельность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навыки сотрудничества</a:t>
            </a:r>
          </a:p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ru-RU" sz="1600" dirty="0">
              <a:latin typeface="Segoe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Познавательные 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Развить умение решать проблемы, искать недостающую информацию поможет работа с текстом. На своих уроках я использую следующие формы и методы:</a:t>
            </a:r>
          </a:p>
          <a:p>
            <a:pPr>
              <a:buNone/>
            </a:pPr>
            <a:r>
              <a:rPr lang="ru-RU" dirty="0" smtClean="0"/>
              <a:t>- Составление вопросов к тексту, ответы на них</a:t>
            </a:r>
          </a:p>
          <a:p>
            <a:pPr>
              <a:buNone/>
            </a:pPr>
            <a:r>
              <a:rPr lang="ru-RU" dirty="0" smtClean="0"/>
              <a:t>- Составление простого и сложного плана</a:t>
            </a:r>
          </a:p>
          <a:p>
            <a:pPr>
              <a:buNone/>
            </a:pPr>
            <a:r>
              <a:rPr lang="ru-RU" dirty="0" smtClean="0"/>
              <a:t>- Составление сравнительных, хронологических таблиц</a:t>
            </a:r>
          </a:p>
          <a:p>
            <a:pPr>
              <a:buNone/>
            </a:pPr>
            <a:r>
              <a:rPr lang="ru-RU" dirty="0" smtClean="0"/>
              <a:t>- Составление кластера</a:t>
            </a:r>
          </a:p>
          <a:p>
            <a:pPr>
              <a:buNone/>
            </a:pPr>
            <a:r>
              <a:rPr lang="ru-RU" dirty="0" smtClean="0"/>
              <a:t>- Подбор фактов, подтверждающих или опровергающих гипотезу</a:t>
            </a:r>
          </a:p>
          <a:p>
            <a:pPr>
              <a:buFontTx/>
              <a:buChar char="-"/>
            </a:pPr>
            <a:r>
              <a:rPr lang="ru-RU" dirty="0" smtClean="0"/>
              <a:t>Составление логической схемы, цепочки</a:t>
            </a:r>
          </a:p>
          <a:p>
            <a:pPr>
              <a:buFontTx/>
              <a:buChar char="-"/>
            </a:pPr>
            <a:r>
              <a:rPr lang="ru-RU" dirty="0" smtClean="0"/>
              <a:t>Составление определения к термину</a:t>
            </a:r>
          </a:p>
          <a:p>
            <a:pPr>
              <a:buNone/>
            </a:pPr>
            <a:r>
              <a:rPr lang="ru-RU" dirty="0" smtClean="0">
                <a:solidFill>
                  <a:schemeClr val="dk1"/>
                </a:solidFill>
              </a:rPr>
              <a:t>- Приемы «Верные и неверные утверждения» («верите ли вы»), ключевые слова, «Как вы думаете?»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dk1"/>
                </a:solidFill>
              </a:rPr>
              <a:t>Приемы «</a:t>
            </a:r>
            <a:r>
              <a:rPr lang="ru-RU" dirty="0" err="1" smtClean="0">
                <a:solidFill>
                  <a:schemeClr val="dk1"/>
                </a:solidFill>
              </a:rPr>
              <a:t>Денотатный</a:t>
            </a:r>
            <a:r>
              <a:rPr lang="ru-RU" dirty="0" smtClean="0">
                <a:solidFill>
                  <a:schemeClr val="dk1"/>
                </a:solidFill>
              </a:rPr>
              <a:t> граф»,  «Понятийное колесо»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dk1"/>
                </a:solidFill>
              </a:rPr>
              <a:t>Прием «Рокировка»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картой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Выбрать слова, которые характеризуют природные условия Древнего Египта:</a:t>
            </a:r>
          </a:p>
          <a:p>
            <a:pPr lvl="0"/>
            <a:r>
              <a:rPr lang="ru-RU" dirty="0" smtClean="0"/>
              <a:t>Тепло.</a:t>
            </a:r>
          </a:p>
          <a:p>
            <a:pPr lvl="0"/>
            <a:r>
              <a:rPr lang="ru-RU" dirty="0" smtClean="0"/>
              <a:t>Дожди.</a:t>
            </a:r>
          </a:p>
          <a:p>
            <a:pPr lvl="0"/>
            <a:r>
              <a:rPr lang="ru-RU" dirty="0" smtClean="0"/>
              <a:t>Солнце.</a:t>
            </a:r>
          </a:p>
          <a:p>
            <a:pPr lvl="0"/>
            <a:r>
              <a:rPr lang="ru-RU" dirty="0" smtClean="0"/>
              <a:t>Река.</a:t>
            </a:r>
          </a:p>
          <a:p>
            <a:pPr lvl="0"/>
            <a:r>
              <a:rPr lang="ru-RU" dirty="0" smtClean="0"/>
              <a:t>Лес.</a:t>
            </a:r>
          </a:p>
          <a:p>
            <a:pPr lvl="0"/>
            <a:r>
              <a:rPr lang="ru-RU" dirty="0" smtClean="0"/>
              <a:t>Пустыня.</a:t>
            </a:r>
          </a:p>
          <a:p>
            <a:pPr lvl="0"/>
            <a:r>
              <a:rPr lang="ru-RU" dirty="0" smtClean="0"/>
              <a:t>Оазисы.</a:t>
            </a:r>
          </a:p>
          <a:p>
            <a:pPr lvl="0"/>
            <a:r>
              <a:rPr lang="ru-RU" dirty="0" smtClean="0"/>
              <a:t>Плодородная почва</a:t>
            </a:r>
          </a:p>
          <a:p>
            <a:pPr lvl="0"/>
            <a:r>
              <a:rPr lang="ru-RU" dirty="0" smtClean="0"/>
              <a:t>Снег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рассказала карта?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Вставь пропущенные слова: </a:t>
            </a:r>
          </a:p>
          <a:p>
            <a:pPr algn="just"/>
            <a:r>
              <a:rPr lang="ru-RU" dirty="0" smtClean="0"/>
              <a:t>Китайцы расселились по всей Великой Китайской _________.</a:t>
            </a:r>
          </a:p>
          <a:p>
            <a:pPr algn="just"/>
            <a:r>
              <a:rPr lang="ru-RU" dirty="0" smtClean="0"/>
              <a:t>На севере протекает крупная река _______ Желтая река), а на юге – ______ (Голубая река).</a:t>
            </a:r>
          </a:p>
          <a:p>
            <a:pPr algn="just"/>
            <a:r>
              <a:rPr lang="ru-RU" dirty="0" smtClean="0"/>
              <a:t>Древнейшее китайское государство возникло во ___ тысячелетии до н.э.</a:t>
            </a:r>
          </a:p>
          <a:p>
            <a:pPr algn="just"/>
            <a:r>
              <a:rPr lang="ru-RU" dirty="0" smtClean="0"/>
              <a:t>На севере  китайского государства была сооружена Великая Китайская _____, которая защищала от ________. </a:t>
            </a: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по формированию логических 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Вся система логических УД построена на мыслительных операциях и мыслительных действиях, т. е. умениях наблюдать, анализировать, синтезировать, сравнивать, обобщать, классифицировать, абстрагировать, подводить действия под понятия (доказывать, аргументировать), выводить следствия, находить причинно-следственные связи, делать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804" y="97280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«Понятийное колесо» по усвоению исторических понятий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896" y="3284984"/>
            <a:ext cx="194421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государство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691680" y="1700808"/>
            <a:ext cx="2228940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письменность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4644008" y="1700808"/>
            <a:ext cx="2088232" cy="11521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Глава государства - царь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187624" y="3212976"/>
            <a:ext cx="1800200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56176" y="3068960"/>
            <a:ext cx="1872208" cy="129614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территория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436096" y="4797152"/>
            <a:ext cx="1800200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339752" y="4869160"/>
            <a:ext cx="2232248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войско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5" idx="5"/>
            <a:endCxn id="4" idx="1"/>
          </p:cNvCxnSpPr>
          <p:nvPr/>
        </p:nvCxnSpPr>
        <p:spPr>
          <a:xfrm>
            <a:off x="3594199" y="2745673"/>
            <a:ext cx="326421" cy="69749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3"/>
            <a:endCxn id="4" idx="0"/>
          </p:cNvCxnSpPr>
          <p:nvPr/>
        </p:nvCxnSpPr>
        <p:spPr>
          <a:xfrm flipH="1">
            <a:off x="4608004" y="2684211"/>
            <a:ext cx="341819" cy="60077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6"/>
            <a:endCxn id="8" idx="2"/>
          </p:cNvCxnSpPr>
          <p:nvPr/>
        </p:nvCxnSpPr>
        <p:spPr>
          <a:xfrm flipV="1">
            <a:off x="5580112" y="3717032"/>
            <a:ext cx="576064" cy="1080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6"/>
            <a:endCxn id="4" idx="2"/>
          </p:cNvCxnSpPr>
          <p:nvPr/>
        </p:nvCxnSpPr>
        <p:spPr>
          <a:xfrm>
            <a:off x="2987824" y="3825044"/>
            <a:ext cx="64807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3"/>
            <a:endCxn id="10" idx="0"/>
          </p:cNvCxnSpPr>
          <p:nvPr/>
        </p:nvCxnSpPr>
        <p:spPr>
          <a:xfrm flipH="1">
            <a:off x="3455876" y="4206924"/>
            <a:ext cx="464744" cy="662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5"/>
            <a:endCxn id="9" idx="1"/>
          </p:cNvCxnSpPr>
          <p:nvPr/>
        </p:nvCxnSpPr>
        <p:spPr>
          <a:xfrm>
            <a:off x="5295388" y="4206924"/>
            <a:ext cx="404341" cy="76949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Самостоятельное достраивание с восполнением недостающих компонентов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1484784"/>
            <a:ext cx="252028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708920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2780928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080" y="2780928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ШУДРЫ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6256" y="2708920"/>
            <a:ext cx="2160240" cy="504056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573016"/>
            <a:ext cx="1728192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09120"/>
            <a:ext cx="1656184" cy="50405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Приносить жертвы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5445224"/>
            <a:ext cx="1728192" cy="5040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3645024"/>
            <a:ext cx="15841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Руки Брахмы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95736" y="4581128"/>
            <a:ext cx="1512168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Воевать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5517232"/>
            <a:ext cx="1584176" cy="4320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92080" y="3645024"/>
            <a:ext cx="1584176" cy="43204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36096" y="4581128"/>
            <a:ext cx="1512168" cy="50405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Подчиняться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36096" y="5517232"/>
            <a:ext cx="1584176" cy="4320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20272" y="4185084"/>
            <a:ext cx="2016224" cy="57606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056276" y="5301208"/>
            <a:ext cx="1944216" cy="432048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699792" y="16288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КАСТА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9078" y="2780928"/>
            <a:ext cx="163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БРАХМАНЫ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285293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НЕПРИКАСАЕМЫЕ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1920" y="2780928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23928" y="3717032"/>
            <a:ext cx="1152128" cy="3600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23928" y="4581128"/>
            <a:ext cx="1296144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51920" y="5517232"/>
            <a:ext cx="1368152" cy="4320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03648" y="2348880"/>
            <a:ext cx="46085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03648" y="2348880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3212976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475656" y="4077072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475656" y="5085184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771800" y="23488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771800" y="3212976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71800" y="41490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27" idx="0"/>
          </p:cNvCxnSpPr>
          <p:nvPr/>
        </p:nvCxnSpPr>
        <p:spPr>
          <a:xfrm>
            <a:off x="4499992" y="23488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27" idx="2"/>
            <a:endCxn id="28" idx="0"/>
          </p:cNvCxnSpPr>
          <p:nvPr/>
        </p:nvCxnSpPr>
        <p:spPr>
          <a:xfrm>
            <a:off x="4499992" y="3212976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28" idx="2"/>
          </p:cNvCxnSpPr>
          <p:nvPr/>
        </p:nvCxnSpPr>
        <p:spPr>
          <a:xfrm>
            <a:off x="4499992" y="4077072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29" idx="2"/>
            <a:endCxn id="30" idx="0"/>
          </p:cNvCxnSpPr>
          <p:nvPr/>
        </p:nvCxnSpPr>
        <p:spPr>
          <a:xfrm flipH="1">
            <a:off x="4535996" y="5013176"/>
            <a:ext cx="36004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7" idx="0"/>
          </p:cNvCxnSpPr>
          <p:nvPr/>
        </p:nvCxnSpPr>
        <p:spPr>
          <a:xfrm>
            <a:off x="6012160" y="23488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7" idx="2"/>
          </p:cNvCxnSpPr>
          <p:nvPr/>
        </p:nvCxnSpPr>
        <p:spPr>
          <a:xfrm>
            <a:off x="6012160" y="328498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6" idx="2"/>
          </p:cNvCxnSpPr>
          <p:nvPr/>
        </p:nvCxnSpPr>
        <p:spPr>
          <a:xfrm>
            <a:off x="6084168" y="4077072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084168" y="5085184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22" idx="2"/>
          </p:cNvCxnSpPr>
          <p:nvPr/>
        </p:nvCxnSpPr>
        <p:spPr>
          <a:xfrm>
            <a:off x="3635896" y="1998132"/>
            <a:ext cx="0" cy="34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8244408" y="3284984"/>
            <a:ext cx="0" cy="864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8244408" y="4725144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796" y="7647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ДЕНОТАТНЫЙ </a:t>
            </a:r>
            <a:r>
              <a:rPr lang="ru-RU" dirty="0"/>
              <a:t>ГРАФ</a:t>
            </a:r>
            <a:br>
              <a:rPr lang="ru-RU" dirty="0"/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вычленения из текста существенных признаков ключевого понятия.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1772816"/>
            <a:ext cx="28803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789040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3789040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3861048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9552" y="386104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УПРАВЛЯЕТ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86104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ПРИКАЗЫВАЕТ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38610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имеет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184482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ФАРАОН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2780928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83240" y="283377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ПРАВИТЕЛЬ</a:t>
            </a:r>
            <a:endParaRPr lang="ru-RU" sz="2800" dirty="0"/>
          </a:p>
        </p:txBody>
      </p:sp>
      <p:cxnSp>
        <p:nvCxnSpPr>
          <p:cNvPr id="16" name="Прямая соединительная линия 15"/>
          <p:cNvCxnSpPr>
            <a:stCxn id="4" idx="2"/>
            <a:endCxn id="13" idx="0"/>
          </p:cNvCxnSpPr>
          <p:nvPr/>
        </p:nvCxnSpPr>
        <p:spPr>
          <a:xfrm flipH="1">
            <a:off x="4680012" y="2420888"/>
            <a:ext cx="3600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4" idx="2"/>
          </p:cNvCxnSpPr>
          <p:nvPr/>
        </p:nvCxnSpPr>
        <p:spPr>
          <a:xfrm>
            <a:off x="4715388" y="3356992"/>
            <a:ext cx="628" cy="324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63688" y="3501008"/>
            <a:ext cx="55446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763688" y="350100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1" idx="0"/>
          </p:cNvCxnSpPr>
          <p:nvPr/>
        </p:nvCxnSpPr>
        <p:spPr>
          <a:xfrm flipH="1">
            <a:off x="7236296" y="3501008"/>
            <a:ext cx="7200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39552" y="522920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75856" y="5229200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522920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27584" y="544522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51920" y="537321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88224" y="544522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?</a:t>
            </a:r>
            <a:endParaRPr lang="ru-RU" sz="3200" b="1" dirty="0"/>
          </a:p>
        </p:txBody>
      </p:sp>
      <p:cxnSp>
        <p:nvCxnSpPr>
          <p:cNvPr id="30" name="Прямая соединительная линия 29"/>
          <p:cNvCxnSpPr>
            <a:stCxn id="5" idx="2"/>
            <a:endCxn id="19" idx="0"/>
          </p:cNvCxnSpPr>
          <p:nvPr/>
        </p:nvCxnSpPr>
        <p:spPr>
          <a:xfrm>
            <a:off x="1655676" y="4581128"/>
            <a:ext cx="36004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445986" y="4581128"/>
            <a:ext cx="36004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2"/>
            <a:endCxn id="22" idx="0"/>
          </p:cNvCxnSpPr>
          <p:nvPr/>
        </p:nvCxnSpPr>
        <p:spPr>
          <a:xfrm>
            <a:off x="7272300" y="4509120"/>
            <a:ext cx="72008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лександр\Desktop\img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1"/>
            <a:ext cx="9144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4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«РОКИРОВКА»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640960" cy="48139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Прием можно использовать для поиска и выделения необходимой информации. Последовательно раскрывая эти вопросы в таблице, можно получить достаточно логически связный и полный рассказ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564904"/>
          <a:ext cx="8568951" cy="448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237"/>
                <a:gridCol w="1886577"/>
                <a:gridCol w="5738137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Вопрос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Ответ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Что?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Где?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Когда?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Кто?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Почему?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: « Победа греков над персами в Марафонской битве»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3554457"/>
              </p:ext>
            </p:extLst>
          </p:nvPr>
        </p:nvGraphicFramePr>
        <p:xfrm>
          <a:off x="301625" y="1527175"/>
          <a:ext cx="850423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266"/>
                <a:gridCol w="3348497"/>
                <a:gridCol w="39544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хотели персы?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Царь</a:t>
                      </a:r>
                      <a:r>
                        <a:rPr lang="ru-RU" baseline="0" dirty="0" smtClean="0"/>
                        <a:t> Персидской державы Дарий Первый задумал подчинить себе  Грецию.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произошла Марафонская битва?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Битва</a:t>
                      </a:r>
                      <a:r>
                        <a:rPr lang="ru-RU" baseline="0" dirty="0" smtClean="0"/>
                        <a:t> между персами и афинским войском произошла н</a:t>
                      </a:r>
                      <a:r>
                        <a:rPr lang="ru-RU" dirty="0" smtClean="0"/>
                        <a:t>а Марафонской равнине, в</a:t>
                      </a:r>
                      <a:r>
                        <a:rPr lang="ru-RU" baseline="0" dirty="0" smtClean="0"/>
                        <a:t> сорока километрах от Афин.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 произошло сражение?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Летом 490 г. до н.э.  персы показались в Марафонской бухте.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 возглавил войско греков?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Афинское войско возглавил стратег </a:t>
                      </a:r>
                      <a:r>
                        <a:rPr lang="ru-RU" dirty="0" err="1" smtClean="0"/>
                        <a:t>Мильтиад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сражались греки?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Греки</a:t>
                      </a:r>
                      <a:r>
                        <a:rPr lang="ru-RU" baseline="0" dirty="0" smtClean="0"/>
                        <a:t> м</a:t>
                      </a:r>
                      <a:r>
                        <a:rPr lang="ru-RU" dirty="0" smtClean="0"/>
                        <a:t>ужественно боролись с врагом.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 греки одержали победу над персами?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Афиняне не дали персам поработить родной город.</a:t>
                      </a:r>
                      <a:endParaRPr lang="ru-RU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Регулятивные УУД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b="1" i="1" u="sng" dirty="0" smtClean="0"/>
              <a:t>К регулятивным универсальным учебным действиям</a:t>
            </a:r>
            <a:r>
              <a:rPr lang="ru-RU" b="1" i="1" dirty="0" smtClean="0"/>
              <a:t> </a:t>
            </a:r>
            <a:r>
              <a:rPr lang="ru-RU" dirty="0" smtClean="0"/>
              <a:t> относятся:</a:t>
            </a:r>
          </a:p>
          <a:p>
            <a:pPr algn="just">
              <a:buNone/>
            </a:pPr>
            <a:r>
              <a:rPr lang="ru-RU" b="1" dirty="0" smtClean="0"/>
              <a:t>• </a:t>
            </a:r>
            <a:r>
              <a:rPr lang="ru-RU" b="1" dirty="0" err="1" smtClean="0"/>
              <a:t>целеполагание</a:t>
            </a:r>
            <a:r>
              <a:rPr lang="ru-RU" b="1" dirty="0" smtClean="0"/>
              <a:t> </a:t>
            </a:r>
            <a:r>
              <a:rPr lang="ru-RU" dirty="0" smtClean="0"/>
              <a:t>как постановка учебной задачи на основе соотнесения того, что уже известно и усвоено учащимся, и того, что еще неизвестно;</a:t>
            </a:r>
          </a:p>
          <a:p>
            <a:pPr algn="just">
              <a:buNone/>
            </a:pPr>
            <a:r>
              <a:rPr lang="ru-RU" b="1" dirty="0" smtClean="0"/>
              <a:t>• планирование </a:t>
            </a:r>
            <a:r>
              <a:rPr lang="ru-RU" dirty="0" smtClean="0"/>
              <a:t>–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</a:p>
          <a:p>
            <a:pPr algn="just">
              <a:buNone/>
            </a:pPr>
            <a:r>
              <a:rPr lang="ru-RU" b="1" dirty="0" smtClean="0"/>
              <a:t>• прогнозирование </a:t>
            </a:r>
            <a:r>
              <a:rPr lang="ru-RU" dirty="0" smtClean="0"/>
              <a:t>– предвосхищение результата и уровня усвоения, его временных характеристик; </a:t>
            </a:r>
          </a:p>
          <a:p>
            <a:pPr algn="just">
              <a:buNone/>
            </a:pPr>
            <a:r>
              <a:rPr lang="ru-RU" b="1" dirty="0" smtClean="0"/>
              <a:t>• контроль </a:t>
            </a:r>
            <a:r>
              <a:rPr lang="ru-RU" dirty="0" smtClean="0"/>
              <a:t>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 algn="just">
              <a:buNone/>
            </a:pPr>
            <a:r>
              <a:rPr lang="ru-RU" b="1" dirty="0" smtClean="0"/>
              <a:t>• коррекция </a:t>
            </a:r>
            <a:r>
              <a:rPr lang="ru-RU" dirty="0" smtClean="0"/>
              <a:t>– внесение необходимых дополнений и корректив в план и способ действия в случае расхождения эталона, реального действия и его продукта;</a:t>
            </a:r>
          </a:p>
          <a:p>
            <a:pPr algn="just">
              <a:buNone/>
            </a:pPr>
            <a:r>
              <a:rPr lang="ru-RU" b="1" dirty="0" smtClean="0"/>
              <a:t>• оценка </a:t>
            </a:r>
            <a:r>
              <a:rPr lang="ru-RU" dirty="0" smtClean="0"/>
              <a:t>- выделение и осознание учащимся того, что уже усвоено и что еще подлежит усвоению, осознание качества и уровня усвоения;</a:t>
            </a:r>
          </a:p>
          <a:p>
            <a:pPr algn="just">
              <a:buNone/>
            </a:pPr>
            <a:r>
              <a:rPr lang="ru-RU" b="1" dirty="0" smtClean="0"/>
              <a:t>• </a:t>
            </a:r>
            <a:r>
              <a:rPr lang="ru-RU" b="1" dirty="0" err="1" smtClean="0"/>
              <a:t>саморегуляция</a:t>
            </a:r>
            <a:r>
              <a:rPr lang="ru-RU" b="1" dirty="0" smtClean="0"/>
              <a:t> </a:t>
            </a:r>
            <a:r>
              <a:rPr lang="ru-RU" dirty="0" smtClean="0"/>
              <a:t>как способность к мобилизации сил и энергии, к волевому усилию (к выбору в ситуации мотивационного конфликта) и преодолению препятствий.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ПОПС - формула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Умение аргументировать свою точку зрения является важным коммуникативным УД.  Учащимся предлагается написать четыре предложения,  отражающие следующие четыре момента ПОПС – формулы: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eaLnBrk="0" fontAlgn="base" hangingPunct="0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852936"/>
          <a:ext cx="7632848" cy="303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717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879"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ru-RU" dirty="0" smtClean="0"/>
                        <a:t>П – позиция 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О – объяснение (или обоснование) 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П – пример 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С – следствие (или суждение)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ru-RU" dirty="0" smtClean="0"/>
                        <a:t>«Я считаю, что…».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«Потому что …».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«Я могу это доказать это на примере …».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 «Исходя из этого, я делаю вывод о том, что…».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	</a:t>
            </a:r>
            <a:r>
              <a:rPr lang="ru-RU" sz="8000" b="1" i="1" dirty="0"/>
              <a:t>Рефлексия</a:t>
            </a:r>
            <a:endParaRPr lang="ru-RU" sz="8000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Рефлексивный экран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Выберите  начало </a:t>
            </a:r>
            <a:r>
              <a:rPr lang="ru-RU" b="1" i="1" dirty="0" smtClean="0"/>
              <a:t>фразы из рефлексивного экрана</a:t>
            </a:r>
            <a:r>
              <a:rPr lang="ru-RU" i="1" dirty="0" smtClean="0"/>
              <a:t> на доске и закончите предложение:</a:t>
            </a:r>
            <a:endParaRPr lang="ru-RU" dirty="0" smtClean="0"/>
          </a:p>
          <a:p>
            <a:pPr lvl="0"/>
            <a:r>
              <a:rPr lang="ru-RU" i="1" dirty="0" smtClean="0"/>
              <a:t>сегодня я узнал…</a:t>
            </a:r>
            <a:endParaRPr lang="ru-RU" dirty="0" smtClean="0"/>
          </a:p>
          <a:p>
            <a:pPr lvl="0"/>
            <a:r>
              <a:rPr lang="ru-RU" i="1" dirty="0" smtClean="0"/>
              <a:t>было интересно…</a:t>
            </a:r>
            <a:endParaRPr lang="ru-RU" dirty="0" smtClean="0"/>
          </a:p>
          <a:p>
            <a:pPr lvl="0"/>
            <a:r>
              <a:rPr lang="ru-RU" i="1" dirty="0" smtClean="0"/>
              <a:t>было трудно…</a:t>
            </a:r>
            <a:endParaRPr lang="ru-RU" dirty="0" smtClean="0"/>
          </a:p>
          <a:p>
            <a:pPr lvl="0"/>
            <a:r>
              <a:rPr lang="ru-RU" i="1" dirty="0" smtClean="0"/>
              <a:t>я научился…</a:t>
            </a:r>
            <a:endParaRPr lang="ru-RU" dirty="0" smtClean="0"/>
          </a:p>
          <a:p>
            <a:pPr lvl="0"/>
            <a:r>
              <a:rPr lang="ru-RU" i="1" dirty="0" smtClean="0"/>
              <a:t>у меня получилось …</a:t>
            </a:r>
            <a:endParaRPr lang="ru-RU" dirty="0" smtClean="0"/>
          </a:p>
          <a:p>
            <a:pPr lvl="0"/>
            <a:r>
              <a:rPr lang="ru-RU" i="1" dirty="0" smtClean="0"/>
              <a:t>меня удивило…</a:t>
            </a:r>
            <a:endParaRPr lang="ru-RU" dirty="0" smtClean="0"/>
          </a:p>
          <a:p>
            <a:pPr lvl="0"/>
            <a:r>
              <a:rPr lang="ru-RU" i="1" dirty="0" smtClean="0"/>
              <a:t>мне захотелось…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g-sv.ru/drupal/node/90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nsportal.ru/shkola/istoriya/library/2015/02/27/prezentatsiya-formirovanie-uud-na-urokakh-istorii-i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yandex.ru/images/search?text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8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Познавательные УУД (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общеучебные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логические учебные действия, а также постановку и решение проблемы)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928992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общеучебным</a:t>
            </a: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универсальным действиям относятся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самостоятельное выделение и формулирование познавательной цели;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поиск и выделение необходимой информации; применение методов информационного поиска, в том числе с помощью компьютерных средств;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структурирование знаний;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выбор наиболее эффективных способов решения задач в зависимости от конкретных условий;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рефлексия способов и условий действия, контроль и оценка процесса и результатов деятельности;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 - делового стилей;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понимание и адекватная оценка языка средств массовой информации;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 Рефлексия учащимися своих действий предполагает осознание ими всех компонентов учебной деятельности.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8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x-none" b="1" i="1" u="sng" smtClean="0"/>
              <a:t>Логическими универсальными действиями являются</a:t>
            </a:r>
            <a:r>
              <a:rPr lang="x-none" b="1" i="1" smtClean="0"/>
              <a:t>: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анализ объектов с целью выделения признаков (существенных, несущественных);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синтез — составление целого из частей, в том числе самостоятельное достраивание с восполнением недостающих компонентов;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выбор оснований и критериев для сравнения, классификации объектов;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подведение под понятие, выведение следствий;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установление причинно-следственных связей, представление цепочек объектов и явлений;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построение логической цепочки рассуждений, анализ истинности утверждений;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доказательство;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выдвижение гипотез и их обоснование.</a:t>
            </a:r>
            <a:endParaRPr lang="ru-RU" dirty="0" smtClean="0"/>
          </a:p>
          <a:p>
            <a:pPr>
              <a:buNone/>
            </a:pPr>
            <a:r>
              <a:rPr lang="x-none" b="1" i="1" u="sng" smtClean="0"/>
              <a:t>В</a:t>
            </a:r>
            <a:r>
              <a:rPr lang="x-none" u="sng" smtClean="0"/>
              <a:t> </a:t>
            </a:r>
            <a:r>
              <a:rPr lang="x-none" i="1" u="sng" smtClean="0"/>
              <a:t>УУД</a:t>
            </a:r>
            <a:r>
              <a:rPr lang="x-none" b="1" i="1" u="sng" smtClean="0"/>
              <a:t> постановки и решения проблем</a:t>
            </a:r>
            <a:r>
              <a:rPr lang="x-none" u="sng" smtClean="0"/>
              <a:t>  входят следующие</a:t>
            </a:r>
            <a:r>
              <a:rPr lang="x-none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формулирование проблемы;</a:t>
            </a:r>
          </a:p>
          <a:p>
            <a:pPr>
              <a:buNone/>
            </a:pPr>
            <a:r>
              <a:rPr lang="ru-RU" dirty="0" smtClean="0"/>
              <a:t>• самостоятельное создание способов решения проблем творческого и поискового характера.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u="sng" dirty="0" smtClean="0"/>
              <a:t>К коммуникативным действиям относятся</a:t>
            </a:r>
            <a:r>
              <a:rPr lang="ru-RU" b="1" i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планирование учебного сотрудничества с учителем и сверстниками — определение цели, функций участников, способов взаимодействия;</a:t>
            </a:r>
          </a:p>
          <a:p>
            <a:pPr>
              <a:buNone/>
            </a:pPr>
            <a:r>
              <a:rPr lang="ru-RU" dirty="0" smtClean="0"/>
              <a:t>• постановка вопросов — инициативное сотрудничество в поиске и сборе информации;</a:t>
            </a:r>
          </a:p>
          <a:p>
            <a:pPr>
              <a:buNone/>
            </a:pPr>
            <a:r>
              <a:rPr lang="ru-RU" dirty="0" smtClean="0"/>
              <a:t>• разрешение конфликтов —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>
              <a:buNone/>
            </a:pPr>
            <a:r>
              <a:rPr lang="ru-RU" dirty="0" smtClean="0"/>
              <a:t>• управление поведением партнёра — контроль, коррекция, оценка его действий;</a:t>
            </a:r>
          </a:p>
          <a:p>
            <a:pPr>
              <a:buNone/>
            </a:pPr>
            <a:r>
              <a:rPr lang="ru-RU" dirty="0" smtClean="0"/>
              <a:t>• 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языка, современных средств коммуникации.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Конструктор приемов, формирующих универсальные учебные действия (УУД)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endParaRPr lang="ru-RU" dirty="0" smtClean="0"/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07130"/>
              </p:ext>
            </p:extLst>
          </p:nvPr>
        </p:nvGraphicFramePr>
        <p:xfrm>
          <a:off x="251520" y="1196752"/>
          <a:ext cx="871296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840760"/>
              </a:tblGrid>
              <a:tr h="581635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Приемы и методы формирования УУД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78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метод проектов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 приемы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целеполагания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приемы работы с текстом: создание алгоритмов действий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Постановка вопросов по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теме и выход на задачи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2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проблемная ситуация, дидактические игры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Приемы технологии РКМ 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Приемы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«Верные и неверные утверждения» («верите ли вы»), ключевые слова, «Как вы думаете»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Кластеры,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денотатный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граф, логические цепочки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СЕНКВЕЙН,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Таблицы,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 в группах, Зигзаг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Приемы проведения рефлексии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Стратегии «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Fishbone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 «РАФТ»,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IDEAL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Ранжирование, Пирамида приоритетов и др.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приемов, формирующих универсальные учебные действия (УУД)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4158355"/>
              </p:ext>
            </p:extLst>
          </p:nvPr>
        </p:nvGraphicFramePr>
        <p:xfrm>
          <a:off x="457200" y="1600200"/>
          <a:ext cx="800323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44"/>
                <a:gridCol w="49051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Приемы и методы формирования УУД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Диалоговое взаимодействие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Дискуссии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Дебаты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Конференция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Круглый стол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Ролевые игры, Деловая игра</a:t>
                      </a: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Технология сотрудничества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Приемы технологии РКМ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Синквейн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мозговой штурм, «ПОПС – формула, «Смытое слово» и др.)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ФГОС вводят новое понятие – учебная ситуация.</a:t>
            </a:r>
          </a:p>
          <a:p>
            <a:pPr algn="just"/>
            <a:r>
              <a:rPr lang="ru-RU" dirty="0" smtClean="0"/>
              <a:t>Учебной ситуацией может стать задание составить: таблицу, график или диаграмму по содержанию прочитанного текста, алгоритм по определенному правилу или выполнение задания: объяснить содержание прочитанного текста или практическая работа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2664</TotalTime>
  <Words>1490</Words>
  <Application>Microsoft Office PowerPoint</Application>
  <PresentationFormat>Экран (4:3)</PresentationFormat>
  <Paragraphs>294</Paragraphs>
  <Slides>34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Официальная</vt:lpstr>
      <vt:lpstr>ФОРМИРОВАНИЕ УУД НА УРОКАХ ИСТОРИИ В 5 КЛАССЕ</vt:lpstr>
      <vt:lpstr>Универсальные учебные действия</vt:lpstr>
      <vt:lpstr>Регулятивные УУД</vt:lpstr>
      <vt:lpstr>Познавательные УУД (общеучебные, логические учебные действия, а также постановку и решение проблемы)</vt:lpstr>
      <vt:lpstr>Познавательные УУД</vt:lpstr>
      <vt:lpstr>Коммуникативные УУД</vt:lpstr>
      <vt:lpstr>Конструктор приемов, формирующих универсальные учебные действия (УУД) </vt:lpstr>
      <vt:lpstr>Конструктор приемов, формирующих универсальные учебные действия (УУД)</vt:lpstr>
      <vt:lpstr>Учебная ситуация</vt:lpstr>
      <vt:lpstr>Деловая игра </vt:lpstr>
      <vt:lpstr>Презентация PowerPoint</vt:lpstr>
      <vt:lpstr>Презентация PowerPoint</vt:lpstr>
      <vt:lpstr>Приемы  по формированию регулятивных учебных действий:</vt:lpstr>
      <vt:lpstr>Прием целеполагания «Тема-вопрос» </vt:lpstr>
      <vt:lpstr>Прием целеполагания «Работа над понятием» </vt:lpstr>
      <vt:lpstr>Прием целеполагания «Группировка»</vt:lpstr>
      <vt:lpstr>Что бы это значило?</vt:lpstr>
      <vt:lpstr>Прием целеполагания</vt:lpstr>
      <vt:lpstr>Презентация PowerPoint</vt:lpstr>
      <vt:lpstr>Познавательные универсальные учебные действия</vt:lpstr>
      <vt:lpstr>Работа с картой</vt:lpstr>
      <vt:lpstr>Что рассказала карта?</vt:lpstr>
      <vt:lpstr>Приемы по формированию логических УД</vt:lpstr>
      <vt:lpstr>«Понятийное колесо» по усвоению исторических понятий </vt:lpstr>
      <vt:lpstr>Самостоятельное достраивание с восполнением недостающих компонентов</vt:lpstr>
      <vt:lpstr>ДЕНОТАТНЫЙ ГРАФ предлагает способ вычленения из текста существенных признаков ключевого понятия.</vt:lpstr>
      <vt:lpstr>Презентация PowerPoint</vt:lpstr>
      <vt:lpstr>ПРИЕМ «РОКИРОВКА»</vt:lpstr>
      <vt:lpstr>Тема : « Победа греков над персами в Марафонской битве»</vt:lpstr>
      <vt:lpstr>ПОПС - формула</vt:lpstr>
      <vt:lpstr>Презентация PowerPoint</vt:lpstr>
      <vt:lpstr>Рефлексивный экран</vt:lpstr>
      <vt:lpstr>Используемые ресурсы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ФОРМИРВАНИЕ УУД НА УРОКАХ ИСТОРИИ И ОБЩЕСТВОЗНАНИЯ В 5 КЛАССЕ</dc:title>
  <dc:creator>User8</dc:creator>
  <cp:lastModifiedBy>Александр</cp:lastModifiedBy>
  <cp:revision>217</cp:revision>
  <dcterms:created xsi:type="dcterms:W3CDTF">2014-12-28T06:03:27Z</dcterms:created>
  <dcterms:modified xsi:type="dcterms:W3CDTF">2015-10-26T16:20:39Z</dcterms:modified>
</cp:coreProperties>
</file>