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58" r:id="rId5"/>
    <p:sldId id="259" r:id="rId6"/>
    <p:sldId id="260" r:id="rId7"/>
    <p:sldId id="262" r:id="rId8"/>
    <p:sldId id="263" r:id="rId9"/>
    <p:sldId id="264" r:id="rId10"/>
    <p:sldId id="265" r:id="rId11"/>
    <p:sldId id="261"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p:cViewPr>
        <p:scale>
          <a:sx n="70" d="100"/>
          <a:sy n="70" d="100"/>
        </p:scale>
        <p:origin x="-1152" y="-2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4C71EC6-210F-42DE-9C53-41977AD35B3D}" type="datetimeFigureOut">
              <a:rPr lang="ru-RU" smtClean="0"/>
              <a:t>28.02.2015</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19B0651-EE4F-4900-A07F-96A6BFA9D0F0}"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28.02.2015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28.02.2015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B4C71EC6-210F-42DE-9C53-41977AD35B3D}" type="datetimeFigureOut">
              <a:rPr lang="ru-RU" smtClean="0"/>
              <a:t>28.02.2015</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19B0651-EE4F-4900-A07F-96A6BFA9D0F0}"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28.02.2015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28.02.2015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C71EC6-210F-42DE-9C53-41977AD35B3D}" type="datetimeFigureOut">
              <a:rPr lang="ru-RU" smtClean="0"/>
              <a:t>28.02.2015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28.02.2015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19B0651-EE4F-4900-A07F-96A6BFA9D0F0}"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28.02.2015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4C71EC6-210F-42DE-9C53-41977AD35B3D}" type="datetimeFigureOut">
              <a:rPr lang="ru-RU" smtClean="0"/>
              <a:t>28.02.2015</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area7.ru/metodic-material.php?14418" TargetMode="External"/><Relationship Id="rId2" Type="http://schemas.openxmlformats.org/officeDocument/2006/relationships/hyperlink" Target="http://festival.1september.ru/authors/104-371-907" TargetMode="External"/><Relationship Id="rId1" Type="http://schemas.openxmlformats.org/officeDocument/2006/relationships/slideLayout" Target="../slideLayouts/slideLayout2.xml"/><Relationship Id="rId5" Type="http://schemas.openxmlformats.org/officeDocument/2006/relationships/hyperlink" Target="http://kopilkaurokov.ru/russkiyYazik/prochee/122180" TargetMode="External"/><Relationship Id="rId4" Type="http://schemas.openxmlformats.org/officeDocument/2006/relationships/hyperlink" Target="http://www.vevivi.ru/best/Intellektualnaya-gotovnost-detei-k-shkolnomu-obucheniyu-ref21500.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052737"/>
            <a:ext cx="6336704" cy="2547714"/>
          </a:xfrm>
        </p:spPr>
        <p:txBody>
          <a:bodyPr>
            <a:normAutofit fontScale="90000"/>
          </a:bodyPr>
          <a:lstStyle/>
          <a:p>
            <a:r>
              <a:rPr lang="ru-RU" b="1" dirty="0" smtClean="0"/>
              <a:t>ПОКАЗАТЕЛИ </a:t>
            </a:r>
            <a:br>
              <a:rPr lang="ru-RU" b="1" dirty="0" smtClean="0"/>
            </a:br>
            <a:r>
              <a:rPr lang="ru-RU" b="1" dirty="0" smtClean="0"/>
              <a:t>ИНТЕЛЛЕКТУАЛЬНОЙ ГОТОВНОСТИ </a:t>
            </a:r>
            <a:br>
              <a:rPr lang="ru-RU" b="1" dirty="0" smtClean="0"/>
            </a:br>
            <a:r>
              <a:rPr lang="ru-RU" b="1" dirty="0" smtClean="0"/>
              <a:t>И ИХ ХАРАКТЕРИСТИКА</a:t>
            </a:r>
            <a:endParaRPr lang="ru-RU" b="1" dirty="0"/>
          </a:p>
        </p:txBody>
      </p:sp>
      <p:pic>
        <p:nvPicPr>
          <p:cNvPr id="1026" name="Picture 2" descr="Музыкальный руководитель ГУО &quot;Ясли-сад 101 г.Гомеля&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0032" y="4131070"/>
            <a:ext cx="4103018" cy="27269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154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712968" cy="5112568"/>
          </a:xfrm>
        </p:spPr>
        <p:txBody>
          <a:bodyPr>
            <a:normAutofit/>
          </a:bodyPr>
          <a:lstStyle/>
          <a:p>
            <a:pPr marL="45720" indent="0">
              <a:buNone/>
            </a:pPr>
            <a:r>
              <a:rPr lang="ru-RU" sz="2400" dirty="0" smtClean="0"/>
              <a:t>Задание </a:t>
            </a:r>
            <a:r>
              <a:rPr lang="ru-RU" sz="2400" b="1" dirty="0" smtClean="0"/>
              <a:t>«Выбери нужное</a:t>
            </a:r>
            <a:r>
              <a:rPr lang="ru-RU" sz="2400" dirty="0" smtClean="0"/>
              <a:t>»</a:t>
            </a:r>
            <a:r>
              <a:rPr lang="ru-RU" sz="2400" i="1" dirty="0" smtClean="0"/>
              <a:t>. Из ряда определений выбери те, которые уместны при описании картины Грабаря «Февральская лазурь»:</a:t>
            </a:r>
          </a:p>
          <a:p>
            <a:pPr marL="45720" indent="0">
              <a:buNone/>
            </a:pPr>
            <a:endParaRPr lang="ru-RU" sz="2400" i="1" dirty="0" smtClean="0"/>
          </a:p>
          <a:p>
            <a:pPr marL="45720" indent="0">
              <a:buNone/>
            </a:pPr>
            <a:r>
              <a:rPr lang="ru-RU" sz="2400" dirty="0" smtClean="0"/>
              <a:t>Сиреневый, голубой, изумрудный, бирюзовый, сапфировый, лазурный, лазоревый, фиолетовый, лиловый, малахитовый, синий, аметистовый </a:t>
            </a:r>
            <a:endParaRPr lang="ru-RU" sz="2400" dirty="0"/>
          </a:p>
        </p:txBody>
      </p:sp>
      <p:sp>
        <p:nvSpPr>
          <p:cNvPr id="3" name="Заголовок 2"/>
          <p:cNvSpPr>
            <a:spLocks noGrp="1"/>
          </p:cNvSpPr>
          <p:nvPr>
            <p:ph type="title"/>
          </p:nvPr>
        </p:nvSpPr>
        <p:spPr>
          <a:xfrm>
            <a:off x="179512" y="116632"/>
            <a:ext cx="8784976" cy="1368152"/>
          </a:xfrm>
          <a:noFill/>
        </p:spPr>
        <p:txBody>
          <a:bodyPr/>
          <a:lstStyle/>
          <a:p>
            <a:pPr marL="45720" indent="0"/>
            <a:r>
              <a:rPr lang="ru-RU" sz="2400" dirty="0"/>
              <a:t>1. Способность перечислять различные свойства предметов, выделять из них существенные</a:t>
            </a:r>
            <a:r>
              <a:rPr lang="ru-RU" sz="2400" dirty="0" smtClean="0"/>
              <a:t>.</a:t>
            </a:r>
            <a:endParaRPr lang="ru-RU" sz="2400" dirty="0"/>
          </a:p>
        </p:txBody>
      </p:sp>
      <p:pic>
        <p:nvPicPr>
          <p:cNvPr id="4098" name="Picture 2" descr="Детский сад 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3234" y="4365104"/>
            <a:ext cx="3240765" cy="2492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6957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700808"/>
            <a:ext cx="8784975" cy="4968552"/>
          </a:xfrm>
        </p:spPr>
        <p:txBody>
          <a:bodyPr>
            <a:normAutofit/>
          </a:bodyPr>
          <a:lstStyle/>
          <a:p>
            <a:pPr marL="45720" indent="0">
              <a:buNone/>
            </a:pPr>
            <a:r>
              <a:rPr lang="ru-RU" sz="2400" dirty="0" smtClean="0"/>
              <a:t>Задание</a:t>
            </a:r>
            <a:r>
              <a:rPr lang="ru-RU" sz="2400" b="1" dirty="0" smtClean="0"/>
              <a:t> «Составь слово». </a:t>
            </a:r>
            <a:r>
              <a:rPr lang="ru-RU" sz="2400" i="1" dirty="0" smtClean="0"/>
              <a:t>Выделите на слух и соедините в слово:</a:t>
            </a:r>
          </a:p>
          <a:p>
            <a:r>
              <a:rPr lang="ru-RU" sz="2400" i="1" dirty="0" smtClean="0"/>
              <a:t> окончание слова </a:t>
            </a:r>
            <a:r>
              <a:rPr lang="ru-RU" sz="2400" i="1" u="sng" dirty="0" smtClean="0"/>
              <a:t>улыбаться;</a:t>
            </a:r>
          </a:p>
          <a:p>
            <a:r>
              <a:rPr lang="ru-RU" sz="2400" i="1" dirty="0" smtClean="0"/>
              <a:t>суффикс слова </a:t>
            </a:r>
            <a:r>
              <a:rPr lang="ru-RU" sz="2400" i="1" u="sng" dirty="0" smtClean="0"/>
              <a:t>петь</a:t>
            </a:r>
            <a:r>
              <a:rPr lang="ru-RU" sz="2400" i="1" dirty="0" smtClean="0"/>
              <a:t>;</a:t>
            </a:r>
          </a:p>
          <a:p>
            <a:r>
              <a:rPr lang="ru-RU" sz="2400" i="1" dirty="0" smtClean="0"/>
              <a:t>приставку слова </a:t>
            </a:r>
            <a:r>
              <a:rPr lang="ru-RU" sz="2400" i="1" u="sng" dirty="0" smtClean="0"/>
              <a:t>приехать</a:t>
            </a:r>
            <a:r>
              <a:rPr lang="ru-RU" sz="2400" i="1" dirty="0" smtClean="0"/>
              <a:t>;</a:t>
            </a:r>
          </a:p>
          <a:p>
            <a:r>
              <a:rPr lang="ru-RU" sz="2400" i="1" dirty="0" smtClean="0"/>
              <a:t>корень слова </a:t>
            </a:r>
            <a:r>
              <a:rPr lang="ru-RU" sz="2400" i="1" u="sng" dirty="0" smtClean="0"/>
              <a:t>возгорание</a:t>
            </a:r>
            <a:r>
              <a:rPr lang="ru-RU" sz="2400" i="1" dirty="0" smtClean="0"/>
              <a:t>;</a:t>
            </a:r>
          </a:p>
          <a:p>
            <a:pPr marL="45720" indent="0">
              <a:buNone/>
            </a:pPr>
            <a:r>
              <a:rPr lang="ru-RU" sz="2400" i="1" dirty="0" smtClean="0"/>
              <a:t>(</a:t>
            </a:r>
            <a:r>
              <a:rPr lang="ru-RU" sz="2400" i="1" u="sng" dirty="0" smtClean="0"/>
              <a:t>ПРИГОРЕТЬ</a:t>
            </a:r>
            <a:r>
              <a:rPr lang="ru-RU" sz="2400" i="1" dirty="0" smtClean="0"/>
              <a:t>)</a:t>
            </a:r>
          </a:p>
          <a:p>
            <a:endParaRPr lang="ru-RU" sz="2400" i="1" dirty="0"/>
          </a:p>
          <a:p>
            <a:r>
              <a:rPr lang="ru-RU" sz="2400" i="1" dirty="0" smtClean="0">
                <a:solidFill>
                  <a:schemeClr val="tx1">
                    <a:lumMod val="65000"/>
                    <a:lumOff val="35000"/>
                  </a:schemeClr>
                </a:solidFill>
              </a:rPr>
              <a:t>Изложение как вид </a:t>
            </a:r>
          </a:p>
          <a:p>
            <a:pPr marL="45720" indent="0">
              <a:buNone/>
            </a:pPr>
            <a:r>
              <a:rPr lang="ru-RU" sz="2400" i="1" dirty="0" smtClean="0">
                <a:solidFill>
                  <a:schemeClr val="tx1">
                    <a:lumMod val="65000"/>
                    <a:lumOff val="35000"/>
                  </a:schemeClr>
                </a:solidFill>
              </a:rPr>
              <a:t>письменной работы </a:t>
            </a:r>
          </a:p>
          <a:p>
            <a:pPr marL="45720" indent="0">
              <a:buNone/>
            </a:pPr>
            <a:r>
              <a:rPr lang="ru-RU" sz="2400" i="1" dirty="0" smtClean="0">
                <a:solidFill>
                  <a:schemeClr val="tx1">
                    <a:lumMod val="65000"/>
                    <a:lumOff val="35000"/>
                  </a:schemeClr>
                </a:solidFill>
              </a:rPr>
              <a:t>для развития речи</a:t>
            </a:r>
            <a:endParaRPr lang="ru-RU" sz="2400" i="1" dirty="0">
              <a:solidFill>
                <a:schemeClr val="tx1">
                  <a:lumMod val="65000"/>
                  <a:lumOff val="35000"/>
                </a:schemeClr>
              </a:solidFill>
            </a:endParaRPr>
          </a:p>
        </p:txBody>
      </p:sp>
      <p:sp>
        <p:nvSpPr>
          <p:cNvPr id="2" name="Заголовок 1"/>
          <p:cNvSpPr>
            <a:spLocks noGrp="1"/>
          </p:cNvSpPr>
          <p:nvPr>
            <p:ph type="title"/>
          </p:nvPr>
        </p:nvSpPr>
        <p:spPr>
          <a:xfrm>
            <a:off x="179512" y="188640"/>
            <a:ext cx="8712968" cy="1221601"/>
          </a:xfrm>
        </p:spPr>
        <p:txBody>
          <a:bodyPr/>
          <a:lstStyle/>
          <a:p>
            <a:r>
              <a:rPr lang="ru-RU" sz="2800" dirty="0"/>
              <a:t>2. Слуховая память на речевой основе</a:t>
            </a:r>
            <a:r>
              <a:rPr lang="ru-RU" sz="2800" dirty="0" smtClean="0"/>
              <a:t>.</a:t>
            </a:r>
            <a:endParaRPr lang="ru-RU" sz="2800" dirty="0"/>
          </a:p>
        </p:txBody>
      </p:sp>
      <p:pic>
        <p:nvPicPr>
          <p:cNvPr id="3074" name="Picture 2" descr="Евгения Береснева, психолог, журналист ВитаПортал - Здоровье и Медицина СТРАНИЦА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94687" y="4149080"/>
            <a:ext cx="4008323" cy="2553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163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3" y="1700808"/>
            <a:ext cx="8784976" cy="4968551"/>
          </a:xfrm>
        </p:spPr>
        <p:txBody>
          <a:bodyPr>
            <a:normAutofit/>
          </a:bodyPr>
          <a:lstStyle/>
          <a:p>
            <a:pPr marL="45720" indent="0">
              <a:buNone/>
            </a:pPr>
            <a:r>
              <a:rPr lang="ru-RU" sz="2800" dirty="0" smtClean="0"/>
              <a:t>Задание </a:t>
            </a:r>
            <a:r>
              <a:rPr lang="ru-RU" sz="2800" b="1" dirty="0" smtClean="0"/>
              <a:t>Игра в парах</a:t>
            </a:r>
            <a:r>
              <a:rPr lang="ru-RU" sz="2800" i="1" dirty="0" smtClean="0"/>
              <a:t>: один называет разные категории части речи, другой должен отгадать её. </a:t>
            </a:r>
          </a:p>
          <a:p>
            <a:pPr marL="45720" indent="0">
              <a:buNone/>
            </a:pPr>
            <a:r>
              <a:rPr lang="ru-RU" sz="2800" i="1" dirty="0" smtClean="0"/>
              <a:t>Например: </a:t>
            </a:r>
          </a:p>
          <a:p>
            <a:r>
              <a:rPr lang="ru-RU" sz="2800" i="1" dirty="0" smtClean="0"/>
              <a:t>изменяется по падежам… по числам… не изменяется по родам (имя сущ.)</a:t>
            </a:r>
          </a:p>
          <a:p>
            <a:r>
              <a:rPr lang="ru-RU" sz="2800" i="1" dirty="0" smtClean="0"/>
              <a:t>изменяется по числам… не изменяется по падежам… имеет категорию вида… изменяется по временам… (глагол)</a:t>
            </a:r>
            <a:endParaRPr lang="ru-RU" sz="2800" i="1" dirty="0"/>
          </a:p>
          <a:p>
            <a:pPr>
              <a:buFont typeface="Wingdings" pitchFamily="2" charset="2"/>
              <a:buChar char="q"/>
            </a:pPr>
            <a:endParaRPr lang="ru-RU" sz="2800" dirty="0"/>
          </a:p>
        </p:txBody>
      </p:sp>
      <p:sp>
        <p:nvSpPr>
          <p:cNvPr id="3" name="Заголовок 2"/>
          <p:cNvSpPr>
            <a:spLocks noGrp="1"/>
          </p:cNvSpPr>
          <p:nvPr>
            <p:ph type="title"/>
          </p:nvPr>
        </p:nvSpPr>
        <p:spPr>
          <a:xfrm>
            <a:off x="107504" y="188640"/>
            <a:ext cx="8856984" cy="1293609"/>
          </a:xfrm>
        </p:spPr>
        <p:txBody>
          <a:bodyPr/>
          <a:lstStyle/>
          <a:p>
            <a:r>
              <a:rPr lang="ru-RU" sz="2400" dirty="0"/>
              <a:t>3. Способность обобщать множество единичных понятий при помощи знакомых или самостоятельно подобранных терминов</a:t>
            </a:r>
            <a:r>
              <a:rPr lang="ru-RU" sz="2400" dirty="0" smtClean="0"/>
              <a:t>.</a:t>
            </a:r>
            <a:endParaRPr lang="ru-RU" sz="2400" dirty="0"/>
          </a:p>
        </p:txBody>
      </p:sp>
    </p:spTree>
    <p:extLst>
      <p:ext uri="{BB962C8B-B14F-4D97-AF65-F5344CB8AC3E}">
        <p14:creationId xmlns:p14="http://schemas.microsoft.com/office/powerpoint/2010/main" val="894482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3" y="1719071"/>
            <a:ext cx="8784976" cy="4407408"/>
          </a:xfrm>
        </p:spPr>
        <p:txBody>
          <a:bodyPr>
            <a:normAutofit/>
          </a:bodyPr>
          <a:lstStyle/>
          <a:p>
            <a:pPr marL="45720" indent="0">
              <a:buNone/>
            </a:pPr>
            <a:r>
              <a:rPr lang="ru-RU" sz="2800" dirty="0" smtClean="0"/>
              <a:t>Задание</a:t>
            </a:r>
            <a:r>
              <a:rPr lang="ru-RU" sz="2800" b="1" dirty="0" smtClean="0"/>
              <a:t>  «Узнай часть слова</a:t>
            </a:r>
            <a:r>
              <a:rPr lang="ru-RU" sz="2800" b="1" i="1" dirty="0" smtClean="0"/>
              <a:t>». </a:t>
            </a:r>
            <a:r>
              <a:rPr lang="ru-RU" sz="2800" i="1" dirty="0" smtClean="0"/>
              <a:t>Определи часть речи однокоренных слов:</a:t>
            </a:r>
          </a:p>
          <a:p>
            <a:pPr marL="45720" indent="0">
              <a:buNone/>
            </a:pPr>
            <a:endParaRPr lang="ru-RU" sz="2800" b="1" i="1" dirty="0" smtClean="0"/>
          </a:p>
          <a:p>
            <a:pPr marL="45720" indent="0">
              <a:buNone/>
            </a:pPr>
            <a:r>
              <a:rPr lang="ru-RU" sz="2800" i="1" dirty="0" smtClean="0"/>
              <a:t>Тройня, утроить, трое, втроём, </a:t>
            </a:r>
            <a:endParaRPr lang="ru-RU" sz="2800" i="1" dirty="0" smtClean="0"/>
          </a:p>
          <a:p>
            <a:pPr marL="45720" indent="0">
              <a:buNone/>
            </a:pPr>
            <a:r>
              <a:rPr lang="ru-RU" sz="2800" i="1" dirty="0" smtClean="0"/>
              <a:t>тринадцать</a:t>
            </a:r>
            <a:r>
              <a:rPr lang="ru-RU" sz="2800" i="1" dirty="0" smtClean="0"/>
              <a:t>,  тройка, </a:t>
            </a:r>
            <a:r>
              <a:rPr lang="ru-RU" sz="2800" i="1" dirty="0"/>
              <a:t>тридцать, </a:t>
            </a:r>
            <a:endParaRPr lang="ru-RU" sz="2800" i="1" dirty="0" smtClean="0"/>
          </a:p>
          <a:p>
            <a:pPr marL="45720" indent="0">
              <a:buNone/>
            </a:pPr>
            <a:r>
              <a:rPr lang="ru-RU" sz="2800" i="1" dirty="0" smtClean="0"/>
              <a:t>третейский</a:t>
            </a:r>
            <a:r>
              <a:rPr lang="ru-RU" sz="2800" i="1" dirty="0" smtClean="0"/>
              <a:t>, триумвират, три, </a:t>
            </a:r>
            <a:endParaRPr lang="ru-RU" sz="2800" i="1" dirty="0" smtClean="0"/>
          </a:p>
          <a:p>
            <a:pPr marL="45720" indent="0">
              <a:buNone/>
            </a:pPr>
            <a:r>
              <a:rPr lang="ru-RU" sz="2800" i="1" dirty="0" smtClean="0"/>
              <a:t>трёхтомник</a:t>
            </a:r>
            <a:r>
              <a:rPr lang="ru-RU" sz="2800" i="1" dirty="0" smtClean="0"/>
              <a:t>, </a:t>
            </a:r>
            <a:r>
              <a:rPr lang="ru-RU" sz="2800" i="1" dirty="0" smtClean="0"/>
              <a:t>трилогия</a:t>
            </a:r>
            <a:r>
              <a:rPr lang="ru-RU" sz="2800" i="1" dirty="0" smtClean="0"/>
              <a:t>, триптих, </a:t>
            </a:r>
            <a:endParaRPr lang="ru-RU" sz="2800" i="1" dirty="0" smtClean="0"/>
          </a:p>
          <a:p>
            <a:pPr marL="45720" indent="0">
              <a:buNone/>
            </a:pPr>
            <a:r>
              <a:rPr lang="ru-RU" sz="2800" i="1" dirty="0" smtClean="0"/>
              <a:t>триста</a:t>
            </a:r>
            <a:r>
              <a:rPr lang="ru-RU" sz="2800" i="1" dirty="0" smtClean="0"/>
              <a:t>, </a:t>
            </a:r>
            <a:r>
              <a:rPr lang="ru-RU" sz="2800" i="1" dirty="0" err="1" smtClean="0"/>
              <a:t>тройняжки</a:t>
            </a:r>
            <a:r>
              <a:rPr lang="ru-RU" sz="2800" i="1" dirty="0" smtClean="0"/>
              <a:t> </a:t>
            </a:r>
            <a:endParaRPr lang="ru-RU" sz="2800" i="1" dirty="0"/>
          </a:p>
          <a:p>
            <a:endParaRPr lang="ru-RU" sz="2800" dirty="0"/>
          </a:p>
          <a:p>
            <a:endParaRPr lang="ru-RU" sz="2800" dirty="0"/>
          </a:p>
        </p:txBody>
      </p:sp>
      <p:sp>
        <p:nvSpPr>
          <p:cNvPr id="3" name="Заголовок 2"/>
          <p:cNvSpPr>
            <a:spLocks noGrp="1"/>
          </p:cNvSpPr>
          <p:nvPr>
            <p:ph type="title"/>
          </p:nvPr>
        </p:nvSpPr>
        <p:spPr>
          <a:xfrm>
            <a:off x="179512" y="188640"/>
            <a:ext cx="8784976" cy="1296144"/>
          </a:xfrm>
        </p:spPr>
        <p:txBody>
          <a:bodyPr/>
          <a:lstStyle/>
          <a:p>
            <a:r>
              <a:rPr lang="ru-RU" sz="2800" dirty="0"/>
              <a:t>4. Развитие мыслительных операций классификации, анализа</a:t>
            </a:r>
            <a:r>
              <a:rPr lang="ru-RU" sz="2800" dirty="0" smtClean="0"/>
              <a:t>.</a:t>
            </a:r>
            <a:endParaRPr lang="ru-RU" sz="2800" dirty="0"/>
          </a:p>
        </p:txBody>
      </p:sp>
      <p:pic>
        <p:nvPicPr>
          <p:cNvPr id="5122" name="Picture 2" descr="Итальянский про запас - Отдых - Leloo женский он-лайн журнал"/>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628800"/>
            <a:ext cx="3333750" cy="504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985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784975" cy="5040560"/>
          </a:xfrm>
        </p:spPr>
        <p:txBody>
          <a:bodyPr>
            <a:normAutofit/>
          </a:bodyPr>
          <a:lstStyle/>
          <a:p>
            <a:pPr marL="45720" indent="0">
              <a:buNone/>
            </a:pPr>
            <a:r>
              <a:rPr lang="ru-RU" sz="2400" dirty="0" smtClean="0"/>
              <a:t>Задание</a:t>
            </a:r>
            <a:r>
              <a:rPr lang="ru-RU" sz="2400" i="1" dirty="0" smtClean="0"/>
              <a:t> </a:t>
            </a:r>
            <a:r>
              <a:rPr lang="ru-RU" sz="2400" dirty="0" smtClean="0"/>
              <a:t>«</a:t>
            </a:r>
            <a:r>
              <a:rPr lang="ru-RU" sz="2400" b="1" dirty="0" smtClean="0"/>
              <a:t>Удиви меня». </a:t>
            </a:r>
            <a:r>
              <a:rPr lang="ru-RU" sz="2400" i="1" dirty="0" smtClean="0"/>
              <a:t>Ответьте на вопрос: </a:t>
            </a:r>
          </a:p>
          <a:p>
            <a:r>
              <a:rPr lang="ru-RU" sz="2400" i="1" dirty="0" smtClean="0"/>
              <a:t>«Нравится ли вам Иванушка-дурачок из сказки Ершова «Конёк-горбунок</a:t>
            </a:r>
            <a:r>
              <a:rPr lang="ru-RU" sz="2400" i="1" dirty="0" smtClean="0"/>
              <a:t>?»</a:t>
            </a:r>
            <a:endParaRPr lang="ru-RU" sz="2400" i="1" dirty="0" smtClean="0"/>
          </a:p>
          <a:p>
            <a:r>
              <a:rPr lang="ru-RU" sz="2400" i="1" dirty="0" smtClean="0"/>
              <a:t>«</a:t>
            </a:r>
            <a:r>
              <a:rPr lang="ru-RU" sz="2400" i="1" dirty="0" err="1" smtClean="0"/>
              <a:t>Н.В.Гоголь</a:t>
            </a:r>
            <a:r>
              <a:rPr lang="ru-RU" sz="2400" i="1" dirty="0" smtClean="0"/>
              <a:t> утверждал, что в его комедии «Ревизор» есть лишь один положительный герой – смех. Найдите всё-таки в пьесе образ, который можно по тем или иным качествам отнести к положительному».</a:t>
            </a:r>
            <a:endParaRPr lang="ru-RU" sz="2400" dirty="0"/>
          </a:p>
        </p:txBody>
      </p:sp>
      <p:sp>
        <p:nvSpPr>
          <p:cNvPr id="3" name="Заголовок 2"/>
          <p:cNvSpPr>
            <a:spLocks noGrp="1"/>
          </p:cNvSpPr>
          <p:nvPr>
            <p:ph type="title"/>
          </p:nvPr>
        </p:nvSpPr>
        <p:spPr/>
        <p:txBody>
          <a:bodyPr/>
          <a:lstStyle/>
          <a:p>
            <a:r>
              <a:rPr lang="ru-RU" dirty="0"/>
              <a:t/>
            </a:r>
            <a:br>
              <a:rPr lang="ru-RU" dirty="0"/>
            </a:br>
            <a:r>
              <a:rPr lang="ru-RU" dirty="0"/>
              <a:t>5. Критичность мышления</a:t>
            </a:r>
            <a:r>
              <a:rPr lang="ru-RU" dirty="0" smtClean="0"/>
              <a:t>.</a:t>
            </a:r>
            <a:endParaRPr lang="ru-RU" dirty="0"/>
          </a:p>
        </p:txBody>
      </p:sp>
      <p:pic>
        <p:nvPicPr>
          <p:cNvPr id="6148" name="Picture 4" descr="Проверка на готовность к школ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5" y="4441673"/>
            <a:ext cx="4536505" cy="24016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3897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784975" cy="5040560"/>
          </a:xfrm>
        </p:spPr>
        <p:txBody>
          <a:bodyPr/>
          <a:lstStyle/>
          <a:p>
            <a:r>
              <a:rPr lang="ru-RU" b="1" dirty="0"/>
              <a:t>Интеллектуальное развитие учащихся на уроках русского </a:t>
            </a:r>
            <a:r>
              <a:rPr lang="ru-RU" b="1" dirty="0" smtClean="0"/>
              <a:t>языка</a:t>
            </a:r>
            <a:r>
              <a:rPr lang="ru-RU" dirty="0" smtClean="0"/>
              <a:t>. </a:t>
            </a:r>
            <a:r>
              <a:rPr lang="ru-RU" u="sng" dirty="0" err="1" smtClean="0">
                <a:solidFill>
                  <a:schemeClr val="tx1">
                    <a:lumMod val="75000"/>
                    <a:lumOff val="25000"/>
                  </a:schemeClr>
                </a:solidFill>
                <a:hlinkClick r:id="rId2"/>
              </a:rPr>
              <a:t>Колотеева</a:t>
            </a:r>
            <a:r>
              <a:rPr lang="ru-RU" u="sng" dirty="0" smtClean="0">
                <a:solidFill>
                  <a:schemeClr val="tx1">
                    <a:lumMod val="75000"/>
                    <a:lumOff val="25000"/>
                  </a:schemeClr>
                </a:solidFill>
                <a:hlinkClick r:id="rId2"/>
              </a:rPr>
              <a:t> </a:t>
            </a:r>
            <a:r>
              <a:rPr lang="ru-RU" u="sng" dirty="0">
                <a:solidFill>
                  <a:schemeClr val="tx1">
                    <a:lumMod val="75000"/>
                    <a:lumOff val="25000"/>
                  </a:schemeClr>
                </a:solidFill>
                <a:hlinkClick r:id="rId2"/>
              </a:rPr>
              <a:t>Светлана Владимировна</a:t>
            </a:r>
            <a:r>
              <a:rPr lang="ru-RU" dirty="0">
                <a:solidFill>
                  <a:schemeClr val="tx1">
                    <a:lumMod val="75000"/>
                    <a:lumOff val="25000"/>
                  </a:schemeClr>
                </a:solidFill>
              </a:rPr>
              <a:t>, учитель начальных </a:t>
            </a:r>
            <a:r>
              <a:rPr lang="ru-RU" dirty="0" smtClean="0">
                <a:solidFill>
                  <a:schemeClr val="tx1">
                    <a:lumMod val="75000"/>
                    <a:lumOff val="25000"/>
                  </a:schemeClr>
                </a:solidFill>
              </a:rPr>
              <a:t>классов.</a:t>
            </a:r>
            <a:r>
              <a:rPr lang="ru-RU" i="1" dirty="0" smtClean="0"/>
              <a:t> </a:t>
            </a:r>
            <a:r>
              <a:rPr lang="en-US" dirty="0" smtClean="0">
                <a:hlinkClick r:id="rId3"/>
              </a:rPr>
              <a:t>http</a:t>
            </a:r>
            <a:r>
              <a:rPr lang="en-US" dirty="0">
                <a:hlinkClick r:id="rId3"/>
              </a:rPr>
              <a:t>://</a:t>
            </a:r>
            <a:r>
              <a:rPr lang="en-US" dirty="0" smtClean="0">
                <a:hlinkClick r:id="rId3"/>
              </a:rPr>
              <a:t>area7.ru/metodic-material.php?14418</a:t>
            </a:r>
            <a:endParaRPr lang="ru-RU" dirty="0" smtClean="0"/>
          </a:p>
          <a:p>
            <a:pPr fontAlgn="ctr"/>
            <a:r>
              <a:rPr lang="ru-RU" dirty="0"/>
              <a:t>Интеллектуальная готовность детей к школьному </a:t>
            </a:r>
            <a:r>
              <a:rPr lang="ru-RU" dirty="0" smtClean="0"/>
              <a:t>обучению. </a:t>
            </a:r>
            <a:r>
              <a:rPr lang="ru-RU" dirty="0" err="1" smtClean="0"/>
              <a:t>Ращикулина</a:t>
            </a:r>
            <a:r>
              <a:rPr lang="ru-RU" dirty="0" smtClean="0"/>
              <a:t> </a:t>
            </a:r>
            <a:r>
              <a:rPr lang="ru-RU" dirty="0"/>
              <a:t>Е. Н</a:t>
            </a:r>
            <a:r>
              <a:rPr lang="ru-RU" dirty="0" smtClean="0"/>
              <a:t>. </a:t>
            </a:r>
            <a:r>
              <a:rPr lang="en-US" dirty="0">
                <a:hlinkClick r:id="rId4"/>
              </a:rPr>
              <a:t>http://</a:t>
            </a:r>
            <a:r>
              <a:rPr lang="en-US" dirty="0" smtClean="0">
                <a:hlinkClick r:id="rId4"/>
              </a:rPr>
              <a:t>www.vevivi.ru/best/Intellektualnaya-gotovnost-detei-k-shkolnomu-obucheniyu-ref21500.html</a:t>
            </a:r>
            <a:endParaRPr lang="ru-RU" dirty="0" smtClean="0"/>
          </a:p>
          <a:p>
            <a:r>
              <a:rPr lang="ru-RU" dirty="0" smtClean="0"/>
              <a:t>Развитие </a:t>
            </a:r>
            <a:r>
              <a:rPr lang="ru-RU" dirty="0"/>
              <a:t>интеллектуальных способностей </a:t>
            </a:r>
            <a:r>
              <a:rPr lang="ru-RU" dirty="0" smtClean="0"/>
              <a:t>учащихся на </a:t>
            </a:r>
            <a:r>
              <a:rPr lang="ru-RU" dirty="0"/>
              <a:t>уроках русского языка и литературы.</a:t>
            </a:r>
            <a:r>
              <a:rPr lang="ru-RU" b="1" dirty="0"/>
              <a:t> </a:t>
            </a:r>
            <a:r>
              <a:rPr lang="ru-RU" b="1" dirty="0" err="1" smtClean="0"/>
              <a:t>А</a:t>
            </a:r>
            <a:r>
              <a:rPr lang="ru-RU" dirty="0" err="1" smtClean="0"/>
              <a:t>шмуханбетова</a:t>
            </a:r>
            <a:r>
              <a:rPr lang="ru-RU" dirty="0"/>
              <a:t>  </a:t>
            </a:r>
            <a:r>
              <a:rPr lang="ru-RU" dirty="0" err="1"/>
              <a:t>Шынар</a:t>
            </a:r>
            <a:r>
              <a:rPr lang="ru-RU" dirty="0"/>
              <a:t>  </a:t>
            </a:r>
            <a:r>
              <a:rPr lang="ru-RU" dirty="0" err="1" smtClean="0"/>
              <a:t>Нурмухамедовна</a:t>
            </a:r>
            <a:r>
              <a:rPr lang="ru-RU" dirty="0" smtClean="0"/>
              <a:t>, учитель </a:t>
            </a:r>
            <a:r>
              <a:rPr lang="ru-RU" dirty="0"/>
              <a:t>русского языка и </a:t>
            </a:r>
            <a:r>
              <a:rPr lang="ru-RU" dirty="0" smtClean="0"/>
              <a:t>литературы. </a:t>
            </a:r>
            <a:r>
              <a:rPr lang="en-US" dirty="0" smtClean="0">
                <a:hlinkClick r:id="rId5"/>
              </a:rPr>
              <a:t>http</a:t>
            </a:r>
            <a:r>
              <a:rPr lang="en-US" dirty="0">
                <a:hlinkClick r:id="rId5"/>
              </a:rPr>
              <a:t>://</a:t>
            </a:r>
            <a:r>
              <a:rPr lang="en-US" dirty="0" smtClean="0">
                <a:hlinkClick r:id="rId5"/>
              </a:rPr>
              <a:t>kopilkaurokov.ru/russkiyYazik/prochee/122180</a:t>
            </a:r>
            <a:endParaRPr lang="ru-RU" dirty="0" smtClean="0"/>
          </a:p>
          <a:p>
            <a:endParaRPr lang="ru-RU" dirty="0"/>
          </a:p>
          <a:p>
            <a:pPr marL="45720" indent="0">
              <a:buNone/>
            </a:pPr>
            <a:r>
              <a:rPr lang="ru-RU" dirty="0" smtClean="0"/>
              <a:t>         </a:t>
            </a:r>
          </a:p>
          <a:p>
            <a:pPr fontAlgn="ctr"/>
            <a:endParaRPr lang="ru-RU" dirty="0"/>
          </a:p>
          <a:p>
            <a:endParaRPr lang="ru-RU" dirty="0"/>
          </a:p>
        </p:txBody>
      </p:sp>
      <p:sp>
        <p:nvSpPr>
          <p:cNvPr id="4" name="Заголовок 3"/>
          <p:cNvSpPr>
            <a:spLocks noGrp="1"/>
          </p:cNvSpPr>
          <p:nvPr>
            <p:ph type="title"/>
          </p:nvPr>
        </p:nvSpPr>
        <p:spPr/>
        <p:txBody>
          <a:bodyPr/>
          <a:lstStyle/>
          <a:p>
            <a:r>
              <a:rPr lang="ru-RU" dirty="0" smtClean="0"/>
              <a:t>Использованная литература</a:t>
            </a:r>
            <a:endParaRPr lang="ru-RU" dirty="0"/>
          </a:p>
        </p:txBody>
      </p:sp>
    </p:spTree>
    <p:extLst>
      <p:ext uri="{BB962C8B-B14F-4D97-AF65-F5344CB8AC3E}">
        <p14:creationId xmlns:p14="http://schemas.microsoft.com/office/powerpoint/2010/main" val="1485249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628800"/>
            <a:ext cx="8583489" cy="5022297"/>
          </a:xfrm>
        </p:spPr>
        <p:txBody>
          <a:bodyPr>
            <a:normAutofit/>
          </a:bodyPr>
          <a:lstStyle/>
          <a:p>
            <a:pPr marL="45720" indent="0">
              <a:buNone/>
            </a:pPr>
            <a:r>
              <a:rPr lang="ru-RU" b="1" dirty="0" smtClean="0"/>
              <a:t>Что такое интеллект?</a:t>
            </a:r>
          </a:p>
          <a:p>
            <a:pPr marL="45720" indent="0">
              <a:buNone/>
            </a:pPr>
            <a:r>
              <a:rPr lang="ru-RU" dirty="0" smtClean="0"/>
              <a:t>Это </a:t>
            </a:r>
            <a:r>
              <a:rPr lang="ru-RU" dirty="0"/>
              <a:t>совокупность качеств индивида, которая обеспечивает мыслительную деятельность человека. В свою очередь он характеризуется:</a:t>
            </a:r>
          </a:p>
          <a:p>
            <a:r>
              <a:rPr lang="ru-RU" dirty="0"/>
              <a:t>- эрудицией: суммой знаний из области науки и искусства;</a:t>
            </a:r>
          </a:p>
          <a:p>
            <a:r>
              <a:rPr lang="ru-RU" dirty="0"/>
              <a:t>- способностью к мыслительным операциям: анализу, синтезу, их производным: творчеству и абстрагированию;</a:t>
            </a:r>
          </a:p>
          <a:p>
            <a:r>
              <a:rPr lang="ru-RU" dirty="0"/>
              <a:t>- способностью к логическому мышлению, умением устанавливать причинно-следственные связи в окружающем мире;</a:t>
            </a:r>
          </a:p>
          <a:p>
            <a:r>
              <a:rPr lang="ru-RU" dirty="0"/>
              <a:t>- вниманием, памятью,  наблюдательностью, сообразительностью, различными  видами мышления: наглядно-действенным, наглядно-образным, словесно-логическим, речью и т.д.</a:t>
            </a:r>
          </a:p>
          <a:p>
            <a:endParaRPr lang="ru-RU" dirty="0"/>
          </a:p>
        </p:txBody>
      </p:sp>
      <p:sp>
        <p:nvSpPr>
          <p:cNvPr id="2" name="Заголовок 1"/>
          <p:cNvSpPr>
            <a:spLocks noGrp="1"/>
          </p:cNvSpPr>
          <p:nvPr>
            <p:ph type="title"/>
          </p:nvPr>
        </p:nvSpPr>
        <p:spPr>
          <a:xfrm>
            <a:off x="179512" y="188640"/>
            <a:ext cx="8784976" cy="1221601"/>
          </a:xfrm>
        </p:spPr>
        <p:txBody>
          <a:bodyPr/>
          <a:lstStyle/>
          <a:p>
            <a:r>
              <a:rPr lang="ru-RU" sz="2400" dirty="0" smtClean="0"/>
              <a:t>проблема </a:t>
            </a:r>
            <a:r>
              <a:rPr lang="ru-RU" sz="2400" dirty="0"/>
              <a:t>интеллектуального развития детей на уроках русского </a:t>
            </a:r>
            <a:r>
              <a:rPr lang="ru-RU" sz="2400" dirty="0" smtClean="0"/>
              <a:t>языка особенно актуальна в силу особенности преподаваемого предмета .</a:t>
            </a:r>
            <a:r>
              <a:rPr lang="ru-RU" sz="2400" dirty="0"/>
              <a:t> </a:t>
            </a:r>
            <a:endParaRPr lang="ru-RU" dirty="0"/>
          </a:p>
        </p:txBody>
      </p:sp>
    </p:spTree>
    <p:extLst>
      <p:ext uri="{BB962C8B-B14F-4D97-AF65-F5344CB8AC3E}">
        <p14:creationId xmlns:p14="http://schemas.microsoft.com/office/powerpoint/2010/main" val="728122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79512" y="1628800"/>
            <a:ext cx="8784975" cy="5040559"/>
          </a:xfrm>
        </p:spPr>
        <p:txBody>
          <a:bodyPr>
            <a:normAutofit fontScale="92500" lnSpcReduction="20000"/>
          </a:bodyPr>
          <a:lstStyle/>
          <a:p>
            <a:pPr marL="45720" indent="0">
              <a:buNone/>
            </a:pPr>
            <a:r>
              <a:rPr lang="ru-RU" dirty="0"/>
              <a:t>         </a:t>
            </a:r>
            <a:r>
              <a:rPr lang="ru-RU" b="1" dirty="0"/>
              <a:t>Интеллект</a:t>
            </a:r>
            <a:r>
              <a:rPr lang="ru-RU" dirty="0"/>
              <a:t> – это специфическая форма организации индивидуального умственного опыта,  обеспечивающая возможность эффективного восприятия, понимания и интерпретации происходящего. Критериями интеллектуальной  зрелости могут служить особенности познавательного отношения человека к происходящему:</a:t>
            </a:r>
          </a:p>
          <a:p>
            <a:pPr marL="45720" indent="0">
              <a:buNone/>
            </a:pPr>
            <a:r>
              <a:rPr lang="ru-RU" dirty="0"/>
              <a:t>1) широта умственного кругозора,</a:t>
            </a:r>
          </a:p>
          <a:p>
            <a:pPr marL="45720" indent="0">
              <a:buNone/>
            </a:pPr>
            <a:r>
              <a:rPr lang="ru-RU" dirty="0"/>
              <a:t>2) гибкость и </a:t>
            </a:r>
            <a:r>
              <a:rPr lang="ru-RU" dirty="0" err="1"/>
              <a:t>многовариантность</a:t>
            </a:r>
            <a:r>
              <a:rPr lang="ru-RU" dirty="0"/>
              <a:t> оценок событий  (в противовес «черно-белому мышлению»),</a:t>
            </a:r>
          </a:p>
          <a:p>
            <a:pPr marL="45720" indent="0">
              <a:buNone/>
            </a:pPr>
            <a:r>
              <a:rPr lang="ru-RU" dirty="0"/>
              <a:t>3) готовность к принятию необычной информации (в противовес догматизму);</a:t>
            </a:r>
          </a:p>
          <a:p>
            <a:pPr marL="45720" indent="0">
              <a:buNone/>
            </a:pPr>
            <a:r>
              <a:rPr lang="ru-RU" dirty="0"/>
              <a:t>4)  умение осмысливать настоящее одновременно в терминах прошлого  (причин)  и терминах будущего  (последствий) (в противовес склонности мыслить лишь в терминах  «здесь и теперь»);</a:t>
            </a:r>
          </a:p>
          <a:p>
            <a:pPr marL="45720" indent="0">
              <a:buNone/>
            </a:pPr>
            <a:r>
              <a:rPr lang="ru-RU" dirty="0"/>
              <a:t>5) способность выявлять существенные,  объективно значимые аспекты происходящего;</a:t>
            </a:r>
          </a:p>
          <a:p>
            <a:pPr marL="45720" indent="0">
              <a:buNone/>
            </a:pPr>
            <a:r>
              <a:rPr lang="ru-RU" dirty="0"/>
              <a:t>6) возможность мыслить в категориях вероятного (в противовес игнорированию возможности существования «невозможных событий»).</a:t>
            </a:r>
          </a:p>
          <a:p>
            <a:pPr marL="45720" indent="0">
              <a:buNone/>
            </a:pPr>
            <a:endParaRPr lang="ru-RU" dirty="0"/>
          </a:p>
        </p:txBody>
      </p:sp>
      <p:sp>
        <p:nvSpPr>
          <p:cNvPr id="3" name="Заголовок 2"/>
          <p:cNvSpPr>
            <a:spLocks noGrp="1"/>
          </p:cNvSpPr>
          <p:nvPr>
            <p:ph type="title"/>
          </p:nvPr>
        </p:nvSpPr>
        <p:spPr>
          <a:xfrm>
            <a:off x="179512" y="116632"/>
            <a:ext cx="8784976" cy="1440160"/>
          </a:xfrm>
        </p:spPr>
        <p:txBody>
          <a:bodyPr/>
          <a:lstStyle/>
          <a:p>
            <a:r>
              <a:rPr lang="ru-RU" sz="2000" dirty="0"/>
              <a:t>Задача школы и каждого педагога – создать условия, позволяющие личности ребенка максимально </a:t>
            </a:r>
            <a:r>
              <a:rPr lang="ru-RU" sz="2000" dirty="0" err="1"/>
              <a:t>самореализоваться</a:t>
            </a:r>
            <a:r>
              <a:rPr lang="ru-RU" sz="2000" dirty="0"/>
              <a:t>, развить свои способности, в том числе интеллектуальные</a:t>
            </a:r>
            <a:r>
              <a:rPr lang="ru-RU" sz="2000" dirty="0" smtClean="0"/>
              <a:t>.</a:t>
            </a:r>
            <a:endParaRPr lang="ru-RU" sz="2800" dirty="0"/>
          </a:p>
        </p:txBody>
      </p:sp>
    </p:spTree>
    <p:extLst>
      <p:ext uri="{BB962C8B-B14F-4D97-AF65-F5344CB8AC3E}">
        <p14:creationId xmlns:p14="http://schemas.microsoft.com/office/powerpoint/2010/main" val="3344862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628800"/>
            <a:ext cx="8784975" cy="5112568"/>
          </a:xfrm>
        </p:spPr>
        <p:txBody>
          <a:bodyPr>
            <a:normAutofit fontScale="92500" lnSpcReduction="20000"/>
          </a:bodyPr>
          <a:lstStyle/>
          <a:p>
            <a:r>
              <a:rPr lang="ru-RU" dirty="0" smtClean="0"/>
              <a:t>1</a:t>
            </a:r>
            <a:r>
              <a:rPr lang="ru-RU" dirty="0"/>
              <a:t>. </a:t>
            </a:r>
            <a:r>
              <a:rPr lang="ru-RU" u="sng" dirty="0"/>
              <a:t>Принцип разностороннего развивающего воздействия на интеллект ребенка. </a:t>
            </a:r>
            <a:r>
              <a:rPr lang="ru-RU" dirty="0"/>
              <a:t>Учитель   подбирает и составляет упражнения в процессе выполнения которых у учащихся формируются   лингвистические знания, умения и навыки, вырабатываются и совершенствуются ряд интеллектуальных качеств: мышление, внимание, память, речь.</a:t>
            </a:r>
          </a:p>
          <a:p>
            <a:r>
              <a:rPr lang="ru-RU" dirty="0"/>
              <a:t>2. </a:t>
            </a:r>
            <a:r>
              <a:rPr lang="ru-RU" u="sng" dirty="0"/>
              <a:t>Принцип действенного подхода к обучению</a:t>
            </a:r>
            <a:r>
              <a:rPr lang="ru-RU" dirty="0"/>
              <a:t>   заключается в поиске детьми собственных, неординарных путей решения проблем, в максимальной степени активизируется мыслительная деятельность.</a:t>
            </a:r>
          </a:p>
          <a:p>
            <a:r>
              <a:rPr lang="ru-RU" dirty="0"/>
              <a:t>3. </a:t>
            </a:r>
            <a:r>
              <a:rPr lang="ru-RU" u="sng" dirty="0"/>
              <a:t>Принцип  обоснованного ответа.  </a:t>
            </a:r>
            <a:r>
              <a:rPr lang="ru-RU" dirty="0"/>
              <a:t>   Формируются задания таким образом, что школьники оказываются поставленными  перед необходимостью обосновывать свою точку зрения, свой вариант решения проблемы.</a:t>
            </a:r>
          </a:p>
          <a:p>
            <a:r>
              <a:rPr lang="ru-RU" dirty="0"/>
              <a:t>4. </a:t>
            </a:r>
            <a:r>
              <a:rPr lang="ru-RU" u="sng" dirty="0"/>
              <a:t>Принцип сотрудничества, делового партнерства учителя и учащихся</a:t>
            </a:r>
            <a:r>
              <a:rPr lang="ru-RU" dirty="0"/>
              <a:t>.   Реализовать  эти принципы на уроках русского языка лучше всего при изучении нового материала. Особенностью современного урока является то, что теоретические знания приобретаются активным путем, т.е. применяется поисковый путь познания или частично-поисковый метод.</a:t>
            </a:r>
          </a:p>
          <a:p>
            <a:endParaRPr lang="ru-RU" dirty="0"/>
          </a:p>
        </p:txBody>
      </p:sp>
      <p:sp>
        <p:nvSpPr>
          <p:cNvPr id="2" name="Заголовок 1"/>
          <p:cNvSpPr>
            <a:spLocks noGrp="1"/>
          </p:cNvSpPr>
          <p:nvPr>
            <p:ph type="title"/>
          </p:nvPr>
        </p:nvSpPr>
        <p:spPr>
          <a:xfrm>
            <a:off x="179512" y="188640"/>
            <a:ext cx="8582748" cy="1221601"/>
          </a:xfrm>
        </p:spPr>
        <p:txBody>
          <a:bodyPr/>
          <a:lstStyle/>
          <a:p>
            <a:r>
              <a:rPr lang="ru-RU" sz="2400" dirty="0" smtClean="0"/>
              <a:t>Принципы Организации </a:t>
            </a:r>
            <a:r>
              <a:rPr lang="ru-RU" sz="2400" dirty="0"/>
              <a:t>уроков русского </a:t>
            </a:r>
            <a:r>
              <a:rPr lang="ru-RU" sz="2400" dirty="0" smtClean="0"/>
              <a:t>языка и литературы </a:t>
            </a:r>
            <a:r>
              <a:rPr lang="ru-RU" sz="2400" dirty="0"/>
              <a:t>в системе интеллектуального </a:t>
            </a:r>
            <a:r>
              <a:rPr lang="ru-RU" sz="2400" dirty="0" smtClean="0"/>
              <a:t>развития:</a:t>
            </a:r>
            <a:endParaRPr lang="ru-RU" dirty="0"/>
          </a:p>
        </p:txBody>
      </p:sp>
    </p:spTree>
    <p:extLst>
      <p:ext uri="{BB962C8B-B14F-4D97-AF65-F5344CB8AC3E}">
        <p14:creationId xmlns:p14="http://schemas.microsoft.com/office/powerpoint/2010/main" val="1309872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628800"/>
            <a:ext cx="8784975" cy="5040560"/>
          </a:xfrm>
        </p:spPr>
        <p:txBody>
          <a:bodyPr>
            <a:normAutofit/>
          </a:bodyPr>
          <a:lstStyle/>
          <a:p>
            <a:pPr marL="45720" indent="0">
              <a:buNone/>
            </a:pPr>
            <a:r>
              <a:rPr lang="ru-RU" sz="2400" dirty="0" smtClean="0"/>
              <a:t>Что </a:t>
            </a:r>
            <a:r>
              <a:rPr lang="ru-RU" sz="2400" dirty="0"/>
              <a:t>такое интеллектуальная культура учащихся</a:t>
            </a:r>
            <a:r>
              <a:rPr lang="ru-RU" sz="2400" dirty="0" smtClean="0"/>
              <a:t>? </a:t>
            </a:r>
          </a:p>
          <a:p>
            <a:pPr marL="45720" indent="0">
              <a:buNone/>
            </a:pPr>
            <a:r>
              <a:rPr lang="ru-RU" sz="2400" dirty="0" smtClean="0"/>
              <a:t>Это</a:t>
            </a:r>
            <a:r>
              <a:rPr lang="ru-RU" sz="2400" dirty="0"/>
              <a:t>:</a:t>
            </a:r>
          </a:p>
          <a:p>
            <a:r>
              <a:rPr lang="ru-RU" sz="2400" dirty="0" smtClean="0"/>
              <a:t>потребность </a:t>
            </a:r>
            <a:r>
              <a:rPr lang="ru-RU" sz="2400" dirty="0"/>
              <a:t>в овладении методическими знаниями;</a:t>
            </a:r>
          </a:p>
          <a:p>
            <a:r>
              <a:rPr lang="ru-RU" sz="2400" dirty="0" smtClean="0"/>
              <a:t>наличие </a:t>
            </a:r>
            <a:r>
              <a:rPr lang="ru-RU" sz="2400" dirty="0"/>
              <a:t>методических знаний – знаний о приёмах и средствах усвоения учебного материала;</a:t>
            </a:r>
          </a:p>
          <a:p>
            <a:r>
              <a:rPr lang="ru-RU" sz="2400" dirty="0" smtClean="0"/>
              <a:t>умение </a:t>
            </a:r>
            <a:r>
              <a:rPr lang="ru-RU" sz="2400" dirty="0"/>
              <a:t>анализировать содержание и структуру текстов любого вида, учебных </a:t>
            </a:r>
            <a:r>
              <a:rPr lang="ru-RU" sz="2400" dirty="0" smtClean="0"/>
              <a:t>заданий;</a:t>
            </a:r>
            <a:endParaRPr lang="ru-RU" sz="2400" dirty="0"/>
          </a:p>
          <a:p>
            <a:r>
              <a:rPr lang="ru-RU" sz="2400" dirty="0" smtClean="0"/>
              <a:t>умение </a:t>
            </a:r>
            <a:r>
              <a:rPr lang="ru-RU" sz="2400" dirty="0"/>
              <a:t>выделять главное в определениях, задачах, теоремах и т.д.;</a:t>
            </a:r>
          </a:p>
          <a:p>
            <a:r>
              <a:rPr lang="ru-RU" sz="2400" dirty="0" smtClean="0"/>
              <a:t>умение </a:t>
            </a:r>
            <a:r>
              <a:rPr lang="ru-RU" sz="2400" dirty="0"/>
              <a:t>квалифицировать показательные </a:t>
            </a:r>
            <a:r>
              <a:rPr lang="ru-RU" sz="2400" dirty="0" smtClean="0"/>
              <a:t>объекты;</a:t>
            </a:r>
            <a:endParaRPr lang="ru-RU" sz="2400" dirty="0"/>
          </a:p>
          <a:p>
            <a:r>
              <a:rPr lang="ru-RU" sz="2400" dirty="0" smtClean="0"/>
              <a:t>умение </a:t>
            </a:r>
            <a:r>
              <a:rPr lang="ru-RU" sz="2400" dirty="0"/>
              <a:t>сравнивать показательные объекты.</a:t>
            </a:r>
          </a:p>
          <a:p>
            <a:endParaRPr lang="ru-RU" sz="2400" dirty="0"/>
          </a:p>
        </p:txBody>
      </p:sp>
      <p:sp>
        <p:nvSpPr>
          <p:cNvPr id="2" name="Заголовок 1"/>
          <p:cNvSpPr>
            <a:spLocks noGrp="1"/>
          </p:cNvSpPr>
          <p:nvPr>
            <p:ph type="title"/>
          </p:nvPr>
        </p:nvSpPr>
        <p:spPr/>
        <p:txBody>
          <a:bodyPr/>
          <a:lstStyle/>
          <a:p>
            <a:r>
              <a:rPr lang="ru-RU" sz="2400" dirty="0"/>
              <a:t>В современных условиях школа должна обеспечить условия для интеллектуального развития детей</a:t>
            </a:r>
            <a:r>
              <a:rPr lang="ru-RU" sz="2400" dirty="0" smtClean="0"/>
              <a:t>.</a:t>
            </a:r>
            <a:endParaRPr lang="ru-RU" dirty="0"/>
          </a:p>
        </p:txBody>
      </p:sp>
    </p:spTree>
    <p:extLst>
      <p:ext uri="{BB962C8B-B14F-4D97-AF65-F5344CB8AC3E}">
        <p14:creationId xmlns:p14="http://schemas.microsoft.com/office/powerpoint/2010/main" val="2632688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700808"/>
            <a:ext cx="8784975" cy="4968552"/>
          </a:xfrm>
        </p:spPr>
        <p:txBody>
          <a:bodyPr>
            <a:normAutofit/>
          </a:bodyPr>
          <a:lstStyle/>
          <a:p>
            <a:pPr marL="45720" indent="0">
              <a:buNone/>
            </a:pPr>
            <a:r>
              <a:rPr lang="ru-RU" dirty="0" smtClean="0"/>
              <a:t>Для </a:t>
            </a:r>
            <a:r>
              <a:rPr lang="ru-RU" dirty="0"/>
              <a:t>этого надо учителю поставить перед собой следующие </a:t>
            </a:r>
            <a:r>
              <a:rPr lang="ru-RU" dirty="0" smtClean="0"/>
              <a:t>цели:</a:t>
            </a:r>
            <a:endParaRPr lang="ru-RU" dirty="0"/>
          </a:p>
          <a:p>
            <a:pPr marL="45720" indent="0">
              <a:buNone/>
            </a:pPr>
            <a:r>
              <a:rPr lang="ru-RU" dirty="0"/>
              <a:t>1. Создать содержательные и организационные условия для развития у школьников умений анализировать познавательный объект (текст, определения, понятия, задачу и др.)</a:t>
            </a:r>
          </a:p>
          <a:p>
            <a:pPr marL="45720" indent="0">
              <a:buNone/>
            </a:pPr>
            <a:r>
              <a:rPr lang="ru-RU" dirty="0"/>
              <a:t>2. Обеспечить развитие у школьников умений сравнивать познавательные объекты.</a:t>
            </a:r>
          </a:p>
          <a:p>
            <a:pPr marL="45720" indent="0">
              <a:buNone/>
            </a:pPr>
            <a:r>
              <a:rPr lang="ru-RU" dirty="0"/>
              <a:t>3. Содействовать развитию у школьников умений выделять главное в познавательном объекте (определении, понятии, правиле, задаче, законе и др.)</a:t>
            </a:r>
          </a:p>
          <a:p>
            <a:pPr marL="45720" indent="0">
              <a:buNone/>
            </a:pPr>
            <a:r>
              <a:rPr lang="ru-RU" dirty="0"/>
              <a:t>4. Обеспечить развитие у школьников умений классифицировать познавательные объекты и др.</a:t>
            </a:r>
          </a:p>
          <a:p>
            <a:pPr marL="45720" indent="0">
              <a:buNone/>
            </a:pPr>
            <a:r>
              <a:rPr lang="ru-RU" dirty="0"/>
              <a:t>5. Создать условия в развитии памяти учащихся. Благодаря памяти ребёнок фиксирует и обобщает прошлый опыт, приобретает знания и умения.</a:t>
            </a:r>
          </a:p>
          <a:p>
            <a:pPr marL="45720" indent="0">
              <a:buNone/>
            </a:pPr>
            <a:endParaRPr lang="ru-RU" dirty="0"/>
          </a:p>
        </p:txBody>
      </p:sp>
      <p:sp>
        <p:nvSpPr>
          <p:cNvPr id="2" name="Заголовок 1"/>
          <p:cNvSpPr>
            <a:spLocks noGrp="1"/>
          </p:cNvSpPr>
          <p:nvPr>
            <p:ph type="title"/>
          </p:nvPr>
        </p:nvSpPr>
        <p:spPr/>
        <p:txBody>
          <a:bodyPr/>
          <a:lstStyle/>
          <a:p>
            <a:r>
              <a:rPr lang="ru-RU" sz="2400" dirty="0"/>
              <a:t>Как обеспечить развитие у школьников интеллектуального потенциала? </a:t>
            </a:r>
            <a:endParaRPr lang="ru-RU" dirty="0"/>
          </a:p>
        </p:txBody>
      </p:sp>
    </p:spTree>
    <p:extLst>
      <p:ext uri="{BB962C8B-B14F-4D97-AF65-F5344CB8AC3E}">
        <p14:creationId xmlns:p14="http://schemas.microsoft.com/office/powerpoint/2010/main" val="4194853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628800"/>
            <a:ext cx="8784975" cy="5112567"/>
          </a:xfrm>
        </p:spPr>
        <p:txBody>
          <a:bodyPr>
            <a:normAutofit fontScale="92500" lnSpcReduction="10000"/>
          </a:bodyPr>
          <a:lstStyle/>
          <a:p>
            <a:r>
              <a:rPr lang="ru-RU" dirty="0" smtClean="0"/>
              <a:t>Образный </a:t>
            </a:r>
            <a:r>
              <a:rPr lang="ru-RU" dirty="0"/>
              <a:t>компонент</a:t>
            </a:r>
          </a:p>
          <a:p>
            <a:pPr marL="45720" indent="0">
              <a:buNone/>
            </a:pPr>
            <a:r>
              <a:rPr lang="ru-RU" dirty="0"/>
              <a:t>1. Способность воспринимать многообразные свойства, признаки предмета.</a:t>
            </a:r>
          </a:p>
          <a:p>
            <a:pPr marL="45720" indent="0">
              <a:buNone/>
            </a:pPr>
            <a:r>
              <a:rPr lang="ru-RU" dirty="0"/>
              <a:t>2. Зрительная память на образной основе.</a:t>
            </a:r>
          </a:p>
          <a:p>
            <a:pPr marL="45720" indent="0">
              <a:buNone/>
            </a:pPr>
            <a:r>
              <a:rPr lang="ru-RU" dirty="0"/>
              <a:t>3. Способность обобщать имеющиеся представления о предмете (явлении).</a:t>
            </a:r>
          </a:p>
          <a:p>
            <a:pPr marL="45720" indent="0">
              <a:buNone/>
            </a:pPr>
            <a:r>
              <a:rPr lang="ru-RU" dirty="0"/>
              <a:t>4. Развитие мыслительных операций аналогии, сравнения, синтеза.</a:t>
            </a:r>
          </a:p>
          <a:p>
            <a:pPr marL="45720" indent="0">
              <a:buNone/>
            </a:pPr>
            <a:r>
              <a:rPr lang="ru-RU" dirty="0"/>
              <a:t>5. </a:t>
            </a:r>
            <a:r>
              <a:rPr lang="ru-RU" dirty="0" err="1"/>
              <a:t>Эвристичность</a:t>
            </a:r>
            <a:r>
              <a:rPr lang="ru-RU" dirty="0"/>
              <a:t> мышления.</a:t>
            </a:r>
          </a:p>
          <a:p>
            <a:r>
              <a:rPr lang="ru-RU" dirty="0"/>
              <a:t>Вербальный компонент</a:t>
            </a:r>
          </a:p>
          <a:p>
            <a:pPr marL="45720" indent="0">
              <a:buNone/>
            </a:pPr>
            <a:r>
              <a:rPr lang="ru-RU" dirty="0"/>
              <a:t>1. Способность перечислять различные свойства предметов, выделять из них существенные.</a:t>
            </a:r>
          </a:p>
          <a:p>
            <a:pPr marL="45720" indent="0">
              <a:buNone/>
            </a:pPr>
            <a:r>
              <a:rPr lang="ru-RU" dirty="0"/>
              <a:t>2. Слуховая память на речевой основе.</a:t>
            </a:r>
          </a:p>
          <a:p>
            <a:pPr marL="45720" indent="0">
              <a:buNone/>
            </a:pPr>
            <a:r>
              <a:rPr lang="ru-RU" dirty="0"/>
              <a:t>3. Способность обобщать множество единичных понятий при помощи знакомых или самостоятельно подобранных терминов.</a:t>
            </a:r>
          </a:p>
          <a:p>
            <a:pPr marL="45720" indent="0">
              <a:buNone/>
            </a:pPr>
            <a:r>
              <a:rPr lang="ru-RU" dirty="0"/>
              <a:t>4. Развитие мыслительных операций классификации, анализа.</a:t>
            </a:r>
          </a:p>
          <a:p>
            <a:pPr marL="45720" indent="0">
              <a:buNone/>
            </a:pPr>
            <a:r>
              <a:rPr lang="ru-RU" dirty="0"/>
              <a:t>5. Критичность мышления.</a:t>
            </a:r>
          </a:p>
          <a:p>
            <a:endParaRPr lang="ru-RU" dirty="0"/>
          </a:p>
        </p:txBody>
      </p:sp>
      <p:sp>
        <p:nvSpPr>
          <p:cNvPr id="2" name="Заголовок 1"/>
          <p:cNvSpPr>
            <a:spLocks noGrp="1"/>
          </p:cNvSpPr>
          <p:nvPr>
            <p:ph type="title"/>
          </p:nvPr>
        </p:nvSpPr>
        <p:spPr/>
        <p:txBody>
          <a:bodyPr/>
          <a:lstStyle/>
          <a:p>
            <a:r>
              <a:rPr lang="ru-RU" sz="2400" dirty="0"/>
              <a:t>Показатели интеллектуальной готовности</a:t>
            </a:r>
            <a:br>
              <a:rPr lang="ru-RU" sz="2400" dirty="0"/>
            </a:br>
            <a:endParaRPr lang="ru-RU" dirty="0"/>
          </a:p>
        </p:txBody>
      </p:sp>
    </p:spTree>
    <p:extLst>
      <p:ext uri="{BB962C8B-B14F-4D97-AF65-F5344CB8AC3E}">
        <p14:creationId xmlns:p14="http://schemas.microsoft.com/office/powerpoint/2010/main" val="1424856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3573016"/>
            <a:ext cx="9144000" cy="3096344"/>
          </a:xfrm>
        </p:spPr>
        <p:txBody>
          <a:bodyPr>
            <a:normAutofit/>
          </a:bodyPr>
          <a:lstStyle/>
          <a:p>
            <a:pPr marL="45720" indent="0">
              <a:buNone/>
            </a:pPr>
            <a:r>
              <a:rPr lang="ru-RU" sz="2400" b="1" dirty="0" smtClean="0"/>
              <a:t>Задание </a:t>
            </a:r>
            <a:r>
              <a:rPr lang="ru-RU" sz="2400" i="1" dirty="0"/>
              <a:t>"</a:t>
            </a:r>
            <a:r>
              <a:rPr lang="ru-RU" sz="2400" b="1" i="1" dirty="0"/>
              <a:t>Четвертый лишний"</a:t>
            </a:r>
            <a:r>
              <a:rPr lang="ru-RU" sz="2400" i="1" dirty="0"/>
              <a:t> (выделение существенных при­знаков и обобщение</a:t>
            </a:r>
            <a:r>
              <a:rPr lang="ru-RU" sz="2400" i="1" dirty="0" smtClean="0"/>
              <a:t>)</a:t>
            </a:r>
          </a:p>
          <a:p>
            <a:pPr marL="45720" indent="0">
              <a:buNone/>
            </a:pPr>
            <a:endParaRPr lang="ru-RU" sz="2400" i="1" dirty="0"/>
          </a:p>
          <a:p>
            <a:pPr marL="45720" indent="0">
              <a:buNone/>
            </a:pPr>
            <a:r>
              <a:rPr lang="ru-RU" sz="2400" i="1" dirty="0" smtClean="0"/>
              <a:t>а)кот, барс, </a:t>
            </a:r>
            <a:r>
              <a:rPr lang="ru-RU" sz="2400" i="1" u="sng" dirty="0" smtClean="0"/>
              <a:t>собака</a:t>
            </a:r>
            <a:r>
              <a:rPr lang="ru-RU" sz="2400" i="1" dirty="0" smtClean="0"/>
              <a:t>, пингвин (по категории рода </a:t>
            </a:r>
            <a:r>
              <a:rPr lang="ru-RU" sz="2400" i="1" dirty="0" err="1" smtClean="0"/>
              <a:t>им.сущ</a:t>
            </a:r>
            <a:r>
              <a:rPr lang="ru-RU" sz="2400" i="1" dirty="0" smtClean="0"/>
              <a:t>.)</a:t>
            </a:r>
          </a:p>
          <a:p>
            <a:pPr marL="45720" indent="0">
              <a:buNone/>
            </a:pPr>
            <a:r>
              <a:rPr lang="ru-RU" sz="2400" i="1" dirty="0" smtClean="0"/>
              <a:t>б)ветка, яблоня, </a:t>
            </a:r>
            <a:r>
              <a:rPr lang="ru-RU" sz="2400" i="1" u="sng" dirty="0" smtClean="0"/>
              <a:t>ветвь</a:t>
            </a:r>
            <a:r>
              <a:rPr lang="ru-RU" sz="2400" i="1" dirty="0" smtClean="0"/>
              <a:t>, кора (по категории склонения)</a:t>
            </a:r>
          </a:p>
          <a:p>
            <a:pPr marL="45720" indent="0">
              <a:buNone/>
            </a:pPr>
            <a:r>
              <a:rPr lang="ru-RU" sz="2400" i="1" dirty="0" smtClean="0"/>
              <a:t>в)огурцов, ковров, </a:t>
            </a:r>
            <a:r>
              <a:rPr lang="ru-RU" sz="2400" i="1" u="sng" dirty="0" smtClean="0"/>
              <a:t>коров</a:t>
            </a:r>
            <a:r>
              <a:rPr lang="ru-RU" sz="2400" i="1" dirty="0" smtClean="0"/>
              <a:t>, волов (с </a:t>
            </a:r>
            <a:r>
              <a:rPr lang="ru-RU" sz="2400" i="1" dirty="0" err="1" smtClean="0"/>
              <a:t>т.зр</a:t>
            </a:r>
            <a:r>
              <a:rPr lang="ru-RU" sz="2400" i="1" dirty="0" smtClean="0"/>
              <a:t>. наличия окончания -</a:t>
            </a:r>
            <a:r>
              <a:rPr lang="ru-RU" sz="2400" i="1" dirty="0" err="1" smtClean="0"/>
              <a:t>ов</a:t>
            </a:r>
            <a:r>
              <a:rPr lang="ru-RU" sz="2400" i="1" dirty="0" smtClean="0"/>
              <a:t>)</a:t>
            </a:r>
            <a:endParaRPr lang="ru-RU" sz="2400" dirty="0" smtClean="0"/>
          </a:p>
          <a:p>
            <a:pPr marL="45720" indent="0">
              <a:buNone/>
            </a:pPr>
            <a:endParaRPr lang="ru-RU" sz="2400" dirty="0"/>
          </a:p>
        </p:txBody>
      </p:sp>
      <p:sp>
        <p:nvSpPr>
          <p:cNvPr id="3" name="Заголовок 2"/>
          <p:cNvSpPr>
            <a:spLocks noGrp="1"/>
          </p:cNvSpPr>
          <p:nvPr>
            <p:ph type="title"/>
          </p:nvPr>
        </p:nvSpPr>
        <p:spPr>
          <a:xfrm>
            <a:off x="179512" y="188640"/>
            <a:ext cx="8784976" cy="3240360"/>
          </a:xfrm>
          <a:solidFill>
            <a:schemeClr val="tx1">
              <a:lumMod val="75000"/>
              <a:lumOff val="25000"/>
            </a:schemeClr>
          </a:solidFill>
        </p:spPr>
        <p:txBody>
          <a:bodyPr/>
          <a:lstStyle/>
          <a:p>
            <a:pPr marL="45720" indent="0"/>
            <a:r>
              <a:rPr lang="ru-RU" sz="2400" dirty="0"/>
              <a:t>1. Способность воспринимать многообразные свойства, признаки </a:t>
            </a:r>
            <a:r>
              <a:rPr lang="ru-RU" sz="2400" dirty="0" smtClean="0"/>
              <a:t>предмета</a:t>
            </a:r>
            <a:br>
              <a:rPr lang="ru-RU" sz="2400" dirty="0" smtClean="0"/>
            </a:br>
            <a:r>
              <a:rPr lang="ru-RU" sz="2400" dirty="0" smtClean="0"/>
              <a:t/>
            </a:r>
            <a:br>
              <a:rPr lang="ru-RU" sz="2400" dirty="0" smtClean="0"/>
            </a:br>
            <a:r>
              <a:rPr lang="ru-RU" sz="2400" dirty="0"/>
              <a:t>3. Способность обобщать имеющиеся представления о предмете (явлении</a:t>
            </a:r>
            <a:r>
              <a:rPr lang="ru-RU" sz="2400" dirty="0" smtClean="0"/>
              <a:t>).</a:t>
            </a:r>
            <a:br>
              <a:rPr lang="ru-RU" sz="2400" dirty="0" smtClean="0"/>
            </a:br>
            <a:r>
              <a:rPr lang="ru-RU" sz="2400" dirty="0"/>
              <a:t/>
            </a:r>
            <a:br>
              <a:rPr lang="ru-RU" sz="2400" dirty="0"/>
            </a:br>
            <a:r>
              <a:rPr lang="ru-RU" sz="2400" dirty="0"/>
              <a:t>4. Развитие мыслительных операций аналогии, сравнения, синтеза</a:t>
            </a:r>
            <a:r>
              <a:rPr lang="ru-RU" sz="2400" dirty="0" smtClean="0"/>
              <a:t>.</a:t>
            </a:r>
            <a:endParaRPr lang="ru-RU" sz="2400" dirty="0"/>
          </a:p>
        </p:txBody>
      </p:sp>
    </p:spTree>
    <p:extLst>
      <p:ext uri="{BB962C8B-B14F-4D97-AF65-F5344CB8AC3E}">
        <p14:creationId xmlns:p14="http://schemas.microsoft.com/office/powerpoint/2010/main" val="125756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80999" y="2276871"/>
            <a:ext cx="8407893" cy="3849607"/>
          </a:xfrm>
        </p:spPr>
        <p:txBody>
          <a:bodyPr>
            <a:normAutofit/>
          </a:bodyPr>
          <a:lstStyle/>
          <a:p>
            <a:pPr marL="45720" indent="0">
              <a:buNone/>
            </a:pPr>
            <a:r>
              <a:rPr lang="ru-RU" sz="2400" dirty="0" smtClean="0"/>
              <a:t>Задание</a:t>
            </a:r>
            <a:r>
              <a:rPr lang="ru-RU" sz="2400" b="1" dirty="0" smtClean="0"/>
              <a:t> «Восстанови в памяти». </a:t>
            </a:r>
            <a:r>
              <a:rPr lang="ru-RU" sz="2400" i="1" dirty="0" smtClean="0"/>
              <a:t>Расскажи, употребляя глаголы и деепричастия, о том, как ты шёл в школу.</a:t>
            </a:r>
            <a:endParaRPr lang="ru-RU" sz="2400" i="1" dirty="0"/>
          </a:p>
        </p:txBody>
      </p:sp>
      <p:sp>
        <p:nvSpPr>
          <p:cNvPr id="3" name="Заголовок 2"/>
          <p:cNvSpPr>
            <a:spLocks noGrp="1"/>
          </p:cNvSpPr>
          <p:nvPr>
            <p:ph type="title"/>
          </p:nvPr>
        </p:nvSpPr>
        <p:spPr/>
        <p:txBody>
          <a:bodyPr/>
          <a:lstStyle/>
          <a:p>
            <a:r>
              <a:rPr lang="ru-RU" sz="2400" dirty="0"/>
              <a:t>2. Зрительная память на образной основе.</a:t>
            </a:r>
            <a:br>
              <a:rPr lang="ru-RU" sz="2400" dirty="0"/>
            </a:br>
            <a:endParaRPr lang="ru-RU" sz="2400" dirty="0"/>
          </a:p>
        </p:txBody>
      </p:sp>
      <p:pic>
        <p:nvPicPr>
          <p:cNvPr id="2052" name="Picture 4" descr="Решебник по русскому языку 7 класс р н бунеев е в бунеева л ю комиссарова и в текучев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4194" y="3399524"/>
            <a:ext cx="4278075" cy="33226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2557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175</TotalTime>
  <Words>801</Words>
  <Application>Microsoft Office PowerPoint</Application>
  <PresentationFormat>Экран (4:3)</PresentationFormat>
  <Paragraphs>96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Сетка</vt:lpstr>
      <vt:lpstr>ПОКАЗАТЕЛИ  ИНТЕЛЛЕКТУАЛЬНОЙ ГОТОВНОСТИ  И ИХ ХАРАКТЕРИСТИКА</vt:lpstr>
      <vt:lpstr>проблема интеллектуального развития детей на уроках русского языка особенно актуальна в силу особенности преподаваемого предмета . </vt:lpstr>
      <vt:lpstr>Задача школы и каждого педагога – создать условия, позволяющие личности ребенка максимально самореализоваться, развить свои способности, в том числе интеллектуальные.</vt:lpstr>
      <vt:lpstr>Принципы Организации уроков русского языка и литературы в системе интеллектуального развития:</vt:lpstr>
      <vt:lpstr>В современных условиях школа должна обеспечить условия для интеллектуального развития детей.</vt:lpstr>
      <vt:lpstr>Как обеспечить развитие у школьников интеллектуального потенциала? </vt:lpstr>
      <vt:lpstr>Показатели интеллектуальной готовности </vt:lpstr>
      <vt:lpstr>1. Способность воспринимать многообразные свойства, признаки предмета  3. Способность обобщать имеющиеся представления о предмете (явлении).  4. Развитие мыслительных операций аналогии, сравнения, синтеза.</vt:lpstr>
      <vt:lpstr>2. Зрительная память на образной основе. </vt:lpstr>
      <vt:lpstr>1. Способность перечислять различные свойства предметов, выделять из них существенные.</vt:lpstr>
      <vt:lpstr>2. Слуховая память на речевой основе.</vt:lpstr>
      <vt:lpstr>3. Способность обобщать множество единичных понятий при помощи знакомых или самостоятельно подобранных терминов.</vt:lpstr>
      <vt:lpstr>4. Развитие мыслительных операций классификации, анализа.</vt:lpstr>
      <vt:lpstr> 5. Критичность мышления.</vt:lpstr>
      <vt:lpstr>Использованная литература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ПОКАЗАТЕЛИ  ИНТЕЛЛЕКТУАЛЬНОЙ ГОТОВНОСТИ  И ИХ ХАРАКТЕРИСТИКА</dc:title>
  <dc:creator>Гульсина</dc:creator>
  <cp:lastModifiedBy>Гульсина</cp:lastModifiedBy>
  <cp:revision>18</cp:revision>
  <dcterms:created xsi:type="dcterms:W3CDTF">2015-02-28T14:35:58Z</dcterms:created>
  <dcterms:modified xsi:type="dcterms:W3CDTF">2015-02-28T17:42:38Z</dcterms:modified>
</cp:coreProperties>
</file>