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9" r:id="rId19"/>
    <p:sldId id="274" r:id="rId20"/>
    <p:sldId id="281" r:id="rId21"/>
    <p:sldId id="282" r:id="rId22"/>
    <p:sldId id="275" r:id="rId23"/>
    <p:sldId id="280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518CB8-56F5-4C8E-9DA3-CF16B01FDB16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46882B6-D4CF-4D56-9894-D72163FCDC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73630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Школа</a:t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молодого педагога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«Типы современных занятий»</a:t>
            </a:r>
            <a:endParaRPr lang="ru-RU" sz="4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886200"/>
            <a:ext cx="3488432" cy="13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Разработала: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Сущенко Альбина Михайловна,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етодист ДОД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Выездные занятия: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6724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*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учебные экскурсии;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практические занятия на местности;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832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79208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занятия в учебном кабинете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Предварительная подготовка педагога к занятию включает: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определение темы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продумывание общего хода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продумывание и отбор содержания теоретической части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продумывание и выбор методов теоретической подготовки детей;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 подбор методических материалов по теме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6) выполнение практической работы;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7)составление плана занятия.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Подготовка занятия непосредственно перед его началом включает: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-приход педагога за 10 минут до его начала;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-проветривание учебного кабинета;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-подготовка методических материалов к занятию;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-проверка и подготовка материалов и инструментов, необходимых для проведения занятия.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720079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и проведение выездного занятия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488832" cy="4680520"/>
          </a:xfrm>
        </p:spPr>
        <p:txBody>
          <a:bodyPr/>
          <a:lstStyle/>
          <a:p>
            <a:pPr marL="0" lvl="0" indent="0">
              <a:buClr>
                <a:srgbClr val="AA2B1E"/>
              </a:buClr>
              <a:buNone/>
            </a:pPr>
            <a:r>
              <a:rPr lang="ru-RU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Предварительная подготовка педагога к занятию включает: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определение темы и содержания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определение места проведения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3)выезд педагога на предполагаемое место занятия для разработки заданий и определение оптимального пути проезда до места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оформление приказа руководителя образовательного учреждения на проведение выездного занятия.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Предварительная подготовка детей к выездному занятию: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-рассказ о месте проведения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-изложение содержания учебных занятий;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-обсуждение формы выполнения заданий;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-обсуждение формы одежды, времени занятия, места встречи детей с педагогом и окончания занятия.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9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720079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и проведение итоговых занятий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48883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Итоговые занятия могут проводиться: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по окончании учебного года;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-после изучения большой учебной темы или раздела.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Содержание итогового занятия обязательно должно включать проверку теоретических знаний детей и их практической подготовки.</a:t>
            </a:r>
          </a:p>
          <a:p>
            <a:pPr marL="0" indent="0"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Подготовка детей к итоговому занятию включает: 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обсуждение с детьми значения итоговых занятий в учебном процессе;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уведомление детей о дате, времени и форме проведения итогового занятия (не менее чем за неделю до его проведения);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обсуждение с обучающимися формы и критериев оценки результатов занятия;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сообщение детям вопросов, тем, которые необходимо повторить к итоговому занятию (кроме того, можно предложить детям принести свои работы,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ыполненные за отчётный период).</a:t>
            </a:r>
          </a:p>
          <a:p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6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86409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этапы современного занятия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48883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1. Организационный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(организация начала занятия: постановка задач, сообщение темы и плана занятия);</a:t>
            </a:r>
          </a:p>
          <a:p>
            <a:pPr marL="0" indent="0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2. Проверочный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роверка имеющихся у детей знаний, умений,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их готовность к изучению новой темы);</a:t>
            </a:r>
          </a:p>
          <a:p>
            <a:pPr marL="0" indent="0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3. Подготовительный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подготовка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 к   восприятию   нового</a:t>
            </a:r>
            <a:endParaRPr lang="ru-RU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>содержания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 Основной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(получение новых знаний);</a:t>
            </a:r>
          </a:p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 Контрольный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(практическая работа по закреплению знаний, умений, навыков);</a:t>
            </a:r>
          </a:p>
          <a:p>
            <a:pPr marL="0" indent="0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 Итоговый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(подведение итогов занятия, формулирование выводов);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Рефлексивный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(мобилизация детей на самооценку)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3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Примерная структура плана-конспекта проведения занятия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8883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Титульный лист (наименование объединения, год обучения, Ф.И.О. педагога дополнительного образования, время и место проведения занятия)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Дата «__» _______ года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Номер занятия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Раздел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Тема занятия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6.Цель и задачи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Оборудование, дидактический материал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Ход занятия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Литература, используемый дидактический материал и ТСО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3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6480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открытого занятия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488832" cy="4824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(общая структура плана занятия)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1.Вступительная часть: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название детского объединения;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дата, место, время проведения занятия;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номер и год обучения учебной группы;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Ф.И.О. педагога (полностью);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тема занятия.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2.Концепция занятия, включая цели и задачи.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3.Ход занятия: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-краткое содержание и время теоретической части занятия;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-задание(содержание), этапы выполнения и время практической части занятия;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-подведение итогов, занятия-приёмы работы с детьми и время.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4.Средства обучения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–наглядные и раздаточные материалы, инструменты и материалы для выполнения практической работы, литература.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5.Прогнозируемые результаты занятия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(должны отражать не только «материальные» результаты работы с детьми, но и степень достижения поставленных целей занятия)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2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48681"/>
            <a:ext cx="6965245" cy="86409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Образец плана-конспекта открытого занятия в системе ДО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48883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Творческое объединение _______________________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Учебная группа __________, год обучения ________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Образовательные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Развивающие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Воспитательные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Оборудование занятия: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Дидактический материал для проведения занятия (плакаты, шаблоны, инструкционные карты, технологические карты, образцы поделок )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Материально-техническое оснащение занятия (аудиальные, аудивизуальные, средства автоматизации процесса обучения)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20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Ход занятия: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этап. Организационный момент (2мин)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этап. Введение в тему занятия (3мин)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этап. Объяснение темы занятия (8мин)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этап. Практическая работа (15мин)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 этап. Физ.минутка (3мин)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 этап. Практическая работа (10мин)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 этап. Подведение итогов (2мин)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 этап. Рефлексия (2мин)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Дата_________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образования: (Ф.И.О. ________ Подпись)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81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 обучения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272808" cy="46085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* словесные-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учебные пособия, раздаточные материалы (наборы упражнений, заданий, схем, описаний и др.);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визуальные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реальные предметы, инструменты, материалы, модели, макеты, рисунки, карты, муляжи, коллекции и др.);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* аудиальные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музыкальный центр, магнитофон, аудиозаписи, МП3 диски и др.);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аудивизуальные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телевизор, видеомагнитофон,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центр, видеофильм и др.);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средства автоматизации процесса обучения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компьютеры, обучающие кабинеты.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8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235153"/>
          </a:xfrm>
        </p:spPr>
        <p:txBody>
          <a:bodyPr>
            <a:normAutofit fontScale="90000"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484784"/>
            <a:ext cx="6196405" cy="42382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«Учебное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занятие- это форма организации учебного процесса, ограниченная временными рамками, предполагающая специально организованное педагогом обучение детей (передача знаний, умений и навыков по конкретному предмету), в результате которого происходит усвоение детьми этих знаний, формировани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е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развитие умений и навыков». </a:t>
            </a:r>
          </a:p>
        </p:txBody>
      </p:sp>
    </p:spTree>
    <p:extLst>
      <p:ext uri="{BB962C8B-B14F-4D97-AF65-F5344CB8AC3E}">
        <p14:creationId xmlns:p14="http://schemas.microsoft.com/office/powerpoint/2010/main" val="368407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обучения, используемые на занятиях: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6912768" cy="43204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-наглядный;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словесные;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-метод практической работы: упражнения, письменные работы, графические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работы;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-метод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наблюдения;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-исследовательские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методы;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-метод проблемного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обучения;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-методы программированного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обучения;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-проектно-конструкторские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методы;</a:t>
            </a:r>
            <a:endParaRPr lang="ru-RU" dirty="0"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-метод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игры.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23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проведения занятий: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12879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-учебное занятие;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-занятие-экскурсия;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-занятие-практикум;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-конференция;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-защита проектов;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-олимпиада;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-турнир;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-викторина;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-КВН;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-конкурс;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-эстафета;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-познавательные игры;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-встречи со специалистами.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обучения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056784" cy="41044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-принцип воспитывающего обучения;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-принцип научности;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-принцип связи обучения с практикой;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-принцип систематичности и последовательности;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-принцип доступности;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-принцип наглядности;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-принцип сознательности и активности.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8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«Современные образовательные  технологии в дополнительном образовании детей»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272808" cy="460851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6400" b="1" i="1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Педагогические технологии на основе личностно-ориентированного подхода:</a:t>
            </a:r>
            <a:endParaRPr lang="ru-RU" sz="6400" b="1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Личностно-ориентированное обучение  (Якиманская  И.С.);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индивидуального обучения 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Коллективный способ обучения;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Технологии адаптивной системы обучения;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Педагогика сотрудничества  («проникающая технология»);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КТД;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ТРИЗ;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Проблемное обучение;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Коммуникативная технология;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программированного обучения;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Игровые технологии;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Технологии развивающего обучения;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Информационные технологии;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latin typeface="Times New Roman" pitchFamily="18" charset="0"/>
                <a:ea typeface="Times New Roman"/>
                <a:cs typeface="Times New Roman" pitchFamily="18" charset="0"/>
              </a:rPr>
              <a:t>Здоровьесберегающие технологии.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latin typeface="Times New Roman" pitchFamily="18" charset="0"/>
                <a:ea typeface="Times New Roman"/>
                <a:cs typeface="Times New Roman" pitchFamily="18" charset="0"/>
              </a:rPr>
              <a:t>Групповые технологии;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latin typeface="Times New Roman" pitchFamily="18" charset="0"/>
                <a:ea typeface="Times New Roman"/>
                <a:cs typeface="Times New Roman" pitchFamily="18" charset="0"/>
              </a:rPr>
              <a:t>Культуровоспитывающая технология;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5600" b="1" dirty="0">
                <a:latin typeface="Times New Roman" pitchFamily="18" charset="0"/>
                <a:ea typeface="Times New Roman"/>
                <a:cs typeface="Times New Roman" pitchFamily="18" charset="0"/>
              </a:rPr>
              <a:t>Технология развития критического мышления.</a:t>
            </a:r>
            <a:endParaRPr lang="ru-RU" sz="5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600" b="1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8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8436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isometricOffAxis2Left"/>
              <a:lightRig rig="threePt" dir="t"/>
            </a:scene3d>
          </a:bodyPr>
          <a:lstStyle/>
          <a:p>
            <a:r>
              <a:rPr lang="ru-RU" sz="2000" b="1" dirty="0" smtClean="0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«Занятие – главная составная часть учебного процесса. Учебная деятельность педагога и учащихся в значительной мере сосредотачивается на занятии. Вот почему качество подготовки учащихся во многом определяется уровнем проведения занятия, его содержательной и методической наполненностью, его атмосферой. Для того, чтобы этот уровень был достаточно высоким, надо чтобы педагог в ходе подготовки занятия постарался сделать его своеобразным педагогическим произведением со своим замыслом, завязкой и развязкой, подобно любому произведению искусства»</a:t>
            </a:r>
            <a:endParaRPr lang="ru-RU" sz="2000" b="1" dirty="0">
              <a:solidFill>
                <a:schemeClr val="tx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2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015182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780015" y="620688"/>
            <a:ext cx="7776864" cy="5616624"/>
          </a:xfrm>
          <a:prstGeom prst="irregularSeal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400800" cy="288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448272"/>
              </p:ext>
            </p:extLst>
          </p:nvPr>
        </p:nvGraphicFramePr>
        <p:xfrm>
          <a:off x="899591" y="692696"/>
          <a:ext cx="7272810" cy="5886446"/>
        </p:xfrm>
        <a:graphic>
          <a:graphicData uri="http://schemas.openxmlformats.org/drawingml/2006/table">
            <a:tbl>
              <a:tblPr firstRow="1" firstCol="1" bandRow="1"/>
              <a:tblGrid>
                <a:gridCol w="1817631"/>
                <a:gridCol w="1818393"/>
                <a:gridCol w="1818393"/>
                <a:gridCol w="1818393"/>
              </a:tblGrid>
              <a:tr h="1450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Тип учебного занятия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Дидактическая цель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Структура 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Нетрадиционные формы проведения занятия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Учебное занятие изучения и первичного закрепления новых знаний	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Создать условия для осознания и осмысления блока новой учебной информации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Орг.момент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Актуализация знаний и умений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Мотивация. Целеполагание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восприятия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осмысления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Первичная проверка понимания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первичного закрепления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Рефлексия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Лекция, семинар, экскурсия, конференция, лабораторно-практическое занятие, дидактическая сказка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6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870468"/>
              </p:ext>
            </p:extLst>
          </p:nvPr>
        </p:nvGraphicFramePr>
        <p:xfrm>
          <a:off x="971600" y="836713"/>
          <a:ext cx="7128791" cy="5400599"/>
        </p:xfrm>
        <a:graphic>
          <a:graphicData uri="http://schemas.openxmlformats.org/drawingml/2006/table">
            <a:tbl>
              <a:tblPr firstRow="1" firstCol="1" bandRow="1"/>
              <a:tblGrid>
                <a:gridCol w="1781639"/>
                <a:gridCol w="1782384"/>
                <a:gridCol w="1782384"/>
                <a:gridCol w="1782384"/>
              </a:tblGrid>
              <a:tr h="5400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Учебное занятие закрепления знаний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Обеспечить закрепление знаний и способов деятельности воспитанников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Орг.момент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Актуализация знаний и способов действий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образца применения знаний в стандартной и измененной ситуациях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Самостоятельное применение знаний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 и самоконтроль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Рефлексия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Семинар, экскурсия, консультация, игра-путешествие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090248"/>
              </p:ext>
            </p:extLst>
          </p:nvPr>
        </p:nvGraphicFramePr>
        <p:xfrm>
          <a:off x="899592" y="836712"/>
          <a:ext cx="7272807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1817631"/>
                <a:gridCol w="1818392"/>
                <a:gridCol w="1818392"/>
                <a:gridCol w="1818392"/>
              </a:tblGrid>
              <a:tr h="5256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Учебное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занятие комплексного применения знаний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Создать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содержательные и организационные условия для самостоятельного применения учащимися комплекса знаний и способов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Орг.момент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Целеполагание. Мотивация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Актуализация комплекса знаний и способов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Самостоятельное применение знаний (упражнений) в сходных и новых ситуациях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Самоконтроль и контроль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Коррекция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Рефлексия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Литературная гостиная», викторина «Что? Где? Когда?», «Занятие-путешествие», концерт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10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86844"/>
              </p:ext>
            </p:extLst>
          </p:nvPr>
        </p:nvGraphicFramePr>
        <p:xfrm>
          <a:off x="899591" y="836712"/>
          <a:ext cx="7272808" cy="5328591"/>
        </p:xfrm>
        <a:graphic>
          <a:graphicData uri="http://schemas.openxmlformats.org/drawingml/2006/table">
            <a:tbl>
              <a:tblPr firstRow="1" firstCol="1" bandRow="1"/>
              <a:tblGrid>
                <a:gridCol w="1817632"/>
                <a:gridCol w="1818392"/>
                <a:gridCol w="1818392"/>
                <a:gridCol w="1818392"/>
              </a:tblGrid>
              <a:tr h="5328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Учебное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занятие обобщения и систематизации знаний	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2731" marR="42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Организовать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воспитанников по обобщению знаний и способов деятельности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2731" marR="42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Орг.момент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Целеполагание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Мотивация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содержания учебного материала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Выделение главного в учебном материале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Обобщение и систематизация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Рефлексия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Обобщение может осуществляться как по теме, разделу, так и по проблеме. Самое главное в методике обобщения – включение части в целое. Необходима тщательная подготовка воспитанников (сообщение заранее проблемы, вопросов, обеспечение на занятии дидактического материала)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2731" marR="42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Лекция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экскурсия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2731" marR="42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52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20344"/>
              </p:ext>
            </p:extLst>
          </p:nvPr>
        </p:nvGraphicFramePr>
        <p:xfrm>
          <a:off x="971600" y="908720"/>
          <a:ext cx="7200799" cy="5256584"/>
        </p:xfrm>
        <a:graphic>
          <a:graphicData uri="http://schemas.openxmlformats.org/drawingml/2006/table">
            <a:tbl>
              <a:tblPr firstRow="1" firstCol="1" bandRow="1"/>
              <a:tblGrid>
                <a:gridCol w="1799635"/>
                <a:gridCol w="1800388"/>
                <a:gridCol w="1800388"/>
                <a:gridCol w="1800388"/>
              </a:tblGrid>
              <a:tr h="5256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Учебное занятие по проверке, оценке, коррекции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1.Обеспечить проверку и оценку знаний и способов деятельности воспитанников (контрольное занятие)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2.Организовать деятельность воспитанников по коррекции своих знаний и способов деятельности)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Мотивация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Самостоятельное выполнение заданий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Самоконтроль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Коррекция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Рефлексия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занятиях преобладает деятельность, направленная на постепенное усложнение заданий за счет комплексного охвата знаний, применение их на разных уровнях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34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учебных занятий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7400" y="2492896"/>
            <a:ext cx="3506688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в учебном кабинете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51920" y="4077072"/>
            <a:ext cx="3528392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Выездные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2159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 fontScale="90000"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Занятия в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чебном кабинете: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4644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*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тематические (изучение или повторение одной учебной темы);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комплексные или интегрированные (изучение 1 учебной темы с использованием 2-3 видов творческой деятельности);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игровые (изучение учебного материала в процессе игры);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итоговые или контрольные (проверка уровня подготовки детей)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108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1341</Words>
  <Application>Microsoft Office PowerPoint</Application>
  <PresentationFormat>Экран (4:3)</PresentationFormat>
  <Paragraphs>276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Кнопка</vt:lpstr>
      <vt:lpstr>Школа молодого педагога Тема: «Типы современных занятий»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учебных занятий</vt:lpstr>
      <vt:lpstr>Занятия в учебном кабинете:</vt:lpstr>
      <vt:lpstr>Выездные занятия:</vt:lpstr>
      <vt:lpstr>Подготовка занятия в учебном кабинете</vt:lpstr>
      <vt:lpstr>Подготовка и проведение выездного занятия</vt:lpstr>
      <vt:lpstr>Подготовка и проведение итоговых занятий</vt:lpstr>
      <vt:lpstr>Основные этапы современного занятия</vt:lpstr>
      <vt:lpstr>Примерная структура плана-конспекта проведения занятия</vt:lpstr>
      <vt:lpstr>План открытого занятия</vt:lpstr>
      <vt:lpstr>Образец плана-конспекта открытого занятия в системе ДО</vt:lpstr>
      <vt:lpstr>Презентация PowerPoint</vt:lpstr>
      <vt:lpstr>Средства обучения</vt:lpstr>
      <vt:lpstr>Методы обучения, используемые на занятиях:</vt:lpstr>
      <vt:lpstr>Формы проведения занятий:</vt:lpstr>
      <vt:lpstr>Принципы обучения</vt:lpstr>
      <vt:lpstr>«Современные образовательные  технологии в дополнительном образовании детей» </vt:lpstr>
      <vt:lpstr>«Занятие – главная составная часть учебного процесса. Учебная деятельность педагога и учащихся в значительной мере сосредотачивается на занятии. Вот почему качество подготовки учащихся во многом определяется уровнем проведения занятия, его содержательной и методической наполненностью, его атмосферой. Для того, чтобы этот уровень был достаточно высоким, надо чтобы педагог в ходе подготовки занятия постарался сделать его своеобразным педагогическим произведением со своим замыслом, завязкой и развязкой, подобно любому произведению искусства»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молодого педагога»</dc:title>
  <dc:creator>Admin</dc:creator>
  <cp:lastModifiedBy>Admin</cp:lastModifiedBy>
  <cp:revision>58</cp:revision>
  <dcterms:created xsi:type="dcterms:W3CDTF">2015-10-19T06:04:06Z</dcterms:created>
  <dcterms:modified xsi:type="dcterms:W3CDTF">2015-10-28T11:53:48Z</dcterms:modified>
</cp:coreProperties>
</file>