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56" r:id="rId3"/>
    <p:sldId id="263" r:id="rId4"/>
    <p:sldId id="265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8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999" y="1828798"/>
            <a:ext cx="9446969" cy="32539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Преподавание иностранного языка в рамках ФГОС. </a:t>
            </a:r>
            <a:r>
              <a:rPr lang="ru-RU" b="1" dirty="0" smtClean="0">
                <a:solidFill>
                  <a:srgbClr val="0070C0"/>
                </a:solidFill>
              </a:rPr>
              <a:t>Игровые технологии как средство стимулирование познавательной активности обучающихся и повышения качества преподавания иностранного языка.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1371" y="4925193"/>
            <a:ext cx="3210953" cy="7226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Учитель английского языка </a:t>
            </a:r>
          </a:p>
          <a:p>
            <a:pPr marL="0" indent="0">
              <a:buNone/>
            </a:pPr>
            <a:r>
              <a:rPr lang="ru-RU" dirty="0" err="1" smtClean="0"/>
              <a:t>Абоян</a:t>
            </a:r>
            <a:r>
              <a:rPr lang="ru-RU" dirty="0" smtClean="0"/>
              <a:t> </a:t>
            </a:r>
            <a:r>
              <a:rPr lang="ru-RU" dirty="0" err="1" smtClean="0"/>
              <a:t>Астхер</a:t>
            </a:r>
            <a:r>
              <a:rPr lang="ru-RU" dirty="0" smtClean="0"/>
              <a:t> </a:t>
            </a:r>
            <a:r>
              <a:rPr lang="ru-RU" dirty="0" err="1" smtClean="0"/>
              <a:t>Араиковна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7968" y="337751"/>
            <a:ext cx="7850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общеобразовательное учреждение </a:t>
            </a:r>
          </a:p>
          <a:p>
            <a:pPr algn="ctr"/>
            <a:r>
              <a:rPr lang="ru-RU" dirty="0" smtClean="0"/>
              <a:t>«Школа 177» Ленинский район город Нижний Новгород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90336" y="6293708"/>
            <a:ext cx="4753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Нижний Новгород 2015-2016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4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383" y="378941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Ведущая идея педагогического опыта (за 3 года)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4" y="1789887"/>
            <a:ext cx="1082268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Игра для детей ведущий способ научиться тому, чему их никто не сможет научить. Включаясь в процесс игры, школьник научается жить в нашем символическом мире- мире смыслов и ценностей, в тоже время исследуя, экспериментируя, обучаясь.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382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436" y="-34598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Преимущества игровых технологий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(исходя из УУД)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45" y="1098379"/>
            <a:ext cx="10583791" cy="3880773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Игра является мощным стимулом обучения. Через игру формируются познавательный интерес к </a:t>
            </a:r>
            <a:r>
              <a:rPr lang="ru-RU" sz="2000" dirty="0" smtClean="0"/>
              <a:t>предмету</a:t>
            </a:r>
            <a:r>
              <a:rPr lang="ru-RU" sz="2000" dirty="0"/>
              <a:t> (Познавательные универсальные учебные </a:t>
            </a:r>
            <a:r>
              <a:rPr lang="ru-RU" sz="2000" dirty="0" smtClean="0"/>
              <a:t>действия)- «Я учусь!»</a:t>
            </a:r>
            <a:endParaRPr lang="ru-RU" sz="2000" dirty="0" smtClean="0"/>
          </a:p>
          <a:p>
            <a:r>
              <a:rPr lang="ru-RU" sz="2000" dirty="0" smtClean="0"/>
              <a:t>В процессе игры активизируются основные когнитивные процессы: интерес, внимание, запоминание, мышление. Игра помогает ученику расширить представление о событиях, явлениях, развивает </a:t>
            </a:r>
            <a:r>
              <a:rPr lang="ru-RU" sz="2000" dirty="0"/>
              <a:t>воображение (Регулятивные универсальные учебные </a:t>
            </a:r>
            <a:r>
              <a:rPr lang="ru-RU" sz="2000" dirty="0" smtClean="0"/>
              <a:t>действия)- «Я могу!»</a:t>
            </a:r>
            <a:endParaRPr lang="ru-RU" sz="2000" dirty="0" smtClean="0"/>
          </a:p>
          <a:p>
            <a:r>
              <a:rPr lang="ru-RU" sz="2000" dirty="0" smtClean="0"/>
              <a:t>Эмоциональность игры помогает «оживить» передаваемую информацию, «окрасить» её, сделав более экспрессивной. В игре даже пассивные учащиеся могут выполнить определенный объем </a:t>
            </a:r>
            <a:r>
              <a:rPr lang="ru-RU" sz="2000" dirty="0"/>
              <a:t>работы (Коммуникативные универсальные учебные </a:t>
            </a:r>
            <a:r>
              <a:rPr lang="ru-RU" sz="2000" dirty="0" smtClean="0"/>
              <a:t>действия) – «Мы вместе!»</a:t>
            </a:r>
            <a:endParaRPr lang="ru-RU" sz="2000" dirty="0" smtClean="0"/>
          </a:p>
          <a:p>
            <a:r>
              <a:rPr lang="ru-RU" sz="2000" dirty="0" smtClean="0"/>
              <a:t>В условиях игры формируется творческая среда. Самостоятельный поиск знаний, проявление интереса к участникам игры, их действиям, знаниям, учениям, приводить к обретению интереса к себе, своим способностям и </a:t>
            </a:r>
            <a:r>
              <a:rPr lang="ru-RU" sz="2000" dirty="0"/>
              <a:t>возможностям (Личностные универсальные учебные </a:t>
            </a:r>
            <a:r>
              <a:rPr lang="ru-RU" sz="2000" dirty="0" smtClean="0"/>
              <a:t>действия)- «Я сам!»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691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199" y="115330"/>
            <a:ext cx="8596668" cy="1097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Игры на уроках иностранного языка, </a:t>
            </a:r>
            <a:r>
              <a:rPr lang="ru-RU" dirty="0" smtClean="0">
                <a:solidFill>
                  <a:srgbClr val="7030A0"/>
                </a:solidFill>
              </a:rPr>
              <a:t>используемые при работе над любой темой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199" y="1213238"/>
            <a:ext cx="8596668" cy="5644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u="sng" dirty="0" smtClean="0">
                <a:solidFill>
                  <a:srgbClr val="7030A0"/>
                </a:solidFill>
              </a:rPr>
              <a:t>«</a:t>
            </a:r>
            <a:r>
              <a:rPr lang="en-US" sz="2000" u="sng" dirty="0" smtClean="0">
                <a:solidFill>
                  <a:srgbClr val="7030A0"/>
                </a:solidFill>
              </a:rPr>
              <a:t>A funny ball</a:t>
            </a:r>
            <a:r>
              <a:rPr lang="ru-RU" sz="2000" u="sng" dirty="0" smtClean="0">
                <a:solidFill>
                  <a:srgbClr val="7030A0"/>
                </a:solidFill>
              </a:rPr>
              <a:t>»</a:t>
            </a:r>
            <a:r>
              <a:rPr lang="ru-RU" sz="2000" u="sng" dirty="0">
                <a:solidFill>
                  <a:srgbClr val="7030A0"/>
                </a:solidFill>
              </a:rPr>
              <a:t> </a:t>
            </a:r>
            <a:endParaRPr lang="ru-RU" sz="2000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600" dirty="0" smtClean="0"/>
              <a:t>Дети </a:t>
            </a:r>
            <a:r>
              <a:rPr lang="ru-RU" sz="1600" dirty="0"/>
              <a:t>встают в круг. Учитель бросает мяч одному из учащихся и называет какое—либо слово по теме на английском или русском языке. Играющий, поймав мяч, произносит соответственно эквивалент данного слова и возвращает мяч учителю. Учитель бросает мяч другому ученику и произносит новое слово.</a:t>
            </a:r>
          </a:p>
          <a:p>
            <a:pPr marL="0" indent="0">
              <a:buNone/>
            </a:pPr>
            <a:r>
              <a:rPr lang="ru-RU" sz="1600" dirty="0"/>
              <a:t>T.: </a:t>
            </a:r>
            <a:r>
              <a:rPr lang="ru-RU" sz="1600" dirty="0" smtClean="0"/>
              <a:t>Мяч.          Р</a:t>
            </a:r>
            <a:r>
              <a:rPr lang="en-US" sz="1600" dirty="0"/>
              <a:t>1.: A </a:t>
            </a:r>
            <a:r>
              <a:rPr lang="en-US" sz="1600" dirty="0" smtClean="0"/>
              <a:t>ball.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Т</a:t>
            </a:r>
            <a:r>
              <a:rPr lang="en-US" sz="1600" dirty="0"/>
              <a:t>.: </a:t>
            </a:r>
            <a:r>
              <a:rPr lang="ru-RU" sz="1600" dirty="0"/>
              <a:t>Машина</a:t>
            </a:r>
            <a:r>
              <a:rPr lang="en-US" sz="1600" dirty="0" smtClean="0"/>
              <a:t>.</a:t>
            </a:r>
            <a:r>
              <a:rPr lang="ru-RU" sz="1600" dirty="0"/>
              <a:t> </a:t>
            </a:r>
            <a:r>
              <a:rPr lang="ru-RU" sz="1600" dirty="0" smtClean="0"/>
              <a:t>  </a:t>
            </a:r>
            <a:r>
              <a:rPr lang="en-US" sz="1600" dirty="0" smtClean="0"/>
              <a:t>P2</a:t>
            </a:r>
            <a:r>
              <a:rPr lang="en-US" sz="1600" dirty="0"/>
              <a:t>.: A car. </a:t>
            </a:r>
            <a:r>
              <a:rPr lang="ru-RU" sz="1600" dirty="0"/>
              <a:t>И т</a:t>
            </a:r>
            <a:r>
              <a:rPr lang="en-US" sz="1600" dirty="0"/>
              <a:t>.</a:t>
            </a:r>
            <a:r>
              <a:rPr lang="ru-RU" sz="1600" dirty="0"/>
              <a:t>д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 marL="0" indent="0"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«</a:t>
            </a:r>
            <a:r>
              <a:rPr lang="en-US" u="sng" dirty="0" smtClean="0">
                <a:solidFill>
                  <a:srgbClr val="7030A0"/>
                </a:solidFill>
              </a:rPr>
              <a:t>Funny numerals</a:t>
            </a:r>
            <a:r>
              <a:rPr lang="ru-RU" u="sng" dirty="0" smtClean="0">
                <a:solidFill>
                  <a:srgbClr val="7030A0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600" dirty="0"/>
              <a:t>Оборудование: карточки с </a:t>
            </a:r>
            <a:r>
              <a:rPr lang="ru-RU" sz="1600" dirty="0" smtClean="0"/>
              <a:t>числами. В </a:t>
            </a:r>
            <a:r>
              <a:rPr lang="ru-RU" sz="1600" dirty="0"/>
              <a:t>игре принимают участие две команды. На столе разложены карточки с числами. К столу одновременно подходят по одному представителю от каждой команды. Учитель называет число по-английски. Задача играющих – быстрее взять нужную </a:t>
            </a:r>
            <a:r>
              <a:rPr lang="ru-RU" sz="1600" dirty="0" smtClean="0"/>
              <a:t>карточку. Побеждает </a:t>
            </a:r>
            <a:r>
              <a:rPr lang="ru-RU" sz="1600" dirty="0"/>
              <a:t>команда, набравшая большее количество карточек</a:t>
            </a:r>
            <a:r>
              <a:rPr lang="ru-RU" sz="1600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«</a:t>
            </a:r>
            <a:r>
              <a:rPr lang="en-US" u="sng" dirty="0" smtClean="0">
                <a:solidFill>
                  <a:srgbClr val="7030A0"/>
                </a:solidFill>
              </a:rPr>
              <a:t>What time is it</a:t>
            </a:r>
            <a:r>
              <a:rPr lang="ru-RU" u="sng" dirty="0" smtClean="0">
                <a:solidFill>
                  <a:srgbClr val="7030A0"/>
                </a:solidFill>
              </a:rPr>
              <a:t>?»</a:t>
            </a:r>
          </a:p>
          <a:p>
            <a:pPr marL="0" indent="0">
              <a:buNone/>
            </a:pPr>
            <a:r>
              <a:rPr lang="ru-RU" sz="1600" dirty="0" smtClean="0"/>
              <a:t>Оборудование</a:t>
            </a:r>
            <a:r>
              <a:rPr lang="ru-RU" sz="1600" dirty="0"/>
              <a:t>: часы. (Это могут быть игрушечные часы, сделанные из картона со стрелками</a:t>
            </a:r>
            <a:r>
              <a:rPr lang="ru-RU" sz="1600" dirty="0" smtClean="0"/>
              <a:t>).</a:t>
            </a:r>
            <a:r>
              <a:rPr lang="ru-RU" sz="1600" dirty="0"/>
              <a:t> </a:t>
            </a:r>
            <a:r>
              <a:rPr lang="ru-RU" sz="1600" dirty="0" smtClean="0"/>
              <a:t>В </a:t>
            </a:r>
            <a:r>
              <a:rPr lang="ru-RU" sz="1600" dirty="0"/>
              <a:t>игре участвуют две команды. Учитель, переводя стрелки на часах, каждый раз обращается к учащимся с вопросом: “</a:t>
            </a:r>
            <a:r>
              <a:rPr lang="ru-RU" sz="1600" dirty="0" err="1"/>
              <a:t>What</a:t>
            </a:r>
            <a:r>
              <a:rPr lang="ru-RU" sz="1600" dirty="0"/>
              <a:t> </a:t>
            </a:r>
            <a:r>
              <a:rPr lang="ru-RU" sz="1600" dirty="0" err="1"/>
              <a:t>time</a:t>
            </a:r>
            <a:r>
              <a:rPr lang="ru-RU" sz="1600" dirty="0"/>
              <a:t> </a:t>
            </a:r>
            <a:r>
              <a:rPr lang="ru-RU" sz="1600" dirty="0" err="1"/>
              <a:t>is</a:t>
            </a:r>
            <a:r>
              <a:rPr lang="ru-RU" sz="1600" dirty="0"/>
              <a:t> </a:t>
            </a:r>
            <a:r>
              <a:rPr lang="ru-RU" sz="1600" dirty="0" err="1"/>
              <a:t>it</a:t>
            </a:r>
            <a:r>
              <a:rPr lang="ru-RU" sz="1600" dirty="0"/>
              <a:t>?”. Побеждает команда, правильно ответившая на большее количество вопросов.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2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442" y="0"/>
            <a:ext cx="1088859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Игры </a:t>
            </a:r>
            <a:r>
              <a:rPr lang="ru-RU" dirty="0">
                <a:solidFill>
                  <a:srgbClr val="7030A0"/>
                </a:solidFill>
              </a:rPr>
              <a:t>на </a:t>
            </a:r>
            <a:r>
              <a:rPr lang="ru-RU" dirty="0" err="1">
                <a:solidFill>
                  <a:srgbClr val="7030A0"/>
                </a:solidFill>
              </a:rPr>
              <a:t>на</a:t>
            </a:r>
            <a:r>
              <a:rPr lang="ru-RU" dirty="0">
                <a:solidFill>
                  <a:srgbClr val="7030A0"/>
                </a:solidFill>
              </a:rPr>
              <a:t> уроках иностранного языка  </a:t>
            </a:r>
            <a:r>
              <a:rPr lang="ru-RU" dirty="0" smtClean="0">
                <a:solidFill>
                  <a:srgbClr val="7030A0"/>
                </a:solidFill>
              </a:rPr>
              <a:t>закрепление и повторение пройденного материала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815" y="1155572"/>
            <a:ext cx="8596668" cy="5195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«</a:t>
            </a:r>
            <a:r>
              <a:rPr lang="en-US" b="1" u="sng" dirty="0" smtClean="0">
                <a:solidFill>
                  <a:srgbClr val="7030A0"/>
                </a:solidFill>
              </a:rPr>
              <a:t>Tell me</a:t>
            </a:r>
            <a:r>
              <a:rPr lang="ru-RU" b="1" u="sng" dirty="0" smtClean="0">
                <a:solidFill>
                  <a:srgbClr val="7030A0"/>
                </a:solidFill>
              </a:rPr>
              <a:t>…»</a:t>
            </a:r>
          </a:p>
          <a:p>
            <a:pPr marL="0" indent="0">
              <a:buNone/>
            </a:pPr>
            <a:r>
              <a:rPr lang="ru-RU" sz="1600" dirty="0" smtClean="0"/>
              <a:t>Играющие </a:t>
            </a:r>
            <a:r>
              <a:rPr lang="ru-RU" sz="1600" dirty="0"/>
              <a:t>образуют пары. Каждая пара получает рисунок с изображением комнаты, в которой находятся разные вещи и предметы, характеризующие ее хозяина. Нужно составить рассказ о том, чем занимается хозяин комнаты. Выигрывает пара, составившая самый интересный рассказ.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«</a:t>
            </a:r>
            <a:r>
              <a:rPr lang="en-US" b="1" u="sng" dirty="0" smtClean="0">
                <a:solidFill>
                  <a:srgbClr val="7030A0"/>
                </a:solidFill>
              </a:rPr>
              <a:t>Who is Who</a:t>
            </a:r>
            <a:r>
              <a:rPr lang="ru-RU" b="1" u="sng" dirty="0" smtClean="0">
                <a:solidFill>
                  <a:srgbClr val="7030A0"/>
                </a:solidFill>
              </a:rPr>
              <a:t>?»</a:t>
            </a:r>
          </a:p>
          <a:p>
            <a:pPr marL="0" indent="0">
              <a:buNone/>
            </a:pPr>
            <a:r>
              <a:rPr lang="ru-RU" sz="1600" dirty="0"/>
              <a:t>Образуются две команды. Одна команда придумывает предложение с </a:t>
            </a:r>
            <a:r>
              <a:rPr lang="ru-RU" sz="1600" dirty="0" smtClean="0"/>
              <a:t>пройденными словами и фразами. </a:t>
            </a:r>
            <a:r>
              <a:rPr lang="ru-RU" sz="1600" dirty="0"/>
              <a:t>Другая команда должна отгадать это предложение. </a:t>
            </a:r>
            <a:r>
              <a:rPr lang="ru-RU" sz="1600" dirty="0" smtClean="0"/>
              <a:t>Затем </a:t>
            </a:r>
            <a:r>
              <a:rPr lang="ru-RU" sz="1600" dirty="0"/>
              <a:t>это же задание выполняет вторая команда, и игра продолжается.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«</a:t>
            </a:r>
            <a:r>
              <a:rPr lang="en-US" b="1" u="sng" dirty="0" smtClean="0">
                <a:solidFill>
                  <a:srgbClr val="7030A0"/>
                </a:solidFill>
              </a:rPr>
              <a:t>Funny verb</a:t>
            </a:r>
            <a:r>
              <a:rPr lang="ru-RU" b="1" u="sng" dirty="0" smtClean="0">
                <a:solidFill>
                  <a:srgbClr val="7030A0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600" dirty="0"/>
              <a:t>Образуются две команды. Представитель первой команды придумывает предложение с изученным глаголом. Он бросает мяч партнеру из второй команды и называет предложение, пропуская глагол. Поймавший мяч повторяет предложение, вставляя правильную форму глагола, бросает мяч партнеру из первой команды и называет свое предложение, опуская глагол и т.д.</a:t>
            </a:r>
          </a:p>
          <a:p>
            <a:pPr marL="0" indent="0">
              <a:buNone/>
            </a:pPr>
            <a:endParaRPr lang="ru-RU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6274" y="1351006"/>
            <a:ext cx="8596668" cy="13208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</a:rPr>
              <a:t>«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</a:t>
            </a:r>
            <a:r>
              <a:rPr lang="ru-RU" sz="4400" b="1" dirty="0" smtClean="0">
                <a:solidFill>
                  <a:srgbClr val="00B0F0"/>
                </a:solidFill>
              </a:rPr>
              <a:t>т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> </a:t>
            </a:r>
            <a:r>
              <a:rPr lang="ru-RU" sz="4400" b="1" dirty="0" smtClean="0"/>
              <a:t>        </a:t>
            </a:r>
            <a:r>
              <a:rPr lang="ru-RU" sz="4400" b="1" dirty="0" smtClean="0">
                <a:solidFill>
                  <a:srgbClr val="C00000"/>
                </a:solidFill>
              </a:rPr>
              <a:t>н</a:t>
            </a:r>
            <a:r>
              <a:rPr lang="ru-RU" sz="4400" b="1" dirty="0" smtClean="0">
                <a:solidFill>
                  <a:srgbClr val="FFC000"/>
                </a:solidFill>
              </a:rPr>
              <a:t>а</a:t>
            </a:r>
            <a:r>
              <a:rPr lang="ru-RU" sz="4400" b="1" dirty="0" smtClean="0">
                <a:solidFill>
                  <a:srgbClr val="0070C0"/>
                </a:solidFill>
              </a:rPr>
              <a:t>ш</a:t>
            </a:r>
            <a:r>
              <a:rPr lang="ru-RU" sz="4400" b="1" dirty="0" smtClean="0"/>
              <a:t>а </a:t>
            </a:r>
            <a:br>
              <a:rPr lang="ru-RU" sz="4400" b="1" dirty="0" smtClean="0"/>
            </a:br>
            <a:r>
              <a:rPr lang="ru-RU" sz="4400" b="1" dirty="0"/>
              <a:t> </a:t>
            </a:r>
            <a:r>
              <a:rPr lang="ru-RU" sz="4400" b="1" dirty="0" smtClean="0"/>
              <a:t>                    </a:t>
            </a:r>
            <a:r>
              <a:rPr lang="ru-RU" sz="4400" b="1" dirty="0" smtClean="0">
                <a:solidFill>
                  <a:srgbClr val="7030A0"/>
                </a:solidFill>
              </a:rPr>
              <a:t>ж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/>
              <a:t>з</a:t>
            </a:r>
            <a:r>
              <a:rPr lang="ru-RU" sz="4400" b="1" dirty="0" smtClean="0">
                <a:solidFill>
                  <a:srgbClr val="00B0F0"/>
                </a:solidFill>
              </a:rPr>
              <a:t>н</a:t>
            </a:r>
            <a:r>
              <a:rPr lang="ru-RU" sz="4400" b="1" dirty="0" smtClean="0">
                <a:solidFill>
                  <a:srgbClr val="002060"/>
                </a:solidFill>
              </a:rPr>
              <a:t>ь</a:t>
            </a:r>
            <a:r>
              <a:rPr lang="ru-RU" sz="4400" b="1" dirty="0" smtClean="0"/>
              <a:t>- </a:t>
            </a:r>
            <a:br>
              <a:rPr lang="ru-RU" sz="4400" b="1" dirty="0" smtClean="0"/>
            </a:br>
            <a:r>
              <a:rPr lang="ru-RU" sz="4400" b="1" dirty="0"/>
              <a:t> </a:t>
            </a:r>
            <a:r>
              <a:rPr lang="ru-RU" sz="4400" b="1" dirty="0" smtClean="0"/>
              <a:t>                                  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>
                <a:solidFill>
                  <a:srgbClr val="0070C0"/>
                </a:solidFill>
              </a:rPr>
              <a:t>г</a:t>
            </a:r>
            <a:r>
              <a:rPr lang="ru-RU" sz="4400" b="1" dirty="0" smtClean="0">
                <a:solidFill>
                  <a:srgbClr val="FFC000"/>
                </a:solidFill>
              </a:rPr>
              <a:t>р</a:t>
            </a:r>
            <a:r>
              <a:rPr lang="ru-RU" sz="4400" b="1" dirty="0" smtClean="0">
                <a:solidFill>
                  <a:srgbClr val="92D050"/>
                </a:solidFill>
              </a:rPr>
              <a:t>а?</a:t>
            </a:r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!</a:t>
            </a:r>
            <a:r>
              <a:rPr lang="ru-RU" sz="4400" b="1" dirty="0" smtClean="0">
                <a:solidFill>
                  <a:srgbClr val="7030A0"/>
                </a:solidFill>
              </a:rPr>
              <a:t>»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1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97096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>
                <a:solidFill>
                  <a:srgbClr val="00B0F0"/>
                </a:solidFill>
              </a:rPr>
              <a:t>Спасибо за внимание!</a:t>
            </a:r>
            <a:endParaRPr lang="ru-RU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611" y="261426"/>
            <a:ext cx="10667999" cy="6147612"/>
          </a:xfrm>
        </p:spPr>
        <p:txBody>
          <a:bodyPr>
            <a:normAutofit/>
          </a:bodyPr>
          <a:lstStyle/>
          <a:p>
            <a:pPr indent="342900" algn="ctr">
              <a:lnSpc>
                <a:spcPct val="115000"/>
              </a:lnSpc>
              <a:spcAft>
                <a:spcPts val="1000"/>
              </a:spcAft>
            </a:pPr>
            <a:r>
              <a:rPr lang="ru-RU" sz="3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</a:t>
            </a:r>
            <a:r>
              <a:rPr lang="ru-RU" sz="38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учебного предмета «Иностранный язык</a:t>
            </a:r>
            <a:r>
              <a:rPr lang="ru-RU" sz="3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3800" u="sng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Основная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 изучения предмета «Иностранный язык» в контексте нового федерального государственного образовательного стандарта определяется в тексте «фундаментального ядра содержания общего образования». Она состоит в развитии у школьников иноязычной коммуникативной компетенции, то есть «способности и готовности осуществлять иноязычное межличностное и межкультурное общение с носителями языка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04" y="428368"/>
            <a:ext cx="979295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Место предмета «Иностранный язык» в учебном плане.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204" y="2317108"/>
            <a:ext cx="1021308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Федеральный базисный учебный план для образовательных учреждений РФ отводит 525 часов для обязательного изучения учебного предмета на этапе основного (общего) образования, в том числе в 5-7 классах 315 часов из расчета 3 учебных часов в неделю. </a:t>
            </a:r>
          </a:p>
        </p:txBody>
      </p:sp>
    </p:spTree>
    <p:extLst>
      <p:ext uri="{BB962C8B-B14F-4D97-AF65-F5344CB8AC3E}">
        <p14:creationId xmlns:p14="http://schemas.microsoft.com/office/powerpoint/2010/main" val="5532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Место предмета «Иностранный язык» в учебном плане.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324" y="2341822"/>
            <a:ext cx="1050324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В</a:t>
            </a:r>
            <a:r>
              <a:rPr lang="ru-RU" sz="3600" dirty="0" smtClean="0"/>
              <a:t> </a:t>
            </a:r>
            <a:r>
              <a:rPr lang="ru-RU" sz="3600" dirty="0"/>
              <a:t>примерной программе предусмотрен резерв свободного времени в размере 10% от общего объёма часов для реализации авторских подходов, использования разнообразных форм организации учебного процесса, внедрения современных педагогических технологий</a:t>
            </a:r>
            <a:r>
              <a:rPr lang="ru-RU" sz="3600" dirty="0" smtClean="0"/>
              <a:t>. </a:t>
            </a:r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777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Веяния времени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46" y="2037021"/>
            <a:ext cx="10262515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Новые требования и цели модернизации образования ставят пред школой задачу внедрения в учебно-воспитательный процесс форм и методов работы, способствующих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активизации познавательной деятельности </a:t>
            </a:r>
            <a:r>
              <a:rPr lang="ru-RU" sz="3200" dirty="0" smtClean="0"/>
              <a:t>обучающихся, нацеленных на повышение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качества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образования </a:t>
            </a:r>
            <a:r>
              <a:rPr lang="ru-RU" sz="3200" dirty="0" smtClean="0"/>
              <a:t>по предметам.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108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2925" y="321276"/>
            <a:ext cx="11802990" cy="13208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Причины применения игровых технологий в обучении иностранного языка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058" y="2201778"/>
            <a:ext cx="11284007" cy="43720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Необходимость повышения качества преподавания путём внедрения форм и методов педагогических воздействий, способных обеспечивать необходимый уровень познавательной активности учащихся, интенсифицирую их деятельность.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632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448" y="338659"/>
            <a:ext cx="12231148" cy="1320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Игры на уроках иностранного языка как средство формирования и стимулирования познавательной активности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805" y="2185303"/>
            <a:ext cx="10396151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Игра- один из эффективных путей повышения качества образования.</a:t>
            </a:r>
          </a:p>
          <a:p>
            <a:pPr marL="0" indent="0">
              <a:buNone/>
            </a:pPr>
            <a:r>
              <a:rPr lang="ru-RU" sz="4000" dirty="0" smtClean="0"/>
              <a:t>Игра – это вид деятельности в условиях ситуаций, направленных на воссоздание и усвоение общественного опыта, в котором складывается и совершенствуется самоуправление поведением.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6813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204850" cy="13208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Понятие познавательной активности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684" y="2152351"/>
            <a:ext cx="11770040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/>
              <a:t>Познавательная активность – это инициативное, 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действенное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отношение </a:t>
            </a:r>
            <a:r>
              <a:rPr lang="ru-RU" sz="4400" dirty="0" smtClean="0"/>
              <a:t>учащихся к усвоению знаний, а также проявление интереса, самостоятельности </a:t>
            </a:r>
          </a:p>
          <a:p>
            <a:pPr marL="0" indent="0">
              <a:buNone/>
            </a:pPr>
            <a:r>
              <a:rPr lang="ru-RU" sz="4400" dirty="0" smtClean="0"/>
              <a:t>и волевых усилий в обучении.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002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521" y="477795"/>
            <a:ext cx="9434128" cy="13208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Условия для формирования познавательной активности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93541"/>
            <a:ext cx="10863877" cy="3880773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Создание материальных условий для успешного обучения.</a:t>
            </a:r>
          </a:p>
          <a:p>
            <a:r>
              <a:rPr lang="ru-RU" sz="3600" dirty="0" smtClean="0"/>
              <a:t>Формирование эмоционально-положительного отношения к учению.</a:t>
            </a:r>
          </a:p>
          <a:p>
            <a:r>
              <a:rPr lang="ru-RU" sz="3600" dirty="0" smtClean="0"/>
              <a:t>Воспитание сознательного отношения к учению.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988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921</Words>
  <Application>Microsoft Office PowerPoint</Application>
  <PresentationFormat>Широкоэкранный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Грань</vt:lpstr>
      <vt:lpstr>Преподавание иностранного языка в рамках ФГОС. Игровые технологии как средство стимулирование познавательной активности обучающихся и повышения качества преподавания иностранного языка.</vt:lpstr>
      <vt:lpstr>Презентация PowerPoint</vt:lpstr>
      <vt:lpstr>Место предмета «Иностранный язык» в учебном плане.</vt:lpstr>
      <vt:lpstr>Место предмета «Иностранный язык» в учебном плане.</vt:lpstr>
      <vt:lpstr>Веяния времени</vt:lpstr>
      <vt:lpstr>Причины применения игровых технологий в обучении иностранного языка</vt:lpstr>
      <vt:lpstr>Игры на уроках иностранного языка как средство формирования и стимулирования познавательной активности</vt:lpstr>
      <vt:lpstr>Понятие познавательной активности</vt:lpstr>
      <vt:lpstr>Условия для формирования познавательной активности</vt:lpstr>
      <vt:lpstr>Ведущая идея педагогического опыта (за 3 года)</vt:lpstr>
      <vt:lpstr> Преимущества игровых технологий  (исходя из УУД)</vt:lpstr>
      <vt:lpstr>Игры на уроках иностранного языка, используемые при работе над любой темой</vt:lpstr>
      <vt:lpstr>Игры на на уроках иностранного языка  закрепление и повторение пройденного материала</vt:lpstr>
      <vt:lpstr>«Что          наша                       жизнь-                                     игра?!»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Ася</dc:creator>
  <cp:lastModifiedBy>Ася</cp:lastModifiedBy>
  <cp:revision>21</cp:revision>
  <dcterms:created xsi:type="dcterms:W3CDTF">2015-08-25T08:48:15Z</dcterms:created>
  <dcterms:modified xsi:type="dcterms:W3CDTF">2015-08-28T06:04:06Z</dcterms:modified>
</cp:coreProperties>
</file>