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  <p:sldMasterId id="2147483793" r:id="rId13"/>
  </p:sldMasterIdLst>
  <p:sldIdLst>
    <p:sldId id="258" r:id="rId14"/>
    <p:sldId id="257" r:id="rId15"/>
    <p:sldId id="264" r:id="rId16"/>
    <p:sldId id="267" r:id="rId17"/>
    <p:sldId id="259" r:id="rId18"/>
    <p:sldId id="260" r:id="rId19"/>
    <p:sldId id="268" r:id="rId20"/>
    <p:sldId id="265" r:id="rId21"/>
    <p:sldId id="269" r:id="rId22"/>
    <p:sldId id="278" r:id="rId23"/>
    <p:sldId id="282" r:id="rId24"/>
    <p:sldId id="283" r:id="rId25"/>
    <p:sldId id="284" r:id="rId26"/>
    <p:sldId id="270" r:id="rId27"/>
    <p:sldId id="272" r:id="rId28"/>
    <p:sldId id="275" r:id="rId29"/>
    <p:sldId id="276" r:id="rId30"/>
    <p:sldId id="277" r:id="rId31"/>
    <p:sldId id="279" r:id="rId32"/>
    <p:sldId id="280" r:id="rId33"/>
    <p:sldId id="281" r:id="rId34"/>
    <p:sldId id="285" r:id="rId35"/>
    <p:sldId id="273" r:id="rId36"/>
    <p:sldId id="274" r:id="rId37"/>
    <p:sldId id="271" r:id="rId38"/>
    <p:sldId id="28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3" autoAdjust="0"/>
    <p:restoredTop sz="94660"/>
  </p:normalViewPr>
  <p:slideViewPr>
    <p:cSldViewPr>
      <p:cViewPr varScale="1">
        <p:scale>
          <a:sx n="75" d="100"/>
          <a:sy n="7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24AE-3E82-4CBE-8FED-7740F4DE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84C7-D1C1-4AED-ACF3-1365CEC05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21CD-05E9-48E3-BE1B-545261332662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91BC-3220-46EC-A683-E12B0C992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99D5-76F1-4346-9A39-307089222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3955-E37F-4D30-B56E-C4AA4D657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F567-952A-48B7-AF04-E0AACA736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B15C-254E-4D31-8A5A-590173FD4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16B5-4352-41AB-98E8-DE5F60F86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1FE5-8C43-41BF-9509-9862BE4CA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678F-2FF3-42A1-AEE4-D6AFE7F01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F79F-BE78-4DC2-B5C3-8AE7BB14C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B138-892A-4149-A0B3-09A67F282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C836-9446-49EC-BE59-D3E86ABE1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AE07-EEBB-44EF-AD67-52D77FF4E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BE28-BA41-42CE-A94D-621EB21E4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AAD1-53B2-4A0D-AF79-79E08300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9BAD-9540-4699-A431-6E75CD7A6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8F78-ADE5-4B80-9031-BD371FF2A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2DFB-5D05-46D7-A52B-B90588D42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2534-6CD1-4894-8203-F1C30DF73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B824-E35B-4358-B2AE-C2F619360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FD5D-5B1A-49A9-BB63-DFDEB8CE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EDE4-5451-46BA-A1E5-D71FE56FF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253A-6E1C-41BE-92D8-6EC46491E9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0BC4-B038-4AEC-B122-6D8BB158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EFE4-966B-4560-B31B-B6D1BFEA3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3FDF-0031-4520-8E23-D253021BD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D563-5B85-4A93-BE8A-3A043B8CE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EA9C-D8BC-495E-9AAA-8B664A282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67DA-13C1-40C8-A2F1-91820C0CC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EEE0-DC08-4A16-9780-A61EDCDAC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DF9F-3C47-48B8-98EF-075153211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CBF3-E8E7-4C49-A5E2-839D6DC07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E335-468F-44AA-A289-6F62462E6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EF2C-A4DC-4D26-B67B-4DAE13BB0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7EFE-D5EB-44B4-92C9-FC813478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3ADD-36BB-4B0B-AE95-6A4F75D5C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B40C-FBF7-441F-B34C-0EC00336F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E7C94-95C1-4852-81EF-7908AD2A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9B6C3-8A07-4138-906F-E195569FD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CDAE-3BCD-47A8-80AD-99916399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C2CB-139A-404C-95D7-4E20F6D9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9397-84AB-4BEC-885A-724DA3B2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2838-A8A1-47A9-AB9F-62F9302B9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0F28-E267-46BB-B7A0-DDF0CBB3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9747-975E-4BCE-A359-FAA64B5145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86F6-B2AC-4494-A81B-0D98A5A03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E401-F393-4589-B6CE-BEBE50F5A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DBCA-FBF9-4281-BC50-8F242FCC0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9078-3E7F-484F-9C25-D3AF2FA6B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6B2B-9B8F-4A51-A3DB-2508BB677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40C0-8AD5-47DD-946D-EAE296982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0A77-CBEF-44B6-9816-D51281828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0CDB-46B8-43C0-A40A-4C19BD177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53AE-DBDF-4A9E-995E-40F09F38F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9672-C876-48C4-B833-3F565F559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8C9B-E2A5-4D7F-B277-17746400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2218-5061-44B9-AC2F-7E52D9AF4D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BF35-5851-4C69-BA33-BE0F67BAEA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BE6D-A557-48D8-B266-ECC95187B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3667-4EBD-40DA-82E0-AD78A3B1CC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A943-213A-4820-A8EF-F44454D102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E0C3-4AD7-423B-9BF3-1AEF4B06D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7C22-4F6C-4ADF-8F2F-AD5713BC0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7DBA-E5BE-4009-834B-71246D4EF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3865-7E11-4389-A218-8BC62765C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66AC-4C91-43A3-AAEF-C223B9710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DA17-F68E-4F59-9BD1-CF9698E6B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808D-75DD-479F-9F2E-1ED08E7FE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0EA8-34E9-4AB8-8ABA-799D65D37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707E-F5AD-42F5-B346-65B1424BC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8A9A-8051-4E4D-B49B-D32A082E8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F7B125-56C5-4B49-B57D-66F30D0C5E07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2BB921-9A4D-467F-BDB7-2E1E11C65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E519F2-8047-446E-9CDB-2C10FBEF9F2A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6D5346-2280-4C02-8C62-3FA546315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AF14FB-FB4B-4F68-AD26-463AC13BF075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BC3468-8544-42BB-986D-7511C9B9A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5865F5-85CB-4635-A253-B2DD33318E5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6D34FC-D0C6-444F-91F1-4408C9120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D19D87-DE3E-4FBD-92AA-AA5EB5DC0472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90A71-A122-43B0-A104-72C8B6B9F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B14D8B-D284-4417-8C54-936DB50975E2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19754E-0121-48D7-8B55-966F65D36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6773-748E-4ED6-A667-8893D5D30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55B226-DE3E-46B2-973D-1D7CC99C86BE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5CD2EE-AAF9-4E05-A788-782E61A4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35CDFC-907F-4866-9A67-1CDDC312A62E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F601CA-2E9A-45C4-B427-423E6B7E9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D4E96C-5623-4648-8606-D10137766585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3E308B-03AF-43F3-8569-D89A817C1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7B1E0C-71C1-4D62-9289-58C513BC8D2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C6527F-FACF-4878-88DD-D8D19F6F4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111378-818A-4227-A3CD-293CFE4066BA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46A1CB-AB88-4C43-B117-D01E2F8FA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00DF42-660F-41E7-91A2-57EBCEE13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FD68-EF3F-4014-9373-E9E55F55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A327-015B-4956-BA6F-89E4142E8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3330-53FF-49D1-A9BC-D1469CE0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35465-B6F4-4B94-B2CC-3A2A546C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56F9-58E6-425F-A24A-D2F68CE1B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F8051-46F3-4011-9768-4A0DD49C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2338-6A14-46DB-BF19-30C87E455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E6CF-3B20-4B00-BB6A-D86C2C1C3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0001-9B8D-4AEA-90F0-FF97FF2B0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BB69-6276-43C1-B587-8D56EF180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EECE-9237-4D6B-92A6-1BC9FE147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AD6C-CC72-4E50-B79D-B5FEC7EDF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CA953-BFE9-494E-B020-5BB1EAA2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33A4C-65AD-4187-94E1-7AC9F0575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ABCB-1524-4F7D-AC0E-5254BCDC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13BB-C738-48BF-96C7-268D406A5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1741-A94E-4AF2-8626-A770C741B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5400-3D38-49D5-87BF-F38C97E5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9DCE-79AB-47DC-ACAF-E82F4BB46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AC68D-43CA-4A26-B98D-9636996B8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E5F63-67DB-46A8-BA3E-0380A443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425B-E34A-4DF8-ABBA-E84477AC0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DA59-3944-45A1-B1B9-C31806F7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3D7F-8A21-4E33-B4B6-E9097CFE1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4582EE7C-5A38-4003-95BB-5D5FCFE8F0FF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EAEBDE">
                    <a:shade val="9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206BDB6-9AF4-4C97-BA69-2DE268D9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3DD4BF52-6D10-4D70-89E8-D326A1EC1525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3100CAC-4B5B-4C42-BE4D-E09EE7CCD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56F6-09D6-40D7-9D46-56ED319E7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08B6254-2594-4361-8ED7-A78F2C018A4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EAEBDE">
                    <a:shade val="9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AAEF9CF-9EAD-4303-B24A-D242D686A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476B8E0-DEEC-4D2B-929E-9B44451AA4B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16EE4799-1FBA-419F-8CC3-E82BCB28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FBB94D9-2C4F-480A-A337-7F9099DBEC7D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B711AE8-1B41-4C64-96C7-6CCDEC43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F89AA140-4BD4-4BFA-A0E5-34C41EBD8780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A291C54-AD3D-4F7E-8E2B-E59229EF0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604FD904-F378-4775-B4AD-5064A6F545D7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DB7DF3D-B3AF-46AF-85E2-2C928889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4C3DBB2-A0FE-44C1-AE73-B819EC9FE58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EAEBDE">
                    <a:shade val="9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41C3E76-E003-46E9-8F0F-F1EAED41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3620A01-4EF6-4871-9DB0-B1D54EE8E009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EAEBDE">
                    <a:shade val="9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3E61E5F-9991-47D3-87A5-3E374636C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F08086DC-C3F8-4E59-968B-2D2A2A15F163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194F3F8-8588-49E9-89DB-28ACEC0FE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06217BA-316B-449C-BD3A-68983E9ABD16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5071536-A17E-4B1B-8134-E65298279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983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BCDC7F-5D07-4466-AF63-F5D7BDCDDF29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68D2D7-834E-4858-9141-432E0C4C36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CBB-D766-4531-B9EC-2694BC8B2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3F4894D-2881-4420-A392-A5910D10DF93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09DC2C-034E-4718-9198-A7660B40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368ACB-679B-4669-B7C6-459533824232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F2F03B-1A2F-4A94-84DE-6DD54DC8B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2C7269-577F-4B52-9392-857BD468F20E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22CE3C-6683-48B2-9F83-ADB7793FF5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315D7E5-3CF5-4383-829B-9113FF823772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0E3EE1-5EBC-4AE4-8257-0CD609E3CC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FF22CA-B242-4D7B-825F-E3F42D651DCC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22CE7E-8F73-4AB5-B433-10195F6A8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BC2C17-5B91-44FD-A5BE-CA5ED7408D3C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BC0F2E-705F-4567-A297-60C67C301A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12AEE2-B082-4AAA-85F0-6A108BE6F746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B25297-D5B7-4E3D-8594-8E07B91C0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4EF0F0-0FB7-4DC1-9702-1E4892957A16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3E612F4-388E-4D6E-840F-3E5FF7496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7C96E68-B477-48FF-A9BD-BF088E92D77E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17B450-A661-4FCA-9253-6A36815F59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C3BF56-867C-4AA1-8B24-E15A278B1798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4A47B8-D34A-44E7-A4F7-DC4AAF8CE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B382-B517-488B-8C0E-43AB25B7D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66C1-57AD-49F1-B0BD-3CC91BC418DE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3280-0EDD-4C2C-AC6E-1BEBD0052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E613-BFA9-4D37-8724-766ED1F3700F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06A7-1306-4FA6-8757-0CBEF5FC8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17B9-BA7F-496D-A631-109BBBCEA993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58A1-1A08-4B1F-AB65-905B1FD6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1FF7-3863-4B50-951F-26585178E6D8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9743-94C5-49E2-A81D-788611A1B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2353-2D3F-44BD-9CE7-E6BD120C8AA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DB95-2F9C-4D52-9F60-B6CD4656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43A7-6FDC-4EFC-A09E-4DA3E8DD8E9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EC33-CB2C-4C7F-BA2E-9E782A9A8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764A-B73C-4A3C-8608-9C0E34F457C1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B862-BD99-4EE5-95F5-229102387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C3D6-0FB6-4E17-B305-F7CC1AF00DC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95A0-755C-4E08-9827-BC9F469BC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4CEF-1192-46E7-97B3-7E3327B2ECEF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1486-4E75-4605-930B-B9DBF08A7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644A-1C78-4DE1-B1CE-005704EE5018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CC6-4A11-462D-8097-EA760E72B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4922241-E66E-4DEE-8D74-E0354E29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E47"/>
            </a:gs>
            <a:gs pos="50000">
              <a:srgbClr val="00CC99"/>
            </a:gs>
            <a:gs pos="100000">
              <a:srgbClr val="005E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CC3C5-3C9B-4156-A139-248B3CB7D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2647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kumimoji="0"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112648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11264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112650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8F8F8"/>
                </a:solidFill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04" r:id="rId2"/>
    <p:sldLayoutId id="2147483903" r:id="rId3"/>
    <p:sldLayoutId id="2147483902" r:id="rId4"/>
    <p:sldLayoutId id="2147483901" r:id="rId5"/>
    <p:sldLayoutId id="2147483900" r:id="rId6"/>
    <p:sldLayoutId id="2147483899" r:id="rId7"/>
    <p:sldLayoutId id="2147483898" r:id="rId8"/>
    <p:sldLayoutId id="2147483897" r:id="rId9"/>
    <p:sldLayoutId id="2147483896" r:id="rId10"/>
    <p:sldLayoutId id="21474838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162CD82-9769-4913-AB10-E364A2F32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885AB56-8CCB-449D-8759-6D4A4B19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8E03566-F159-4153-AA4D-CFD1DF772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6" r:id="rId2"/>
    <p:sldLayoutId id="2147483935" r:id="rId3"/>
    <p:sldLayoutId id="2147483934" r:id="rId4"/>
    <p:sldLayoutId id="2147483933" r:id="rId5"/>
    <p:sldLayoutId id="2147483932" r:id="rId6"/>
    <p:sldLayoutId id="2147483931" r:id="rId7"/>
    <p:sldLayoutId id="2147483930" r:id="rId8"/>
    <p:sldLayoutId id="2147483929" r:id="rId9"/>
    <p:sldLayoutId id="2147483928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A7CA095-51DB-4E2D-8A1C-A16AEEE94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9" r:id="rId2"/>
    <p:sldLayoutId id="2147483848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222829E-A281-44A0-9D74-2EA6556E2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0" r:id="rId2"/>
    <p:sldLayoutId id="2147483859" r:id="rId3"/>
    <p:sldLayoutId id="2147483858" r:id="rId4"/>
    <p:sldLayoutId id="2147483857" r:id="rId5"/>
    <p:sldLayoutId id="2147483856" r:id="rId6"/>
    <p:sldLayoutId id="2147483855" r:id="rId7"/>
    <p:sldLayoutId id="2147483854" r:id="rId8"/>
    <p:sldLayoutId id="2147483853" r:id="rId9"/>
    <p:sldLayoutId id="2147483852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626207-4106-43F5-9B44-89DF29B0B1C1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525AE90-2215-476E-9953-88CC0AFA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7451329-1650-41FF-BB30-470B53315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0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2C5A517-CF77-4248-8880-322ECB7B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1" r:id="rId3"/>
    <p:sldLayoutId id="2147483880" r:id="rId4"/>
    <p:sldLayoutId id="2147483879" r:id="rId5"/>
    <p:sldLayoutId id="2147483878" r:id="rId6"/>
    <p:sldLayoutId id="2147483877" r:id="rId7"/>
    <p:sldLayoutId id="2147483876" r:id="rId8"/>
    <p:sldLayoutId id="2147483875" r:id="rId9"/>
    <p:sldLayoutId id="2147483874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Cambri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rgbClr val="676A55">
                    <a:tint val="60000"/>
                    <a:satMod val="155000"/>
                  </a:srgbClr>
                </a:solidFill>
                <a:latin typeface="Cambria"/>
                <a:cs typeface="+mn-cs"/>
              </a:defRPr>
            </a:lvl1pPr>
            <a:extLst/>
          </a:lstStyle>
          <a:p>
            <a:pPr>
              <a:defRPr/>
            </a:pPr>
            <a:fld id="{BBFBAE6F-046A-4792-896A-59970A3CF28C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EAEBDE">
                    <a:shade val="90000"/>
                  </a:srgbClr>
                </a:solidFill>
                <a:effectLst/>
                <a:latin typeface="Cambria"/>
                <a:cs typeface="+mn-cs"/>
              </a:defRPr>
            </a:lvl1pPr>
            <a:extLst/>
          </a:lstStyle>
          <a:p>
            <a:pPr>
              <a:defRPr/>
            </a:pPr>
            <a:fld id="{53953A82-CF11-4698-A96C-2A6C945A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578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72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972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972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807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72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972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973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973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80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97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283B3411-AB21-4532-9A31-7F049B3331DA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97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08859ED-5988-4A47-BC56-F9AAD4F1B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03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7B46B-40DA-4494-8609-A3C2EA49513D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A8C27-6AA5-4FFE-B2B9-F0A7DCBA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3" r:id="rId2"/>
    <p:sldLayoutId id="2147483892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png"/><Relationship Id="rId4" Type="http://schemas.openxmlformats.org/officeDocument/2006/relationships/image" Target="../media/image15.e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rus-ved-rus.narod.ru/82.jpg" TargetMode="Externa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://img0.liveinternet.ru/images/attach/c/1/48/713/48713744_mera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rus-ved-rus.narod.ru/8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786063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Использование ИКТ на уроках математики.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1795" name="Рисунок 5" descr="komp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-4762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Click="0" advTm="13376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-ru.yandex.net/i?id=89521770-5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088232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ttp://im3-tub-ru.yandex.net/i?id=43991985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476116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1011" name="Picture 6" descr="http://im5-tub-ru.yandex.net/i?id=40339273-3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437063"/>
            <a:ext cx="2695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Box 4"/>
          <p:cNvSpPr txBox="1">
            <a:spLocks noChangeArrowheads="1"/>
          </p:cNvSpPr>
          <p:nvPr/>
        </p:nvSpPr>
        <p:spPr bwMode="auto">
          <a:xfrm>
            <a:off x="1992313" y="620713"/>
            <a:ext cx="4692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Расстояние от точки до фигуры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3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72051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2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3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4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5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6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2057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72069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070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2058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59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2060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72067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068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2061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72065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066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2062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72063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064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2034" name="Group 2"/>
          <p:cNvGrpSpPr>
            <a:grpSpLocks/>
          </p:cNvGrpSpPr>
          <p:nvPr/>
        </p:nvGrpSpPr>
        <p:grpSpPr bwMode="auto">
          <a:xfrm rot="21233622" flipH="1">
            <a:off x="457200" y="5029200"/>
            <a:ext cx="673100" cy="1612900"/>
            <a:chOff x="746" y="796"/>
            <a:chExt cx="903" cy="1999"/>
          </a:xfrm>
        </p:grpSpPr>
        <p:sp>
          <p:nvSpPr>
            <p:cNvPr id="172043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8 h 3125"/>
                <a:gd name="T2" fmla="*/ 32 w 1252"/>
                <a:gd name="T3" fmla="*/ 0 h 3125"/>
                <a:gd name="T4" fmla="*/ 168 w 1252"/>
                <a:gd name="T5" fmla="*/ 216 h 3125"/>
                <a:gd name="T6" fmla="*/ 178 w 1252"/>
                <a:gd name="T7" fmla="*/ 266 h 3125"/>
                <a:gd name="T8" fmla="*/ 135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 rot="78698">
              <a:off x="1433" y="2346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2045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2046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72047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24 w 1094"/>
                  <a:gd name="T1" fmla="*/ 222 h 2612"/>
                  <a:gd name="T2" fmla="*/ 156 w 1094"/>
                  <a:gd name="T3" fmla="*/ 214 h 2612"/>
                  <a:gd name="T4" fmla="*/ 145 w 1094"/>
                  <a:gd name="T5" fmla="*/ 217 h 2612"/>
                  <a:gd name="T6" fmla="*/ 12 w 1094"/>
                  <a:gd name="T7" fmla="*/ 0 h 2612"/>
                  <a:gd name="T8" fmla="*/ 0 w 1094"/>
                  <a:gd name="T9" fmla="*/ 2 h 2612"/>
                  <a:gd name="T10" fmla="*/ 134 w 1094"/>
                  <a:gd name="T11" fmla="*/ 22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2048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72049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050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72035" name="Group 42"/>
          <p:cNvGrpSpPr>
            <a:grpSpLocks/>
          </p:cNvGrpSpPr>
          <p:nvPr/>
        </p:nvGrpSpPr>
        <p:grpSpPr bwMode="auto">
          <a:xfrm rot="16718156" flipH="1">
            <a:off x="1621632" y="5541168"/>
            <a:ext cx="596900" cy="1401763"/>
            <a:chOff x="3797" y="754"/>
            <a:chExt cx="852" cy="1931"/>
          </a:xfrm>
        </p:grpSpPr>
        <p:sp>
          <p:nvSpPr>
            <p:cNvPr id="172039" name="Freeform 4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 rot="78698">
              <a:off x="4405" y="2307"/>
              <a:ext cx="215" cy="374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2041" name="Freeform 4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042" name="Freeform 4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203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8768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1307336" y="1484784"/>
            <a:ext cx="64336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математики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классе</a:t>
            </a:r>
          </a:p>
        </p:txBody>
      </p:sp>
      <p:sp>
        <p:nvSpPr>
          <p:cNvPr id="172038" name="TextBox 40"/>
          <p:cNvSpPr txBox="1">
            <a:spLocks noChangeArrowheads="1"/>
          </p:cNvSpPr>
          <p:nvPr/>
        </p:nvSpPr>
        <p:spPr bwMode="auto">
          <a:xfrm>
            <a:off x="3995738" y="4437063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математики  Аксенова Н. В.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СОШ №61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1059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5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077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8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66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8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075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69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073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70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071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47" name="Заголовок 23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7145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Тому Сойеру необходимо покрасить забор из 9 досок. Он покрасил 2 доски забора, а после «уступил» это занятие другим мальчикам, которые покрасили 5 досок забора. Какую часть забора они покрасили вместе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8" name="Picture 28" descr="AMYBAT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573463"/>
            <a:ext cx="267811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t="27840" b="31665"/>
          <a:stretch>
            <a:fillRect/>
          </a:stretch>
        </p:blipFill>
        <p:spPr bwMode="auto">
          <a:xfrm>
            <a:off x="285750" y="2689225"/>
            <a:ext cx="5257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17"/>
          <p:cNvGraphicFramePr>
            <a:graphicFrameLocks noChangeAspect="1"/>
          </p:cNvGraphicFramePr>
          <p:nvPr/>
        </p:nvGraphicFramePr>
        <p:xfrm>
          <a:off x="2281238" y="5376863"/>
          <a:ext cx="1268412" cy="1008062"/>
        </p:xfrm>
        <a:graphic>
          <a:graphicData uri="http://schemas.openxmlformats.org/presentationml/2006/ole">
            <p:oleObj spid="_x0000_s1041" name="Формула" r:id="rId5" imgW="495085" imgH="393529" progId="Equation.3">
              <p:embed/>
            </p:oleObj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3632200" y="5348288"/>
          <a:ext cx="1236663" cy="1036637"/>
        </p:xfrm>
        <a:graphic>
          <a:graphicData uri="http://schemas.openxmlformats.org/presentationml/2006/ole">
            <p:oleObj spid="_x0000_s1042" name="Формула" r:id="rId6" imgW="469696" imgH="393529" progId="Equation.3">
              <p:embed/>
            </p:oleObj>
          </a:graphicData>
        </a:graphic>
      </p:graphicFrame>
      <p:graphicFrame>
        <p:nvGraphicFramePr>
          <p:cNvPr id="30" name="Object 19"/>
          <p:cNvGraphicFramePr>
            <a:graphicFrameLocks noChangeAspect="1"/>
          </p:cNvGraphicFramePr>
          <p:nvPr/>
        </p:nvGraphicFramePr>
        <p:xfrm>
          <a:off x="4913313" y="5305425"/>
          <a:ext cx="630237" cy="1079500"/>
        </p:xfrm>
        <a:graphic>
          <a:graphicData uri="http://schemas.openxmlformats.org/presentationml/2006/ole">
            <p:oleObj spid="_x0000_s1043" name="Формула" r:id="rId7" imgW="190417" imgH="393529" progId="Equation.3">
              <p:embed/>
            </p:oleObj>
          </a:graphicData>
        </a:graphic>
      </p:graphicFrame>
      <p:sp>
        <p:nvSpPr>
          <p:cNvPr id="31" name="Левая фигурная скобка 30"/>
          <p:cNvSpPr/>
          <p:nvPr/>
        </p:nvSpPr>
        <p:spPr>
          <a:xfrm rot="5400000">
            <a:off x="832644" y="1958181"/>
            <a:ext cx="431800" cy="10302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3" name="Object 20"/>
          <p:cNvGraphicFramePr>
            <a:graphicFrameLocks noChangeAspect="1"/>
          </p:cNvGraphicFramePr>
          <p:nvPr/>
        </p:nvGraphicFramePr>
        <p:xfrm>
          <a:off x="811213" y="1557338"/>
          <a:ext cx="503237" cy="742950"/>
        </p:xfrm>
        <a:graphic>
          <a:graphicData uri="http://schemas.openxmlformats.org/presentationml/2006/ole">
            <p:oleObj spid="_x0000_s1044" name="Формула" r:id="rId8" imgW="152334" imgH="393529" progId="Equation.3">
              <p:embed/>
            </p:oleObj>
          </a:graphicData>
        </a:graphic>
      </p:graphicFrame>
      <p:graphicFrame>
        <p:nvGraphicFramePr>
          <p:cNvPr id="34" name="Object 21"/>
          <p:cNvGraphicFramePr>
            <a:graphicFrameLocks noChangeAspect="1"/>
          </p:cNvGraphicFramePr>
          <p:nvPr/>
        </p:nvGraphicFramePr>
        <p:xfrm>
          <a:off x="2655888" y="1557338"/>
          <a:ext cx="255587" cy="719137"/>
        </p:xfrm>
        <a:graphic>
          <a:graphicData uri="http://schemas.openxmlformats.org/presentationml/2006/ole">
            <p:oleObj spid="_x0000_s1045" name="Формула" r:id="rId9" imgW="139639" imgH="393529" progId="Equation.3">
              <p:embed/>
            </p:oleObj>
          </a:graphicData>
        </a:graphic>
      </p:graphicFrame>
      <p:sp>
        <p:nvSpPr>
          <p:cNvPr id="35" name="Левая фигурная скобка 34"/>
          <p:cNvSpPr/>
          <p:nvPr/>
        </p:nvSpPr>
        <p:spPr>
          <a:xfrm rot="5400000">
            <a:off x="2679700" y="1176338"/>
            <a:ext cx="431800" cy="26098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2197100" y="2174876"/>
            <a:ext cx="403225" cy="37020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0705" y="4300808"/>
            <a:ext cx="499087" cy="66858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pSp>
        <p:nvGrpSpPr>
          <p:cNvPr id="1054" name="Group 52"/>
          <p:cNvGrpSpPr>
            <a:grpSpLocks/>
          </p:cNvGrpSpPr>
          <p:nvPr/>
        </p:nvGrpSpPr>
        <p:grpSpPr bwMode="auto">
          <a:xfrm rot="-3215424">
            <a:off x="726282" y="5474493"/>
            <a:ext cx="596900" cy="1401763"/>
            <a:chOff x="3797" y="754"/>
            <a:chExt cx="852" cy="1931"/>
          </a:xfrm>
        </p:grpSpPr>
        <p:sp>
          <p:nvSpPr>
            <p:cNvPr id="1055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8 h 3125"/>
                <a:gd name="T2" fmla="*/ 33 w 1252"/>
                <a:gd name="T3" fmla="*/ 0 h 3125"/>
                <a:gd name="T4" fmla="*/ 172 w 1252"/>
                <a:gd name="T5" fmla="*/ 216 h 3125"/>
                <a:gd name="T6" fmla="*/ 183 w 1252"/>
                <a:gd name="T7" fmla="*/ 266 h 3125"/>
                <a:gd name="T8" fmla="*/ 139 w 1252"/>
                <a:gd name="T9" fmla="*/ 224 h 3125"/>
                <a:gd name="T10" fmla="*/ 0 w 1252"/>
                <a:gd name="T11" fmla="*/ 8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2" y="2302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2 w 121"/>
                <a:gd name="T1" fmla="*/ 0 h 230"/>
                <a:gd name="T2" fmla="*/ 0 w 121"/>
                <a:gd name="T3" fmla="*/ 2 h 230"/>
                <a:gd name="T4" fmla="*/ 18 w 121"/>
                <a:gd name="T5" fmla="*/ 20 h 230"/>
                <a:gd name="T6" fmla="*/ 12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26 w 1094"/>
                <a:gd name="T1" fmla="*/ 222 h 2612"/>
                <a:gd name="T2" fmla="*/ 159 w 1094"/>
                <a:gd name="T3" fmla="*/ 214 h 2612"/>
                <a:gd name="T4" fmla="*/ 148 w 1094"/>
                <a:gd name="T5" fmla="*/ 217 h 2612"/>
                <a:gd name="T6" fmla="*/ 12 w 1094"/>
                <a:gd name="T7" fmla="*/ 0 h 2612"/>
                <a:gd name="T8" fmla="*/ 0 w 1094"/>
                <a:gd name="T9" fmla="*/ 2 h 2612"/>
                <a:gd name="T10" fmla="*/ 137 w 1094"/>
                <a:gd name="T11" fmla="*/ 22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3"/>
          <p:cNvGrpSpPr>
            <a:grpSpLocks/>
          </p:cNvGrpSpPr>
          <p:nvPr/>
        </p:nvGrpSpPr>
        <p:grpSpPr bwMode="auto">
          <a:xfrm>
            <a:off x="3429000" y="5410200"/>
            <a:ext cx="1143000" cy="1066800"/>
            <a:chOff x="2256" y="3504"/>
            <a:chExt cx="720" cy="672"/>
          </a:xfrm>
        </p:grpSpPr>
        <p:sp>
          <p:nvSpPr>
            <p:cNvPr id="175352" name="AutoShape 367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353" name="Text Box 372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" name="Group 358"/>
          <p:cNvGrpSpPr>
            <a:grpSpLocks/>
          </p:cNvGrpSpPr>
          <p:nvPr/>
        </p:nvGrpSpPr>
        <p:grpSpPr bwMode="auto">
          <a:xfrm>
            <a:off x="914400" y="1219200"/>
            <a:ext cx="2057400" cy="820738"/>
            <a:chOff x="576" y="768"/>
            <a:chExt cx="1296" cy="517"/>
          </a:xfrm>
        </p:grpSpPr>
        <p:sp>
          <p:nvSpPr>
            <p:cNvPr id="175342" name="AutoShape 4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343" name="Group 5"/>
            <p:cNvGrpSpPr>
              <a:grpSpLocks/>
            </p:cNvGrpSpPr>
            <p:nvPr/>
          </p:nvGrpSpPr>
          <p:grpSpPr bwMode="auto">
            <a:xfrm>
              <a:off x="576" y="768"/>
              <a:ext cx="478" cy="512"/>
              <a:chOff x="386" y="685"/>
              <a:chExt cx="512" cy="512"/>
            </a:xfrm>
          </p:grpSpPr>
          <p:sp>
            <p:nvSpPr>
              <p:cNvPr id="175349" name="Text Box 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75350" name="Text Box 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75351" name="Line 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344" name="Line 9"/>
            <p:cNvSpPr>
              <a:spLocks noChangeShapeType="1"/>
            </p:cNvSpPr>
            <p:nvPr/>
          </p:nvSpPr>
          <p:spPr bwMode="auto">
            <a:xfrm>
              <a:off x="1105" y="1041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345" name="Group 10"/>
            <p:cNvGrpSpPr>
              <a:grpSpLocks/>
            </p:cNvGrpSpPr>
            <p:nvPr/>
          </p:nvGrpSpPr>
          <p:grpSpPr bwMode="auto">
            <a:xfrm>
              <a:off x="1387" y="773"/>
              <a:ext cx="478" cy="512"/>
              <a:chOff x="386" y="685"/>
              <a:chExt cx="512" cy="512"/>
            </a:xfrm>
          </p:grpSpPr>
          <p:sp>
            <p:nvSpPr>
              <p:cNvPr id="175346" name="Text Box 1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175347" name="Text Box 1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75348" name="Line 1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1)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2)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57200" y="35433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3)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" y="46291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4)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57200" y="563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5)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3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724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724400" y="34671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3)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724400" y="45529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4)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724400" y="563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5)</a:t>
            </a:r>
          </a:p>
        </p:txBody>
      </p:sp>
      <p:grpSp>
        <p:nvGrpSpPr>
          <p:cNvPr id="6" name="Group 360"/>
          <p:cNvGrpSpPr>
            <a:grpSpLocks/>
          </p:cNvGrpSpPr>
          <p:nvPr/>
        </p:nvGrpSpPr>
        <p:grpSpPr bwMode="auto">
          <a:xfrm>
            <a:off x="914400" y="3352800"/>
            <a:ext cx="2057400" cy="820738"/>
            <a:chOff x="576" y="2112"/>
            <a:chExt cx="1296" cy="517"/>
          </a:xfrm>
        </p:grpSpPr>
        <p:sp>
          <p:nvSpPr>
            <p:cNvPr id="175332" name="AutoShape 44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333" name="Group 45"/>
            <p:cNvGrpSpPr>
              <a:grpSpLocks/>
            </p:cNvGrpSpPr>
            <p:nvPr/>
          </p:nvGrpSpPr>
          <p:grpSpPr bwMode="auto">
            <a:xfrm>
              <a:off x="576" y="2112"/>
              <a:ext cx="478" cy="512"/>
              <a:chOff x="386" y="685"/>
              <a:chExt cx="512" cy="512"/>
            </a:xfrm>
          </p:grpSpPr>
          <p:sp>
            <p:nvSpPr>
              <p:cNvPr id="175339" name="Text Box 4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175340" name="Text Box 4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175341" name="Line 4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334" name="Line 49"/>
            <p:cNvSpPr>
              <a:spLocks noChangeShapeType="1"/>
            </p:cNvSpPr>
            <p:nvPr/>
          </p:nvSpPr>
          <p:spPr bwMode="auto">
            <a:xfrm>
              <a:off x="1105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335" name="Group 50"/>
            <p:cNvGrpSpPr>
              <a:grpSpLocks/>
            </p:cNvGrpSpPr>
            <p:nvPr/>
          </p:nvGrpSpPr>
          <p:grpSpPr bwMode="auto">
            <a:xfrm>
              <a:off x="1387" y="2117"/>
              <a:ext cx="478" cy="512"/>
              <a:chOff x="386" y="685"/>
              <a:chExt cx="512" cy="512"/>
            </a:xfrm>
          </p:grpSpPr>
          <p:sp>
            <p:nvSpPr>
              <p:cNvPr id="175336" name="Text Box 5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75337" name="Text Box 5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175338" name="Line 5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362"/>
          <p:cNvGrpSpPr>
            <a:grpSpLocks/>
          </p:cNvGrpSpPr>
          <p:nvPr/>
        </p:nvGrpSpPr>
        <p:grpSpPr bwMode="auto">
          <a:xfrm>
            <a:off x="5257800" y="1219200"/>
            <a:ext cx="2057400" cy="820738"/>
            <a:chOff x="3408" y="720"/>
            <a:chExt cx="1296" cy="517"/>
          </a:xfrm>
        </p:grpSpPr>
        <p:sp>
          <p:nvSpPr>
            <p:cNvPr id="175322" name="AutoShape 88"/>
            <p:cNvSpPr>
              <a:spLocks noChangeArrowheads="1"/>
            </p:cNvSpPr>
            <p:nvPr/>
          </p:nvSpPr>
          <p:spPr bwMode="auto">
            <a:xfrm>
              <a:off x="3408" y="72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323" name="Group 89"/>
            <p:cNvGrpSpPr>
              <a:grpSpLocks/>
            </p:cNvGrpSpPr>
            <p:nvPr/>
          </p:nvGrpSpPr>
          <p:grpSpPr bwMode="auto">
            <a:xfrm>
              <a:off x="3408" y="720"/>
              <a:ext cx="478" cy="512"/>
              <a:chOff x="386" y="685"/>
              <a:chExt cx="512" cy="512"/>
            </a:xfrm>
          </p:grpSpPr>
          <p:sp>
            <p:nvSpPr>
              <p:cNvPr id="175329" name="Text Box 9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75330" name="Text Box 9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75331" name="Line 9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324" name="Line 93"/>
            <p:cNvSpPr>
              <a:spLocks noChangeShapeType="1"/>
            </p:cNvSpPr>
            <p:nvPr/>
          </p:nvSpPr>
          <p:spPr bwMode="auto">
            <a:xfrm>
              <a:off x="3937" y="993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325" name="Group 94"/>
            <p:cNvGrpSpPr>
              <a:grpSpLocks/>
            </p:cNvGrpSpPr>
            <p:nvPr/>
          </p:nvGrpSpPr>
          <p:grpSpPr bwMode="auto">
            <a:xfrm>
              <a:off x="4219" y="725"/>
              <a:ext cx="478" cy="512"/>
              <a:chOff x="386" y="685"/>
              <a:chExt cx="512" cy="512"/>
            </a:xfrm>
          </p:grpSpPr>
          <p:sp>
            <p:nvSpPr>
              <p:cNvPr id="175326" name="Text Box 9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75327" name="Text Box 9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75328" name="Line 9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386"/>
          <p:cNvGrpSpPr>
            <a:grpSpLocks/>
          </p:cNvGrpSpPr>
          <p:nvPr/>
        </p:nvGrpSpPr>
        <p:grpSpPr bwMode="auto">
          <a:xfrm>
            <a:off x="5257800" y="3352800"/>
            <a:ext cx="2057400" cy="820738"/>
            <a:chOff x="3312" y="2112"/>
            <a:chExt cx="1296" cy="517"/>
          </a:xfrm>
        </p:grpSpPr>
        <p:sp>
          <p:nvSpPr>
            <p:cNvPr id="175312" name="AutoShape 110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313" name="Group 111"/>
            <p:cNvGrpSpPr>
              <a:grpSpLocks/>
            </p:cNvGrpSpPr>
            <p:nvPr/>
          </p:nvGrpSpPr>
          <p:grpSpPr bwMode="auto">
            <a:xfrm>
              <a:off x="3312" y="2112"/>
              <a:ext cx="478" cy="512"/>
              <a:chOff x="386" y="685"/>
              <a:chExt cx="512" cy="512"/>
            </a:xfrm>
          </p:grpSpPr>
          <p:sp>
            <p:nvSpPr>
              <p:cNvPr id="175319" name="Text Box 1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19</a:t>
                </a:r>
              </a:p>
            </p:txBody>
          </p:sp>
          <p:sp>
            <p:nvSpPr>
              <p:cNvPr id="175320" name="Text Box 1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75321" name="Line 1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314" name="Line 115"/>
            <p:cNvSpPr>
              <a:spLocks noChangeShapeType="1"/>
            </p:cNvSpPr>
            <p:nvPr/>
          </p:nvSpPr>
          <p:spPr bwMode="auto">
            <a:xfrm>
              <a:off x="3841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315" name="Group 116"/>
            <p:cNvGrpSpPr>
              <a:grpSpLocks/>
            </p:cNvGrpSpPr>
            <p:nvPr/>
          </p:nvGrpSpPr>
          <p:grpSpPr bwMode="auto">
            <a:xfrm>
              <a:off x="4123" y="2117"/>
              <a:ext cx="478" cy="512"/>
              <a:chOff x="386" y="685"/>
              <a:chExt cx="512" cy="512"/>
            </a:xfrm>
          </p:grpSpPr>
          <p:sp>
            <p:nvSpPr>
              <p:cNvPr id="175316" name="Text Box 11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75317" name="Text Box 11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75318" name="Line 11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233"/>
          <p:cNvGrpSpPr>
            <a:grpSpLocks/>
          </p:cNvGrpSpPr>
          <p:nvPr/>
        </p:nvGrpSpPr>
        <p:grpSpPr bwMode="auto">
          <a:xfrm>
            <a:off x="2933700" y="1289050"/>
            <a:ext cx="571500" cy="749300"/>
            <a:chOff x="1928" y="812"/>
            <a:chExt cx="360" cy="472"/>
          </a:xfrm>
        </p:grpSpPr>
        <p:sp>
          <p:nvSpPr>
            <p:cNvPr id="175310" name="Oval 232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311" name="AutoShape 153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16" name="Group 154"/>
          <p:cNvGrpSpPr>
            <a:grpSpLocks/>
          </p:cNvGrpSpPr>
          <p:nvPr/>
        </p:nvGrpSpPr>
        <p:grpSpPr bwMode="auto">
          <a:xfrm>
            <a:off x="3429000" y="1143000"/>
            <a:ext cx="1143000" cy="1066800"/>
            <a:chOff x="2304" y="720"/>
            <a:chExt cx="720" cy="672"/>
          </a:xfrm>
        </p:grpSpPr>
        <p:sp>
          <p:nvSpPr>
            <p:cNvPr id="175305" name="AutoShape 155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306" name="Group 156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307" name="Text Box 1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75308" name="Text Box 1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75309" name="Line 1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" name="Group 236"/>
          <p:cNvGrpSpPr>
            <a:grpSpLocks/>
          </p:cNvGrpSpPr>
          <p:nvPr/>
        </p:nvGrpSpPr>
        <p:grpSpPr bwMode="auto">
          <a:xfrm>
            <a:off x="2933700" y="2355850"/>
            <a:ext cx="571500" cy="749300"/>
            <a:chOff x="1928" y="812"/>
            <a:chExt cx="360" cy="472"/>
          </a:xfrm>
        </p:grpSpPr>
        <p:sp>
          <p:nvSpPr>
            <p:cNvPr id="175303" name="Oval 23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304" name="AutoShape 23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19" name="Group 239"/>
          <p:cNvGrpSpPr>
            <a:grpSpLocks/>
          </p:cNvGrpSpPr>
          <p:nvPr/>
        </p:nvGrpSpPr>
        <p:grpSpPr bwMode="auto">
          <a:xfrm>
            <a:off x="3429000" y="2209800"/>
            <a:ext cx="1143000" cy="1066800"/>
            <a:chOff x="2304" y="720"/>
            <a:chExt cx="720" cy="672"/>
          </a:xfrm>
        </p:grpSpPr>
        <p:sp>
          <p:nvSpPr>
            <p:cNvPr id="175298" name="AutoShape 24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99" name="Group 24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300" name="Text Box 24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23</a:t>
                </a:r>
              </a:p>
            </p:txBody>
          </p:sp>
          <p:sp>
            <p:nvSpPr>
              <p:cNvPr id="175301" name="Text Box 24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75302" name="Line 24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246"/>
          <p:cNvGrpSpPr>
            <a:grpSpLocks/>
          </p:cNvGrpSpPr>
          <p:nvPr/>
        </p:nvGrpSpPr>
        <p:grpSpPr bwMode="auto">
          <a:xfrm>
            <a:off x="2933700" y="3422650"/>
            <a:ext cx="571500" cy="749300"/>
            <a:chOff x="1928" y="812"/>
            <a:chExt cx="360" cy="472"/>
          </a:xfrm>
        </p:grpSpPr>
        <p:sp>
          <p:nvSpPr>
            <p:cNvPr id="175296" name="Oval 24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97" name="AutoShape 24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2" name="Group 249"/>
          <p:cNvGrpSpPr>
            <a:grpSpLocks/>
          </p:cNvGrpSpPr>
          <p:nvPr/>
        </p:nvGrpSpPr>
        <p:grpSpPr bwMode="auto">
          <a:xfrm>
            <a:off x="3429000" y="3276600"/>
            <a:ext cx="1143000" cy="1066800"/>
            <a:chOff x="2304" y="720"/>
            <a:chExt cx="720" cy="672"/>
          </a:xfrm>
        </p:grpSpPr>
        <p:sp>
          <p:nvSpPr>
            <p:cNvPr id="175291" name="AutoShape 25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92" name="Group 25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293" name="Text Box 25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75294" name="Text Box 25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175295" name="Line 25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256"/>
          <p:cNvGrpSpPr>
            <a:grpSpLocks/>
          </p:cNvGrpSpPr>
          <p:nvPr/>
        </p:nvGrpSpPr>
        <p:grpSpPr bwMode="auto">
          <a:xfrm>
            <a:off x="2933700" y="4489450"/>
            <a:ext cx="571500" cy="749300"/>
            <a:chOff x="1928" y="812"/>
            <a:chExt cx="360" cy="472"/>
          </a:xfrm>
        </p:grpSpPr>
        <p:sp>
          <p:nvSpPr>
            <p:cNvPr id="175289" name="Oval 25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90" name="AutoShape 25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5" name="Group 259"/>
          <p:cNvGrpSpPr>
            <a:grpSpLocks/>
          </p:cNvGrpSpPr>
          <p:nvPr/>
        </p:nvGrpSpPr>
        <p:grpSpPr bwMode="auto">
          <a:xfrm>
            <a:off x="3419475" y="4365625"/>
            <a:ext cx="1143000" cy="1066800"/>
            <a:chOff x="2304" y="720"/>
            <a:chExt cx="720" cy="672"/>
          </a:xfrm>
        </p:grpSpPr>
        <p:sp>
          <p:nvSpPr>
            <p:cNvPr id="175284" name="AutoShape 26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85" name="Group 261"/>
            <p:cNvGrpSpPr>
              <a:grpSpLocks/>
            </p:cNvGrpSpPr>
            <p:nvPr/>
          </p:nvGrpSpPr>
          <p:grpSpPr bwMode="auto">
            <a:xfrm>
              <a:off x="2425" y="800"/>
              <a:ext cx="478" cy="455"/>
              <a:chOff x="386" y="685"/>
              <a:chExt cx="512" cy="455"/>
            </a:xfrm>
          </p:grpSpPr>
          <p:sp>
            <p:nvSpPr>
              <p:cNvPr id="175286" name="Text Box 2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75287" name="Text Box 2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75288" name="Line 2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266"/>
          <p:cNvGrpSpPr>
            <a:grpSpLocks/>
          </p:cNvGrpSpPr>
          <p:nvPr/>
        </p:nvGrpSpPr>
        <p:grpSpPr bwMode="auto">
          <a:xfrm>
            <a:off x="2933700" y="5556250"/>
            <a:ext cx="571500" cy="749300"/>
            <a:chOff x="1928" y="812"/>
            <a:chExt cx="360" cy="472"/>
          </a:xfrm>
        </p:grpSpPr>
        <p:sp>
          <p:nvSpPr>
            <p:cNvPr id="175282" name="Oval 26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83" name="AutoShape 26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8" name="Group 276"/>
          <p:cNvGrpSpPr>
            <a:grpSpLocks/>
          </p:cNvGrpSpPr>
          <p:nvPr/>
        </p:nvGrpSpPr>
        <p:grpSpPr bwMode="auto">
          <a:xfrm>
            <a:off x="7277100" y="1289050"/>
            <a:ext cx="571500" cy="749300"/>
            <a:chOff x="1928" y="812"/>
            <a:chExt cx="360" cy="472"/>
          </a:xfrm>
        </p:grpSpPr>
        <p:sp>
          <p:nvSpPr>
            <p:cNvPr id="175280" name="Oval 27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81" name="AutoShape 27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9" name="Group 279"/>
          <p:cNvGrpSpPr>
            <a:grpSpLocks/>
          </p:cNvGrpSpPr>
          <p:nvPr/>
        </p:nvGrpSpPr>
        <p:grpSpPr bwMode="auto">
          <a:xfrm>
            <a:off x="7772400" y="1143000"/>
            <a:ext cx="1143000" cy="1066800"/>
            <a:chOff x="2304" y="720"/>
            <a:chExt cx="720" cy="672"/>
          </a:xfrm>
        </p:grpSpPr>
        <p:sp>
          <p:nvSpPr>
            <p:cNvPr id="175275" name="AutoShape 28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76" name="Group 28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277" name="Text Box 28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75278" name="Text Box 28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75279" name="Line 28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7277100" y="2355850"/>
            <a:ext cx="571500" cy="749300"/>
            <a:chOff x="1928" y="812"/>
            <a:chExt cx="360" cy="472"/>
          </a:xfrm>
        </p:grpSpPr>
        <p:sp>
          <p:nvSpPr>
            <p:cNvPr id="175273" name="Oval 28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74" name="AutoShape 28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272" name="Group 289"/>
          <p:cNvGrpSpPr>
            <a:grpSpLocks/>
          </p:cNvGrpSpPr>
          <p:nvPr/>
        </p:nvGrpSpPr>
        <p:grpSpPr bwMode="auto">
          <a:xfrm>
            <a:off x="7772400" y="2209800"/>
            <a:ext cx="1143000" cy="1066800"/>
            <a:chOff x="2304" y="720"/>
            <a:chExt cx="720" cy="672"/>
          </a:xfrm>
        </p:grpSpPr>
        <p:sp>
          <p:nvSpPr>
            <p:cNvPr id="175268" name="AutoShape 29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69" name="Group 29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270" name="Text Box 29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30</a:t>
                </a:r>
              </a:p>
            </p:txBody>
          </p:sp>
          <p:sp>
            <p:nvSpPr>
              <p:cNvPr id="175271" name="Text Box 29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175272" name="Line 29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74" name="Group 296"/>
          <p:cNvGrpSpPr>
            <a:grpSpLocks/>
          </p:cNvGrpSpPr>
          <p:nvPr/>
        </p:nvGrpSpPr>
        <p:grpSpPr bwMode="auto">
          <a:xfrm>
            <a:off x="7239000" y="3422650"/>
            <a:ext cx="571500" cy="749300"/>
            <a:chOff x="1928" y="812"/>
            <a:chExt cx="360" cy="472"/>
          </a:xfrm>
        </p:grpSpPr>
        <p:sp>
          <p:nvSpPr>
            <p:cNvPr id="175266" name="Oval 29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67" name="AutoShape 29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275" name="Group 299"/>
          <p:cNvGrpSpPr>
            <a:grpSpLocks/>
          </p:cNvGrpSpPr>
          <p:nvPr/>
        </p:nvGrpSpPr>
        <p:grpSpPr bwMode="auto">
          <a:xfrm>
            <a:off x="7772400" y="3276600"/>
            <a:ext cx="1143000" cy="1066800"/>
            <a:chOff x="2304" y="720"/>
            <a:chExt cx="720" cy="672"/>
          </a:xfrm>
        </p:grpSpPr>
        <p:sp>
          <p:nvSpPr>
            <p:cNvPr id="175261" name="AutoShape 30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62" name="Group 30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263" name="Text Box 30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75264" name="Text Box 30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75265" name="Line 30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77" name="Group 306"/>
          <p:cNvGrpSpPr>
            <a:grpSpLocks/>
          </p:cNvGrpSpPr>
          <p:nvPr/>
        </p:nvGrpSpPr>
        <p:grpSpPr bwMode="auto">
          <a:xfrm>
            <a:off x="7277100" y="4413250"/>
            <a:ext cx="571500" cy="749300"/>
            <a:chOff x="1928" y="812"/>
            <a:chExt cx="360" cy="472"/>
          </a:xfrm>
        </p:grpSpPr>
        <p:sp>
          <p:nvSpPr>
            <p:cNvPr id="175259" name="Oval 30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60" name="AutoShape 30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278" name="Group 309"/>
          <p:cNvGrpSpPr>
            <a:grpSpLocks/>
          </p:cNvGrpSpPr>
          <p:nvPr/>
        </p:nvGrpSpPr>
        <p:grpSpPr bwMode="auto">
          <a:xfrm>
            <a:off x="7772400" y="4267200"/>
            <a:ext cx="1143000" cy="1066800"/>
            <a:chOff x="2304" y="720"/>
            <a:chExt cx="720" cy="672"/>
          </a:xfrm>
        </p:grpSpPr>
        <p:sp>
          <p:nvSpPr>
            <p:cNvPr id="175254" name="AutoShape 31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55" name="Group 31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75256" name="Text Box 3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75257" name="Text Box 3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75258" name="Line 3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1" name="Group 316"/>
          <p:cNvGrpSpPr>
            <a:grpSpLocks/>
          </p:cNvGrpSpPr>
          <p:nvPr/>
        </p:nvGrpSpPr>
        <p:grpSpPr bwMode="auto">
          <a:xfrm>
            <a:off x="7277100" y="5499100"/>
            <a:ext cx="571500" cy="749300"/>
            <a:chOff x="1928" y="812"/>
            <a:chExt cx="360" cy="472"/>
          </a:xfrm>
        </p:grpSpPr>
        <p:sp>
          <p:nvSpPr>
            <p:cNvPr id="175252" name="Oval 31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253" name="AutoShape 31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4724400" y="13525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1)</a:t>
            </a: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47244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2)</a:t>
            </a:r>
          </a:p>
        </p:txBody>
      </p:sp>
      <p:grpSp>
        <p:nvGrpSpPr>
          <p:cNvPr id="2282" name="Group 385"/>
          <p:cNvGrpSpPr>
            <a:grpSpLocks/>
          </p:cNvGrpSpPr>
          <p:nvPr/>
        </p:nvGrpSpPr>
        <p:grpSpPr bwMode="auto">
          <a:xfrm>
            <a:off x="914400" y="2286000"/>
            <a:ext cx="2057400" cy="812800"/>
            <a:chOff x="576" y="1440"/>
            <a:chExt cx="1296" cy="512"/>
          </a:xfrm>
        </p:grpSpPr>
        <p:sp>
          <p:nvSpPr>
            <p:cNvPr id="175240" name="AutoShape 33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41" name="Group 34"/>
            <p:cNvGrpSpPr>
              <a:grpSpLocks/>
            </p:cNvGrpSpPr>
            <p:nvPr/>
          </p:nvGrpSpPr>
          <p:grpSpPr bwMode="auto">
            <a:xfrm>
              <a:off x="576" y="1440"/>
              <a:ext cx="478" cy="512"/>
              <a:chOff x="386" y="685"/>
              <a:chExt cx="512" cy="512"/>
            </a:xfrm>
          </p:grpSpPr>
          <p:sp>
            <p:nvSpPr>
              <p:cNvPr id="175249" name="Text Box 3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175250" name="Text Box 3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75251" name="Line 3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242" name="Group 39"/>
            <p:cNvGrpSpPr>
              <a:grpSpLocks/>
            </p:cNvGrpSpPr>
            <p:nvPr/>
          </p:nvGrpSpPr>
          <p:grpSpPr bwMode="auto">
            <a:xfrm>
              <a:off x="1392" y="1440"/>
              <a:ext cx="478" cy="512"/>
              <a:chOff x="386" y="685"/>
              <a:chExt cx="512" cy="512"/>
            </a:xfrm>
          </p:grpSpPr>
          <p:sp>
            <p:nvSpPr>
              <p:cNvPr id="175246" name="Text Box 4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75247" name="Text Box 4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75248" name="Line 4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243" name="Group 328"/>
            <p:cNvGrpSpPr>
              <a:grpSpLocks/>
            </p:cNvGrpSpPr>
            <p:nvPr/>
          </p:nvGrpSpPr>
          <p:grpSpPr bwMode="auto">
            <a:xfrm>
              <a:off x="1105" y="1632"/>
              <a:ext cx="194" cy="194"/>
              <a:chOff x="1105" y="1712"/>
              <a:chExt cx="194" cy="194"/>
            </a:xfrm>
          </p:grpSpPr>
          <p:sp>
            <p:nvSpPr>
              <p:cNvPr id="175244" name="Line 3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45" name="Line 327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9" name="Group 361"/>
          <p:cNvGrpSpPr>
            <a:grpSpLocks/>
          </p:cNvGrpSpPr>
          <p:nvPr/>
        </p:nvGrpSpPr>
        <p:grpSpPr bwMode="auto">
          <a:xfrm>
            <a:off x="914400" y="4419600"/>
            <a:ext cx="2057400" cy="820738"/>
            <a:chOff x="576" y="2784"/>
            <a:chExt cx="1296" cy="517"/>
          </a:xfrm>
        </p:grpSpPr>
        <p:sp>
          <p:nvSpPr>
            <p:cNvPr id="175228" name="AutoShape 55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29" name="Group 56"/>
            <p:cNvGrpSpPr>
              <a:grpSpLocks/>
            </p:cNvGrpSpPr>
            <p:nvPr/>
          </p:nvGrpSpPr>
          <p:grpSpPr bwMode="auto">
            <a:xfrm>
              <a:off x="576" y="2784"/>
              <a:ext cx="478" cy="512"/>
              <a:chOff x="386" y="685"/>
              <a:chExt cx="512" cy="512"/>
            </a:xfrm>
          </p:grpSpPr>
          <p:sp>
            <p:nvSpPr>
              <p:cNvPr id="175237" name="Text Box 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75238" name="Text Box 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75239" name="Line 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230" name="Group 61"/>
            <p:cNvGrpSpPr>
              <a:grpSpLocks/>
            </p:cNvGrpSpPr>
            <p:nvPr/>
          </p:nvGrpSpPr>
          <p:grpSpPr bwMode="auto">
            <a:xfrm>
              <a:off x="1387" y="2789"/>
              <a:ext cx="478" cy="512"/>
              <a:chOff x="386" y="685"/>
              <a:chExt cx="512" cy="512"/>
            </a:xfrm>
          </p:grpSpPr>
          <p:sp>
            <p:nvSpPr>
              <p:cNvPr id="175234" name="Text Box 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75235" name="Text Box 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75236" name="Line 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231" name="Group 329"/>
            <p:cNvGrpSpPr>
              <a:grpSpLocks/>
            </p:cNvGrpSpPr>
            <p:nvPr/>
          </p:nvGrpSpPr>
          <p:grpSpPr bwMode="auto">
            <a:xfrm>
              <a:off x="1104" y="2976"/>
              <a:ext cx="194" cy="194"/>
              <a:chOff x="1105" y="1712"/>
              <a:chExt cx="194" cy="194"/>
            </a:xfrm>
          </p:grpSpPr>
          <p:sp>
            <p:nvSpPr>
              <p:cNvPr id="175232" name="Line 330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33" name="Line 331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99" name="Group 339"/>
          <p:cNvGrpSpPr>
            <a:grpSpLocks/>
          </p:cNvGrpSpPr>
          <p:nvPr/>
        </p:nvGrpSpPr>
        <p:grpSpPr bwMode="auto">
          <a:xfrm>
            <a:off x="914400" y="5473700"/>
            <a:ext cx="2057400" cy="825500"/>
            <a:chOff x="576" y="3448"/>
            <a:chExt cx="1296" cy="520"/>
          </a:xfrm>
        </p:grpSpPr>
        <p:sp>
          <p:nvSpPr>
            <p:cNvPr id="175211" name="AutoShape 66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212" name="Group 67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175225" name="Text Box 6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75226" name="Text Box 6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75227" name="Line 7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213" name="Line 71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214" name="Group 72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175222" name="Text Box 7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75223" name="Text Box 74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75224" name="Line 7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215" name="Group 332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175220" name="Line 333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21" name="Line 334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216" name="Group 335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175217" name="Text Box 33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75218" name="Text Box 33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75219" name="Line 33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13" name="Group 340"/>
          <p:cNvGrpSpPr>
            <a:grpSpLocks/>
          </p:cNvGrpSpPr>
          <p:nvPr/>
        </p:nvGrpSpPr>
        <p:grpSpPr bwMode="auto">
          <a:xfrm>
            <a:off x="5257800" y="5486400"/>
            <a:ext cx="2057400" cy="825500"/>
            <a:chOff x="576" y="3448"/>
            <a:chExt cx="1296" cy="520"/>
          </a:xfrm>
        </p:grpSpPr>
        <p:sp>
          <p:nvSpPr>
            <p:cNvPr id="175194" name="AutoShape 341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195" name="Group 342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175208" name="Text Box 34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75209" name="Text Box 34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75210" name="Line 34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196" name="Line 346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197" name="Group 347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175205" name="Text Box 34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75206" name="Text Box 349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75207" name="Line 35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98" name="Group 351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175203" name="Line 352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04" name="Line 353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99" name="Group 354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175200" name="Text Box 35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75201" name="Text Box 35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75202" name="Line 35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20" name="Group 374"/>
          <p:cNvGrpSpPr>
            <a:grpSpLocks/>
          </p:cNvGrpSpPr>
          <p:nvPr/>
        </p:nvGrpSpPr>
        <p:grpSpPr bwMode="auto">
          <a:xfrm>
            <a:off x="7772400" y="5334000"/>
            <a:ext cx="1143000" cy="1066800"/>
            <a:chOff x="2256" y="3504"/>
            <a:chExt cx="720" cy="672"/>
          </a:xfrm>
        </p:grpSpPr>
        <p:sp>
          <p:nvSpPr>
            <p:cNvPr id="175192" name="AutoShape 375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193" name="Text Box 376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321" name="Group 384"/>
          <p:cNvGrpSpPr>
            <a:grpSpLocks/>
          </p:cNvGrpSpPr>
          <p:nvPr/>
        </p:nvGrpSpPr>
        <p:grpSpPr bwMode="auto">
          <a:xfrm>
            <a:off x="5257800" y="4343400"/>
            <a:ext cx="2057400" cy="820738"/>
            <a:chOff x="3312" y="2736"/>
            <a:chExt cx="1296" cy="517"/>
          </a:xfrm>
        </p:grpSpPr>
        <p:sp>
          <p:nvSpPr>
            <p:cNvPr id="175180" name="AutoShape 121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181" name="Group 122"/>
            <p:cNvGrpSpPr>
              <a:grpSpLocks/>
            </p:cNvGrpSpPr>
            <p:nvPr/>
          </p:nvGrpSpPr>
          <p:grpSpPr bwMode="auto">
            <a:xfrm>
              <a:off x="3312" y="2736"/>
              <a:ext cx="478" cy="512"/>
              <a:chOff x="386" y="685"/>
              <a:chExt cx="512" cy="512"/>
            </a:xfrm>
          </p:grpSpPr>
          <p:sp>
            <p:nvSpPr>
              <p:cNvPr id="175189" name="Text Box 1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75190" name="Text Box 1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75191" name="Line 1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82" name="Group 127"/>
            <p:cNvGrpSpPr>
              <a:grpSpLocks/>
            </p:cNvGrpSpPr>
            <p:nvPr/>
          </p:nvGrpSpPr>
          <p:grpSpPr bwMode="auto">
            <a:xfrm>
              <a:off x="4123" y="2741"/>
              <a:ext cx="478" cy="512"/>
              <a:chOff x="386" y="685"/>
              <a:chExt cx="512" cy="512"/>
            </a:xfrm>
          </p:grpSpPr>
          <p:sp>
            <p:nvSpPr>
              <p:cNvPr id="175186" name="Text Box 12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75187" name="Text Box 12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75188" name="Line 13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83" name="Group 377"/>
            <p:cNvGrpSpPr>
              <a:grpSpLocks/>
            </p:cNvGrpSpPr>
            <p:nvPr/>
          </p:nvGrpSpPr>
          <p:grpSpPr bwMode="auto">
            <a:xfrm>
              <a:off x="3840" y="2928"/>
              <a:ext cx="194" cy="194"/>
              <a:chOff x="1105" y="1712"/>
              <a:chExt cx="194" cy="194"/>
            </a:xfrm>
          </p:grpSpPr>
          <p:sp>
            <p:nvSpPr>
              <p:cNvPr id="175184" name="Line 37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85" name="Line 379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27" name="Group 383"/>
          <p:cNvGrpSpPr>
            <a:grpSpLocks/>
          </p:cNvGrpSpPr>
          <p:nvPr/>
        </p:nvGrpSpPr>
        <p:grpSpPr bwMode="auto">
          <a:xfrm>
            <a:off x="5257800" y="2286000"/>
            <a:ext cx="2057400" cy="820738"/>
            <a:chOff x="3312" y="1488"/>
            <a:chExt cx="1296" cy="517"/>
          </a:xfrm>
        </p:grpSpPr>
        <p:sp>
          <p:nvSpPr>
            <p:cNvPr id="175168" name="AutoShape 99"/>
            <p:cNvSpPr>
              <a:spLocks noChangeArrowheads="1"/>
            </p:cNvSpPr>
            <p:nvPr/>
          </p:nvSpPr>
          <p:spPr bwMode="auto">
            <a:xfrm>
              <a:off x="3312" y="148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75169" name="Group 100"/>
            <p:cNvGrpSpPr>
              <a:grpSpLocks/>
            </p:cNvGrpSpPr>
            <p:nvPr/>
          </p:nvGrpSpPr>
          <p:grpSpPr bwMode="auto">
            <a:xfrm>
              <a:off x="3312" y="1488"/>
              <a:ext cx="478" cy="512"/>
              <a:chOff x="386" y="685"/>
              <a:chExt cx="512" cy="512"/>
            </a:xfrm>
          </p:grpSpPr>
          <p:sp>
            <p:nvSpPr>
              <p:cNvPr id="175177" name="Text Box 10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28</a:t>
                </a:r>
              </a:p>
            </p:txBody>
          </p:sp>
          <p:sp>
            <p:nvSpPr>
              <p:cNvPr id="175178" name="Text Box 10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175179" name="Line 10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70" name="Group 105"/>
            <p:cNvGrpSpPr>
              <a:grpSpLocks/>
            </p:cNvGrpSpPr>
            <p:nvPr/>
          </p:nvGrpSpPr>
          <p:grpSpPr bwMode="auto">
            <a:xfrm>
              <a:off x="4123" y="1493"/>
              <a:ext cx="478" cy="512"/>
              <a:chOff x="386" y="685"/>
              <a:chExt cx="512" cy="512"/>
            </a:xfrm>
          </p:grpSpPr>
          <p:sp>
            <p:nvSpPr>
              <p:cNvPr id="175174" name="Text Box 10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75175" name="Text Box 10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175176" name="Line 10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71" name="Group 380"/>
            <p:cNvGrpSpPr>
              <a:grpSpLocks/>
            </p:cNvGrpSpPr>
            <p:nvPr/>
          </p:nvGrpSpPr>
          <p:grpSpPr bwMode="auto">
            <a:xfrm>
              <a:off x="3874" y="1664"/>
              <a:ext cx="194" cy="194"/>
              <a:chOff x="1105" y="1712"/>
              <a:chExt cx="194" cy="194"/>
            </a:xfrm>
          </p:grpSpPr>
          <p:sp>
            <p:nvSpPr>
              <p:cNvPr id="175172" name="Line 381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73" name="Line 382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5147" name="Group 230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75148" name="Freeform 231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49" name="Freeform 232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0" name="Freeform 233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1" name="Freeform 234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2" name="Freeform 235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3" name="Freeform 236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154" name="Group 237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75166" name="Arc 23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167" name="Arc 23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5155" name="Freeform 240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6" name="Freeform 241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157" name="Group 242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75164" name="Arc 24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165" name="Arc 24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5158" name="Group 245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75162" name="Arc 24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163" name="Arc 24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5159" name="Group 248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75160" name="Arc 24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161" name="Arc 25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1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1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utoUpdateAnimBg="0"/>
      <p:bldP spid="2063" grpId="0" autoUpdateAnimBg="0"/>
      <p:bldP spid="2064" grpId="0" autoUpdateAnimBg="0"/>
      <p:bldP spid="2070" grpId="0" autoUpdateAnimBg="0"/>
      <p:bldP spid="2071" grpId="0" autoUpdateAnimBg="0"/>
      <p:bldP spid="2072" grpId="0" autoUpdateAnimBg="0"/>
      <p:bldP spid="2073" grpId="0" autoUpdateAnimBg="0"/>
      <p:bldP spid="2076" grpId="0" autoUpdateAnimBg="0"/>
      <p:bldP spid="2077" grpId="0" autoUpdateAnimBg="0"/>
      <p:bldP spid="2078" grpId="0" autoUpdateAnimBg="0"/>
      <p:bldP spid="2373" grpId="0" autoUpdateAnimBg="0"/>
      <p:bldP spid="237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</a:rPr>
              <a:t>Использование ИКТ на уроках математики</a:t>
            </a:r>
            <a:endParaRPr lang="ru-RU" smtClean="0"/>
          </a:p>
        </p:txBody>
      </p:sp>
      <p:sp>
        <p:nvSpPr>
          <p:cNvPr id="176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создают презентации к урокам, например, «Теорема Пифагора», «Центральная и осевая симметрии», «Старинные задачи», «Графики функций» и т.д. 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на уроке таких элементов способствует формированию у школьников умений работать с различной информацией, критического к ней отношения, развивает логическое мышление, способствует повышению интереса учащихся к предмету.</a:t>
            </a:r>
            <a:endParaRPr lang="ru-RU" sz="24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</a:rPr>
              <a:t>Использование ИКТ на уроках математики</a:t>
            </a:r>
            <a:endParaRPr lang="ru-RU" smtClean="0"/>
          </a:p>
        </p:txBody>
      </p:sp>
      <p:sp>
        <p:nvSpPr>
          <p:cNvPr id="1771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во внеурочное время мы используем в своей работе ИКТ. Так в  течение последних 4-х лет , в рамках декады по математике, учащиеся, под руководством учителя, создают проекты в виде презентаций и защищают их.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Заголовок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</a:rPr>
              <a:t>Различные способы умножения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786063"/>
            <a:ext cx="8501063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dirty="0" smtClean="0">
                <a:solidFill>
                  <a:schemeClr val="accent6">
                    <a:lumMod val="50000"/>
                  </a:schemeClr>
                </a:solidFill>
              </a:rPr>
              <a:t>Исследовательская  работа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МБОУ СОШ №61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Воронежа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2014г.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57" descr="http://allforchildren.ru/pictures/school/school19-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1979712" cy="260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1" descr="http://allforchildren.ru/pictures/school/school19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1785950" cy="258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7" descr="http://allforchildren.ru/pictures/school/school19-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857628"/>
            <a:ext cx="1979712" cy="260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latin typeface="Times New Roman" pitchFamily="18" charset="0"/>
              </a:rPr>
              <a:t>Симметрия – вокруг нас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648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1400" b="1" smtClean="0"/>
              <a:t>                   </a:t>
            </a:r>
            <a:r>
              <a:rPr lang="ru-RU" altLang="ru-RU" sz="1400" b="1" smtClean="0">
                <a:latin typeface="Times New Roman" pitchFamily="18" charset="0"/>
              </a:rPr>
              <a:t>                                                                    </a:t>
            </a:r>
            <a:r>
              <a:rPr lang="ru-RU" altLang="ru-RU" sz="1800" b="1" i="1" smtClean="0"/>
              <a:t>Ефанов Артём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z="1800" b="1" i="1" smtClean="0"/>
              <a:t>9б класс   шк61</a:t>
            </a:r>
            <a:endParaRPr lang="ru-RU" altLang="ru-RU" sz="1600" b="1" smtClean="0"/>
          </a:p>
        </p:txBody>
      </p:sp>
      <p:pic>
        <p:nvPicPr>
          <p:cNvPr id="4103" name="Picture 7" descr="Безымянный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438400"/>
            <a:ext cx="4419600" cy="319246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0"/>
            <a:ext cx="9144000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361F99"/>
                </a:solidFill>
              </a:rPr>
              <a:t>Логические задачи </a:t>
            </a:r>
            <a:br>
              <a:rPr lang="ru-RU" altLang="ru-RU" sz="4000" b="1" i="1" smtClean="0">
                <a:solidFill>
                  <a:srgbClr val="361F99"/>
                </a:solidFill>
              </a:rPr>
            </a:br>
            <a:r>
              <a:rPr lang="ru-RU" altLang="ru-RU" sz="4000" b="1" i="1" smtClean="0">
                <a:solidFill>
                  <a:srgbClr val="361F99"/>
                </a:solidFill>
              </a:rPr>
              <a:t>на сообразительность </a:t>
            </a:r>
            <a:br>
              <a:rPr lang="ru-RU" altLang="ru-RU" sz="4000" b="1" i="1" smtClean="0">
                <a:solidFill>
                  <a:srgbClr val="361F99"/>
                </a:solidFill>
              </a:rPr>
            </a:br>
            <a:r>
              <a:rPr lang="ru-RU" altLang="ru-RU" sz="4000" b="1" i="1" smtClean="0">
                <a:solidFill>
                  <a:srgbClr val="361F99"/>
                </a:solidFill>
              </a:rPr>
              <a:t>и смекалку.</a:t>
            </a:r>
          </a:p>
        </p:txBody>
      </p:sp>
      <p:pic>
        <p:nvPicPr>
          <p:cNvPr id="1802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WordArt 5"/>
          <p:cNvSpPr>
            <a:spLocks noChangeArrowheads="1" noChangeShapeType="1" noTextEdit="1"/>
          </p:cNvSpPr>
          <p:nvPr/>
        </p:nvSpPr>
        <p:spPr bwMode="auto">
          <a:xfrm>
            <a:off x="395288" y="285750"/>
            <a:ext cx="8534400" cy="307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8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Развивающие задачи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занимательной математики</a:t>
            </a:r>
          </a:p>
        </p:txBody>
      </p:sp>
      <p:pic>
        <p:nvPicPr>
          <p:cNvPr id="5" name="Рисунок 4" descr="sov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5150" y="3571875"/>
            <a:ext cx="2228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86375" y="4500563"/>
            <a:ext cx="4286250" cy="23574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Arial" charset="0"/>
              </a:rPr>
              <a:t>Выполнили работу: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" charset="0"/>
              </a:rPr>
              <a:t>Лепёшкин Сергей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" charset="0"/>
              </a:rPr>
              <a:t>Абросимов Сергей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" charset="0"/>
              </a:rPr>
              <a:t>Шебуняев Сергей</a:t>
            </a:r>
          </a:p>
        </p:txBody>
      </p:sp>
      <p:pic>
        <p:nvPicPr>
          <p:cNvPr id="181250" name="Picture 17" descr="Картинка 4 из 215">
            <a:hlinkClick r:id="rId2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1143000"/>
            <a:ext cx="2733675" cy="1616075"/>
          </a:xfrm>
        </p:spPr>
      </p:pic>
      <p:pic>
        <p:nvPicPr>
          <p:cNvPr id="181251" name="Picture 20" descr="Картинка 4 из 21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90646">
            <a:off x="2816225" y="4587875"/>
            <a:ext cx="16398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13" descr="Картинка 1 из 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79086">
            <a:off x="838200" y="163513"/>
            <a:ext cx="17462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3" name="WordArt 9"/>
          <p:cNvSpPr>
            <a:spLocks noChangeArrowheads="1" noChangeShapeType="1" noTextEdit="1"/>
          </p:cNvSpPr>
          <p:nvPr/>
        </p:nvSpPr>
        <p:spPr bwMode="auto">
          <a:xfrm>
            <a:off x="571500" y="3214688"/>
            <a:ext cx="80867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Старинные русские меры длины, веса, объёма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Использование ИКТ на уроках математики.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К.Д. Ушинский заметил: </a:t>
            </a:r>
          </a:p>
          <a:p>
            <a:pPr algn="ctr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«Детская природа требует наглядности». </a:t>
            </a:r>
          </a:p>
          <a:p>
            <a:pPr algn="ctr"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Разумное использование в учебном процессе наглядных средств обучения играет важную роль в развитии наблюдательности, внимания, речи, мышления учащихся.</a:t>
            </a:r>
            <a:endParaRPr lang="ru-RU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67437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3732" cy="92869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ИСТОРИЯ  ВОЗНИКНОВЕНИЯ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928934"/>
            <a:ext cx="347255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1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ЧИСЕЛ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715016"/>
            <a:ext cx="74942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  <a:cs typeface="+mn-cs"/>
              </a:rPr>
              <a:t>ВОЛЬФ ЕЛИЗАВЕТА 6«Б»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5E47"/>
            </a:gs>
            <a:gs pos="50000">
              <a:srgbClr val="00CC99"/>
            </a:gs>
            <a:gs pos="100000">
              <a:srgbClr val="005E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5" y="5072063"/>
            <a:ext cx="4387850" cy="132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latin typeface="Times New Roman" pitchFamily="18" charset="0"/>
              </a:rPr>
              <a:t>Выполнили ученики 5 «Г» класса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latin typeface="Times New Roman" pitchFamily="18" charset="0"/>
              </a:rPr>
              <a:t>МБОУ СОШ № 61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7129463" cy="936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Математическая сказка</a:t>
            </a:r>
          </a:p>
        </p:txBody>
      </p:sp>
      <p:pic>
        <p:nvPicPr>
          <p:cNvPr id="183300" name="Picture 8" descr="http://im0-tub-ru.yandex.net/i?id=432dffdc312d979cef2ba74ba65f0d61-67-144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916113"/>
            <a:ext cx="44577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 advAuto="0"/>
      <p:bldP spid="20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участвуем в интерактивных олимпиадах, где дети также создают презентации  и в режиме онлайн защищают их и отвечают на вопросы, занимая при этом призовые места.</a:t>
            </a:r>
            <a:endParaRPr lang="ru-RU" sz="240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80400" cy="1008063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3333FF"/>
                </a:solidFill>
              </a:rPr>
              <a:t>МБОУ СОШ №61</a:t>
            </a:r>
            <a:br>
              <a:rPr lang="ru-RU" altLang="ru-RU" sz="1800" b="1" smtClean="0">
                <a:solidFill>
                  <a:srgbClr val="3333FF"/>
                </a:solidFill>
              </a:rPr>
            </a:br>
            <a:r>
              <a:rPr lang="ru-RU" altLang="ru-RU" sz="1800" b="1" smtClean="0">
                <a:solidFill>
                  <a:srgbClr val="3333FF"/>
                </a:solidFill>
              </a:rPr>
              <a:t> г. Воронеж</a:t>
            </a:r>
            <a:r>
              <a:rPr lang="ru-RU" altLang="ru-RU" sz="1800" smtClean="0">
                <a:solidFill>
                  <a:srgbClr val="3333FF"/>
                </a:solidFill>
              </a:rPr>
              <a:t/>
            </a:r>
            <a:br>
              <a:rPr lang="ru-RU" altLang="ru-RU" sz="1800" smtClean="0">
                <a:solidFill>
                  <a:srgbClr val="3333FF"/>
                </a:solidFill>
              </a:rPr>
            </a:br>
            <a:endParaRPr lang="ru-RU" altLang="ru-RU" sz="1800" smtClean="0">
              <a:solidFill>
                <a:srgbClr val="3333FF"/>
              </a:solidFill>
            </a:endParaRP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276475"/>
            <a:ext cx="8496300" cy="12239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33CC"/>
                </a:solidFill>
              </a:rPr>
              <a:t>Тема нашего исследования:</a:t>
            </a:r>
            <a:br>
              <a:rPr lang="ru-RU" altLang="ru-RU" sz="2400" b="1" smtClean="0">
                <a:solidFill>
                  <a:srgbClr val="0033CC"/>
                </a:solidFill>
              </a:rPr>
            </a:br>
            <a:r>
              <a:rPr lang="ru-RU" altLang="ru-RU" sz="2400" b="1" i="1" smtClean="0">
                <a:solidFill>
                  <a:srgbClr val="0033CC"/>
                </a:solidFill>
              </a:rPr>
              <a:t>«Математика в литературных произведениях»</a:t>
            </a:r>
          </a:p>
        </p:txBody>
      </p:sp>
      <p:pic>
        <p:nvPicPr>
          <p:cNvPr id="1853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365625"/>
            <a:ext cx="171291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05263"/>
            <a:ext cx="22320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9" name="Rectangle 9"/>
          <p:cNvSpPr>
            <a:spLocks noChangeArrowheads="1"/>
          </p:cNvSpPr>
          <p:nvPr/>
        </p:nvSpPr>
        <p:spPr bwMode="auto">
          <a:xfrm rot="10800000" flipV="1">
            <a:off x="323850" y="3429000"/>
            <a:ext cx="187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0000"/>
                </a:solidFill>
              </a:rPr>
              <a:t>Наша эмблема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5350" name="Rectangle 10"/>
          <p:cNvSpPr>
            <a:spLocks noChangeArrowheads="1"/>
          </p:cNvSpPr>
          <p:nvPr/>
        </p:nvSpPr>
        <p:spPr bwMode="auto">
          <a:xfrm rot="10800000" flipV="1">
            <a:off x="4643438" y="3500438"/>
            <a:ext cx="148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0000"/>
                </a:solidFill>
              </a:rPr>
              <a:t>Наш девиз: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5351" name="Rectangle 11"/>
          <p:cNvSpPr>
            <a:spLocks noChangeArrowheads="1"/>
          </p:cNvSpPr>
          <p:nvPr/>
        </p:nvSpPr>
        <p:spPr bwMode="auto">
          <a:xfrm>
            <a:off x="2484438" y="2603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3200" i="1">
              <a:solidFill>
                <a:srgbClr val="000000"/>
              </a:solidFill>
            </a:endParaRPr>
          </a:p>
        </p:txBody>
      </p:sp>
      <p:sp>
        <p:nvSpPr>
          <p:cNvPr id="185352" name="Rectangle 12"/>
          <p:cNvSpPr>
            <a:spLocks noChangeArrowheads="1"/>
          </p:cNvSpPr>
          <p:nvPr/>
        </p:nvSpPr>
        <p:spPr bwMode="auto">
          <a:xfrm>
            <a:off x="3419475" y="4070350"/>
            <a:ext cx="3457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>
                <a:solidFill>
                  <a:srgbClr val="0033CC"/>
                </a:solidFill>
              </a:rPr>
              <a:t>Команда </a:t>
            </a:r>
          </a:p>
          <a:p>
            <a:pPr algn="ctr"/>
            <a:r>
              <a:rPr lang="ru-RU" altLang="ru-RU">
                <a:solidFill>
                  <a:srgbClr val="0033CC"/>
                </a:solidFill>
              </a:rPr>
              <a:t>«Мудрые совята»</a:t>
            </a:r>
          </a:p>
          <a:p>
            <a:pPr algn="ctr"/>
            <a:r>
              <a:rPr lang="ru-RU" altLang="ru-RU">
                <a:solidFill>
                  <a:srgbClr val="0033CC"/>
                </a:solidFill>
              </a:rPr>
              <a:t>Очень дружные ребята!</a:t>
            </a:r>
          </a:p>
          <a:p>
            <a:pPr algn="ctr"/>
            <a:r>
              <a:rPr lang="ru-RU" altLang="ru-RU">
                <a:solidFill>
                  <a:srgbClr val="0033CC"/>
                </a:solidFill>
              </a:rPr>
              <a:t>Мы всегда все знать хотим!</a:t>
            </a:r>
          </a:p>
          <a:p>
            <a:pPr algn="ctr"/>
            <a:r>
              <a:rPr lang="ru-RU" altLang="ru-RU">
                <a:solidFill>
                  <a:srgbClr val="0033CC"/>
                </a:solidFill>
              </a:rPr>
              <a:t>Наш девиз: </a:t>
            </a:r>
          </a:p>
          <a:p>
            <a:pPr algn="ctr"/>
            <a:r>
              <a:rPr lang="ru-RU" altLang="ru-RU">
                <a:solidFill>
                  <a:srgbClr val="0033CC"/>
                </a:solidFill>
              </a:rPr>
              <a:t>«Мы победим!» </a:t>
            </a:r>
          </a:p>
        </p:txBody>
      </p:sp>
      <p:sp>
        <p:nvSpPr>
          <p:cNvPr id="185353" name="WordArt 13"/>
          <p:cNvSpPr>
            <a:spLocks noChangeArrowheads="1" noChangeShapeType="1" noTextEdit="1"/>
          </p:cNvSpPr>
          <p:nvPr/>
        </p:nvSpPr>
        <p:spPr bwMode="auto">
          <a:xfrm>
            <a:off x="2124075" y="1268413"/>
            <a:ext cx="53149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Команда «Мудрые совята»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54737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33CC"/>
                </a:solidFill>
                <a:latin typeface="Monotype Corsiva" pitchFamily="66" charset="0"/>
              </a:rPr>
              <a:t>Команда из Воронежа приветствует Вас!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628775"/>
            <a:ext cx="4608512" cy="4525963"/>
          </a:xfrm>
        </p:spPr>
        <p:txBody>
          <a:bodyPr/>
          <a:lstStyle/>
          <a:p>
            <a:pPr eaLnBrk="1" hangingPunct="1">
              <a:buSzPct val="200000"/>
              <a:buFontTx/>
              <a:buNone/>
            </a:pPr>
            <a:r>
              <a:rPr lang="ru-RU" altLang="ru-RU" sz="4800" smtClean="0">
                <a:latin typeface="Monotype Corsiva" pitchFamily="66" charset="0"/>
              </a:rPr>
              <a:t> </a:t>
            </a:r>
          </a:p>
        </p:txBody>
      </p:sp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17" descr="PB191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76700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88913"/>
            <a:ext cx="1295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21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60350"/>
            <a:ext cx="151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22" descr="72567272_Voronez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700213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Rectangle 23"/>
          <p:cNvSpPr>
            <a:spLocks noChangeArrowheads="1"/>
          </p:cNvSpPr>
          <p:nvPr/>
        </p:nvSpPr>
        <p:spPr bwMode="auto">
          <a:xfrm>
            <a:off x="-323850" y="4292600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Наша любимая школа</a:t>
            </a:r>
          </a:p>
        </p:txBody>
      </p:sp>
      <p:sp>
        <p:nvSpPr>
          <p:cNvPr id="186377" name="Rectangle 24"/>
          <p:cNvSpPr>
            <a:spLocks noChangeArrowheads="1"/>
          </p:cNvSpPr>
          <p:nvPr/>
        </p:nvSpPr>
        <p:spPr bwMode="auto">
          <a:xfrm>
            <a:off x="1692275" y="1603375"/>
            <a:ext cx="3167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Воронеж!</a:t>
            </a:r>
          </a:p>
          <a:p>
            <a:pPr algn="just"/>
            <a:r>
              <a:rPr lang="ru-RU" altLang="ru-RU" sz="1400" b="1" i="1">
                <a:solidFill>
                  <a:srgbClr val="000000"/>
                </a:solidFill>
              </a:rPr>
              <a:t>Город наш любимый! </a:t>
            </a:r>
            <a:br>
              <a:rPr lang="ru-RU" altLang="ru-RU" sz="1400" b="1" i="1">
                <a:solidFill>
                  <a:srgbClr val="000000"/>
                </a:solidFill>
              </a:rPr>
            </a:br>
            <a:r>
              <a:rPr lang="ru-RU" altLang="ru-RU" sz="1400" b="1" i="1">
                <a:solidFill>
                  <a:srgbClr val="000000"/>
                </a:solidFill>
              </a:rPr>
              <a:t>Рождён во славу ты Петра! </a:t>
            </a:r>
            <a:br>
              <a:rPr lang="ru-RU" altLang="ru-RU" sz="1400" b="1" i="1">
                <a:solidFill>
                  <a:srgbClr val="000000"/>
                </a:solidFill>
              </a:rPr>
            </a:br>
            <a:r>
              <a:rPr lang="ru-RU" altLang="ru-RU" sz="1400" b="1" i="1">
                <a:solidFill>
                  <a:srgbClr val="000000"/>
                </a:solidFill>
              </a:rPr>
              <a:t>Твой облик юн, и он неповторимый! </a:t>
            </a:r>
            <a:br>
              <a:rPr lang="ru-RU" altLang="ru-RU" sz="1400" b="1" i="1">
                <a:solidFill>
                  <a:srgbClr val="000000"/>
                </a:solidFill>
              </a:rPr>
            </a:br>
            <a:r>
              <a:rPr lang="ru-RU" altLang="ru-RU" sz="1400" b="1" i="1">
                <a:solidFill>
                  <a:srgbClr val="000000"/>
                </a:solidFill>
              </a:rPr>
              <a:t>Так честь тебе же</a:t>
            </a:r>
            <a:r>
              <a:rPr lang="ru-RU" altLang="ru-RU" b="1" i="1">
                <a:solidFill>
                  <a:srgbClr val="000000"/>
                </a:solidFill>
              </a:rPr>
              <a:t> </a:t>
            </a:r>
            <a:r>
              <a:rPr lang="ru-RU" altLang="ru-RU" sz="1400" b="1" i="1">
                <a:solidFill>
                  <a:srgbClr val="000000"/>
                </a:solidFill>
              </a:rPr>
              <a:t>и хвала!!!</a:t>
            </a:r>
            <a:r>
              <a:rPr lang="ru-RU" altLang="ru-RU" sz="1400">
                <a:solidFill>
                  <a:srgbClr val="000000"/>
                </a:solidFill>
              </a:rPr>
              <a:t/>
            </a:r>
            <a:br>
              <a:rPr lang="ru-RU" altLang="ru-RU" sz="1400">
                <a:solidFill>
                  <a:srgbClr val="000000"/>
                </a:solidFill>
              </a:rPr>
            </a:b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86378" name="Rectangle 25"/>
          <p:cNvSpPr>
            <a:spLocks noChangeArrowheads="1"/>
          </p:cNvSpPr>
          <p:nvPr/>
        </p:nvSpPr>
        <p:spPr bwMode="auto">
          <a:xfrm>
            <a:off x="2771775" y="4213225"/>
            <a:ext cx="21605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Наша школа лучше всех,</a:t>
            </a:r>
          </a:p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В нашей школе есть успех.</a:t>
            </a:r>
          </a:p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В нашей школе интересно -</a:t>
            </a:r>
          </a:p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Это каждому известно.</a:t>
            </a:r>
          </a:p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В нашей школе хорошо,</a:t>
            </a:r>
          </a:p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И учиться в ней легко.</a:t>
            </a:r>
          </a:p>
        </p:txBody>
      </p:sp>
      <p:sp>
        <p:nvSpPr>
          <p:cNvPr id="186379" name="Rectangle 26"/>
          <p:cNvSpPr>
            <a:spLocks noChangeArrowheads="1"/>
          </p:cNvSpPr>
          <p:nvPr/>
        </p:nvSpPr>
        <p:spPr bwMode="auto">
          <a:xfrm>
            <a:off x="5076825" y="36449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6380" name="Rectangle 27"/>
          <p:cNvSpPr>
            <a:spLocks noChangeArrowheads="1"/>
          </p:cNvSpPr>
          <p:nvPr/>
        </p:nvSpPr>
        <p:spPr bwMode="auto">
          <a:xfrm>
            <a:off x="5076825" y="364490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6381" name="Rectangle 28"/>
          <p:cNvSpPr>
            <a:spLocks noChangeArrowheads="1"/>
          </p:cNvSpPr>
          <p:nvPr/>
        </p:nvSpPr>
        <p:spPr bwMode="auto">
          <a:xfrm>
            <a:off x="4932363" y="3716338"/>
            <a:ext cx="401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Наша дружная команда- «Мудрые совята»</a:t>
            </a:r>
          </a:p>
        </p:txBody>
      </p:sp>
      <p:pic>
        <p:nvPicPr>
          <p:cNvPr id="186382" name="Picture 29" descr="56270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557338"/>
            <a:ext cx="146367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Заголовок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04862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</a:rPr>
              <a:t>Использование ИКТ на уроках математики</a:t>
            </a:r>
            <a:endParaRPr lang="ru-RU" smtClean="0"/>
          </a:p>
        </p:txBody>
      </p:sp>
      <p:sp>
        <p:nvSpPr>
          <p:cNvPr id="187394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50006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можно, и нас есть материал, для проведения уроков с  компьютерным сопровождением. Готовые тематические тесты на сайте </a:t>
            </a:r>
            <a:r>
              <a:rPr lang="en-US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uztest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интерактивные тесты индивидуального диагностического тестирования качества усвоения материала. В нашей школе, ввиду загруженности кабинета информатики, это сделать не всегда возможно. Работая на данном сайте на занятиях по подготовке к итоговой аттестации, выпускники могут проверить и оценить свои  возможности, решая итоговые тесты  в интерактивном режиме. С созданием «Открытого банка заданий ГИА», использую предлагаемые на нем задания, на уроках и на занятиях по подготовке к итоговой аттестации с непосредственным выходом в сеть </a:t>
            </a:r>
            <a:r>
              <a:rPr lang="en-US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Internet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 же презентации, созданные по задачам «Открытого банка заданий ГИА». 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 smtClean="0"/>
              <a:t>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ИКТ-технологии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не только даёт знания, но еще и показывает их границы, обучает школьников приёмам обработки информации, разным видам деятельности; сталкивает ученика с проблемами, решения которых лежат за пределами изучаемого курса, что нацеливает их на поиски нестандартных решений, на самообразование; благодаря такой работе ученик сможет максимально раскрыться, показать все свои возможности и способности, проявить и развить свои таланты.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найти себя, почувствовать свою значимость и осознать, что он – личность, способная мыслить, творить, создавать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</a:rPr>
              <a:t>Использование ИКТ на уроках математики</a:t>
            </a:r>
            <a:endParaRPr lang="ru-RU" sz="3200" smtClean="0">
              <a:solidFill>
                <a:schemeClr val="bg1"/>
              </a:solidFill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229600" cy="507365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работе мы часто используем компьютерную технику. Прежде всего, в методической подготовке к урокам с ее помощью  подбираем и подготавливаем необходимый дидактический материал, осуществляем поиск и систематизацию дополнительной информации. Для этого в нашей школе оборудован доступ к сети Интернет, что дает возможность педагогам и учащимся школы использовать информацию из нее в учебной деятельности.</a:t>
            </a:r>
            <a:endParaRPr lang="ru-RU" sz="2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000125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Использование ИКТ на уроках математики.</a:t>
            </a:r>
            <a:endParaRPr lang="ru-RU" sz="32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572500" cy="5357812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информационных технологий в обучении базируется на данных физиологии человека: в памяти человека остается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1/4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часть услышанного материала,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1/3 </a:t>
            </a:r>
            <a:r>
              <a:rPr lang="ru-RU" dirty="0">
                <a:solidFill>
                  <a:srgbClr val="00B050"/>
                </a:solidFill>
              </a:rPr>
              <a:t>часть увиденного,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1/2 </a:t>
            </a:r>
            <a:r>
              <a:rPr lang="ru-RU" dirty="0">
                <a:solidFill>
                  <a:srgbClr val="0070C0"/>
                </a:solidFill>
              </a:rPr>
              <a:t>часть увиденного и услышанного,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3/4 </a:t>
            </a:r>
            <a:r>
              <a:rPr lang="ru-RU" b="1" dirty="0">
                <a:solidFill>
                  <a:srgbClr val="C00000"/>
                </a:solidFill>
              </a:rPr>
              <a:t>части материала, если ученик активно участвует в процессе.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Использование ИКТ на уроках математики.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Помня слова К. Ф. Гаусса о том, что </a:t>
            </a:r>
          </a:p>
          <a:p>
            <a:pPr algn="ctr">
              <a:buFontTx/>
              <a:buNone/>
            </a:pPr>
            <a:r>
              <a:rPr lang="ru-RU" sz="6000" smtClean="0">
                <a:solidFill>
                  <a:srgbClr val="C00000"/>
                </a:solidFill>
              </a:rPr>
              <a:t>«Математика –</a:t>
            </a:r>
          </a:p>
          <a:p>
            <a:pPr algn="ctr">
              <a:buFontTx/>
              <a:buNone/>
            </a:pPr>
            <a:r>
              <a:rPr lang="ru-RU" sz="6000" smtClean="0">
                <a:solidFill>
                  <a:srgbClr val="C00000"/>
                </a:solidFill>
              </a:rPr>
              <a:t> наука для глаз, </a:t>
            </a:r>
          </a:p>
          <a:p>
            <a:pPr algn="ctr">
              <a:buFontTx/>
              <a:buNone/>
            </a:pPr>
            <a:r>
              <a:rPr lang="ru-RU" sz="6000" smtClean="0">
                <a:solidFill>
                  <a:srgbClr val="C00000"/>
                </a:solidFill>
              </a:rPr>
              <a:t>а не для ушей»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Использование ИКТ на уроках математики.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400" b="1" dirty="0"/>
              <a:t>Использование информационных технологий необходимо рассматривать в неразрывном единстве всех составляющих образовательного процесса:</a:t>
            </a:r>
            <a:r>
              <a:rPr lang="ru-RU" sz="2400" dirty="0"/>
              <a:t> </a:t>
            </a:r>
          </a:p>
          <a:p>
            <a:pPr>
              <a:defRPr/>
            </a:pPr>
            <a:r>
              <a:rPr lang="ru-RU" sz="2400" dirty="0"/>
              <a:t>создание уроков с использованием ИТ;</a:t>
            </a:r>
          </a:p>
          <a:p>
            <a:pPr>
              <a:defRPr/>
            </a:pPr>
            <a:r>
              <a:rPr lang="ru-RU" sz="2400" dirty="0"/>
              <a:t>творческая проектная работа учащихся;</a:t>
            </a:r>
          </a:p>
          <a:p>
            <a:pPr>
              <a:defRPr/>
            </a:pPr>
            <a:r>
              <a:rPr lang="ru-RU" sz="2400" dirty="0"/>
              <a:t>дистанционное обучение, конкурсы;</a:t>
            </a:r>
          </a:p>
          <a:p>
            <a:pPr>
              <a:defRPr/>
            </a:pPr>
            <a:r>
              <a:rPr lang="ru-RU" sz="2400" dirty="0"/>
              <a:t>библиотека, ресурсы Интернет;</a:t>
            </a:r>
          </a:p>
          <a:p>
            <a:pPr>
              <a:defRPr/>
            </a:pPr>
            <a:r>
              <a:rPr lang="ru-RU" sz="2400" dirty="0"/>
              <a:t>элективные курсы;</a:t>
            </a:r>
          </a:p>
          <a:p>
            <a:pPr>
              <a:defRPr/>
            </a:pPr>
            <a:r>
              <a:rPr lang="ru-RU" sz="2400" dirty="0"/>
              <a:t>социально – психологический мониторинг становления личности учащегося;</a:t>
            </a:r>
          </a:p>
          <a:p>
            <a:pPr>
              <a:buFontTx/>
              <a:buNone/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Заголовок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7777162" cy="863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Возможны следующие варианты использования средств ИКТ в образовательном процессе:</a:t>
            </a:r>
            <a:r>
              <a:rPr lang="ru-RU" sz="1800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989138"/>
            <a:ext cx="8424863" cy="4319587"/>
          </a:xfrm>
        </p:spPr>
        <p:txBody>
          <a:bodyPr/>
          <a:lstStyle/>
          <a:p>
            <a:pPr>
              <a:spcAft>
                <a:spcPts val="1000"/>
              </a:spcAft>
              <a:buFont typeface="Arial" charset="0"/>
              <a:buAutoNum type="arabicParenR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урок с мультимедийной поддержкой – в классе стоит один компьютер, им пользуется не только учитель в качестве “электронной доски” (демонстрация рисунков, опытов, виртуальные экскурсии), но и ученики для защиты проектов;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charset="0"/>
              <a:buAutoNum type="arabicParenR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урок проходит с компьютерной поддержкой – несколько компьютеров (обычно, в компьютерном классе), за ними работают все ученики одновременно или по очереди выполняют лабораторные работы, тесты, тренировочные упражнения;</a:t>
            </a:r>
            <a:endParaRPr lang="ru-RU" sz="1600" smtClean="0">
              <a:latin typeface="Calibri" pitchFamily="34" charset="0"/>
            </a:endParaRPr>
          </a:p>
          <a:p>
            <a:pPr>
              <a:spcAft>
                <a:spcPts val="1000"/>
              </a:spcAft>
              <a:buFont typeface="Arial" charset="0"/>
              <a:buAutoNum type="arabicParenR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урок, интегрированный с информатикой, проходит в компьютерном классе и преследует следующие задачи: во-первых, отработать учебный материал, используя ПК для создания кроссвордов, графиков, игр, таблиц и схем; во-вторых, изучить возможности различных компьютерных программ;</a:t>
            </a:r>
            <a:endParaRPr lang="ru-RU" sz="1600" smtClean="0">
              <a:latin typeface="Calibri" pitchFamily="34" charset="0"/>
            </a:endParaRPr>
          </a:p>
          <a:p>
            <a:pPr>
              <a:spcAft>
                <a:spcPts val="1000"/>
              </a:spcAft>
              <a:buFont typeface="Arial" charset="0"/>
              <a:buAutoNum type="arabicParenR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работа с электронным учебником (возможно дистанционное) с помощью специальных обучающих систем, где традиционные уроки по предмету заменяются самостоятельной работой учащихся с электронными информационными ресурсами.</a:t>
            </a:r>
            <a:endParaRPr lang="ru-RU" sz="1600" smtClean="0">
              <a:latin typeface="Calibri" pitchFamily="34" charset="0"/>
            </a:endParaRPr>
          </a:p>
          <a:p>
            <a:endParaRPr lang="ru-RU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FFFFFF"/>
                </a:solidFill>
                <a:ea typeface="+mn-ea"/>
                <a:cs typeface="+mn-cs"/>
              </a:rPr>
              <a:t>Использование ИКТ на уроках математики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 В основном мы  используем урок с мультимедийной поддержкой, что целесообразно на любом этапе изучения темы и на любом этапе уроке.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Какой бы сложной и скучной ни была тема урока, она станет, интересна школьнику, если учебный материал на экране представлен в красках, со звуком и другими эффектами.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Учеников привлекает новизна проведения таких моментов на уроке, вызывает интерес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</a:rPr>
              <a:t>Использование ИКТ на уроках математики</a:t>
            </a:r>
            <a:endParaRPr lang="ru-RU" smtClean="0"/>
          </a:p>
        </p:txBody>
      </p:sp>
      <p:sp>
        <p:nvSpPr>
          <p:cNvPr id="169986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Мультимедиа-презентации применяем: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для объявления темы.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сопровождение объяснения нового материала (иллюстрирование разнообразными наглядными средствами; мотивация введения нового понятия). Используем созданные специально для конкретных уроков готовые конспекты-презентации, содержащие краткий текст, основные формулы, схемы, рисунки.</a:t>
            </a:r>
            <a:r>
              <a:rPr lang="ru-RU" sz="1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для контроля знаний. Использование компьютерного тестирования повышает эффективность учебного процесса, активизирует познавательную деятельность школьников, упрощает процесс проверки и контроля.   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демонстрация условия и решения задачи. 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работы с устными упражнениями (возможность оперативно предъявлять и корректировать результаты их выполнения).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при повторении пройденного материала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демонстрации  портретов математиков и рассказ об их открытиях.( детские презентации) 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 решении задач по готовому чертежу, что способствует развитию конструктивных способностей, отработке навыков культуры речи, логике и последовательности рассуждений, учит составлению устных планов решения задач различной сложности.</a:t>
            </a:r>
            <a:endParaRPr lang="ru-RU" sz="11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Аксен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Аксен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Аксен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Интернет</Template>
  <TotalTime>143</TotalTime>
  <Words>1045</Words>
  <Application>Microsoft Office PowerPoint</Application>
  <PresentationFormat>Экран (4:3)</PresentationFormat>
  <Paragraphs>182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48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85" baseType="lpstr">
      <vt:lpstr>Arial</vt:lpstr>
      <vt:lpstr>Calibri</vt:lpstr>
      <vt:lpstr>Cambria</vt:lpstr>
      <vt:lpstr>Wingdings 2</vt:lpstr>
      <vt:lpstr>Verdana</vt:lpstr>
      <vt:lpstr>Wingdings</vt:lpstr>
      <vt:lpstr>Tahoma</vt:lpstr>
      <vt:lpstr>Rockwell</vt:lpstr>
      <vt:lpstr>Times New Roman</vt:lpstr>
      <vt:lpstr>Monotype Corsiva</vt:lpstr>
      <vt:lpstr>Интернет</vt:lpstr>
      <vt:lpstr>Оформление по умолчанию</vt:lpstr>
      <vt:lpstr>1_Оформление по умолчанию</vt:lpstr>
      <vt:lpstr>Тема Office</vt:lpstr>
      <vt:lpstr>2_Оформление по умолчанию</vt:lpstr>
      <vt:lpstr>3_Оформление по умолчанию</vt:lpstr>
      <vt:lpstr>Литейная</vt:lpstr>
      <vt:lpstr>Глобус</vt:lpstr>
      <vt:lpstr>1_Тема Office</vt:lpstr>
      <vt:lpstr>Selling a Product or Service</vt:lpstr>
      <vt:lpstr>Аксенова</vt:lpstr>
      <vt:lpstr>1_Аксенова</vt:lpstr>
      <vt:lpstr>2_Аксенова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Глобус</vt:lpstr>
      <vt:lpstr>Глобус</vt:lpstr>
      <vt:lpstr>Глобус</vt:lpstr>
      <vt:lpstr>Глобус</vt:lpstr>
      <vt:lpstr>Глобус</vt:lpstr>
      <vt:lpstr>Глобус</vt:lpstr>
      <vt:lpstr>Глобус</vt:lpstr>
      <vt:lpstr>Глобус</vt:lpstr>
      <vt:lpstr>Глобус</vt:lpstr>
      <vt:lpstr>Глобус</vt:lpstr>
      <vt:lpstr>Глобус</vt:lpstr>
      <vt:lpstr>Selling a Product or Service</vt:lpstr>
      <vt:lpstr>Формула</vt:lpstr>
      <vt:lpstr>Использование ИКТ на уроках математики.</vt:lpstr>
      <vt:lpstr>Использование ИКТ на уроках математики.</vt:lpstr>
      <vt:lpstr>Использование ИКТ на уроках математики</vt:lpstr>
      <vt:lpstr>Использование ИКТ на уроках математики.</vt:lpstr>
      <vt:lpstr>Использование ИКТ на уроках математики.</vt:lpstr>
      <vt:lpstr>Использование ИКТ на уроках математики.</vt:lpstr>
      <vt:lpstr>Возможны следующие варианты использования средств ИКТ в образовательном процессе: </vt:lpstr>
      <vt:lpstr>Использование ИКТ на уроках математики</vt:lpstr>
      <vt:lpstr>Использование ИКТ на уроках математики</vt:lpstr>
      <vt:lpstr>Слайд 10</vt:lpstr>
      <vt:lpstr>Слайд 11</vt:lpstr>
      <vt:lpstr>Тому Сойеру необходимо покрасить забор из 9 досок. Он покрасил 2 доски забора, а после «уступил» это занятие другим мальчикам, которые покрасили 5 досок забора. Какую часть забора они покрасили вместе?</vt:lpstr>
      <vt:lpstr>Слайд 13</vt:lpstr>
      <vt:lpstr>Использование ИКТ на уроках математики</vt:lpstr>
      <vt:lpstr>Использование ИКТ на уроках математики</vt:lpstr>
      <vt:lpstr>Различные способы умножения</vt:lpstr>
      <vt:lpstr>Симметрия – вокруг нас</vt:lpstr>
      <vt:lpstr>Логические задачи  на сообразительность  и смекалку.</vt:lpstr>
      <vt:lpstr>Слайд 19</vt:lpstr>
      <vt:lpstr>Слайд 20</vt:lpstr>
      <vt:lpstr>Слайд 21</vt:lpstr>
      <vt:lpstr>Слайд 22</vt:lpstr>
      <vt:lpstr>МБОУ СОШ №61  г. Воронеж </vt:lpstr>
      <vt:lpstr>Команда из Воронежа приветствует Вас!</vt:lpstr>
      <vt:lpstr>Использование ИКТ на уроках математики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математики.</dc:title>
  <dc:creator>Елена</dc:creator>
  <cp:lastModifiedBy>Надежда</cp:lastModifiedBy>
  <cp:revision>16</cp:revision>
  <dcterms:created xsi:type="dcterms:W3CDTF">2012-01-24T14:42:17Z</dcterms:created>
  <dcterms:modified xsi:type="dcterms:W3CDTF">2015-03-25T18:43:31Z</dcterms:modified>
</cp:coreProperties>
</file>