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3"/>
  </p:notesMasterIdLst>
  <p:sldIdLst>
    <p:sldId id="257" r:id="rId2"/>
    <p:sldId id="258" r:id="rId3"/>
    <p:sldId id="256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2" r:id="rId28"/>
    <p:sldId id="282" r:id="rId29"/>
    <p:sldId id="283" r:id="rId30"/>
    <p:sldId id="284" r:id="rId31"/>
    <p:sldId id="285" r:id="rId32"/>
    <p:sldId id="286" r:id="rId33"/>
    <p:sldId id="289" r:id="rId34"/>
    <p:sldId id="295" r:id="rId35"/>
    <p:sldId id="287" r:id="rId36"/>
    <p:sldId id="288" r:id="rId37"/>
    <p:sldId id="290" r:id="rId38"/>
    <p:sldId id="291" r:id="rId39"/>
    <p:sldId id="294" r:id="rId40"/>
    <p:sldId id="293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2" autoAdjust="0"/>
    <p:restoredTop sz="94660"/>
  </p:normalViewPr>
  <p:slideViewPr>
    <p:cSldViewPr>
      <p:cViewPr varScale="1">
        <p:scale>
          <a:sx n="63" d="100"/>
          <a:sy n="63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5CDDD-8F52-41ED-9306-6B6E1DBF061D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709E5-0C4E-4914-AC62-52D948FCC7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709E5-0C4E-4914-AC62-52D948FCC7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C2A853-23FF-4754-8526-8F83970A8C8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9556A5-CA84-4092-ACA3-693FAD5A0F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Анализ стихотворного произведения А.С.Пушкина</a:t>
            </a:r>
            <a:endParaRPr lang="ru-RU" dirty="0"/>
          </a:p>
        </p:txBody>
      </p:sp>
      <p:pic>
        <p:nvPicPr>
          <p:cNvPr id="1026" name="Picture 2" descr="&amp;KHcy;&amp;ucy;&amp;lcy;&amp;icy;&amp;gcy;&amp;acy;&amp;ncy;- &amp;yacy;.&amp;rcy;&amp;u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846" r="3846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«АНЧАР»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-642966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1">
                  <a:lumMod val="40000"/>
                  <a:lumOff val="6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И в самом анчаре все время подчеркивается противоестественность, нарушение обычного и правильного порядка вещей. Выражение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«мертвая зелень» 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содержит оксюморон, т. е. эпитет, который противоречит сущности определяемого слова (типа: сладкая горечь, звонкая тишина).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Оксю́морон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др.-греч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οξύμωρον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— «острая глупость»)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— стилистическая фигура или стилистическая ошибка — сочетание слов с противоположным значением (то есть сочетание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несочетаемого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Слово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«зелень»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содержит в себе понятие свежести, прохлады, весны — жизни. Сочетание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Calibri" pitchFamily="34" charset="0"/>
                <a:cs typeface="Times New Roman" pitchFamily="18" charset="0"/>
              </a:rPr>
              <a:t>«зелень мертвая»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воспринимается читателем как чудовищное нарушение норм природы. В таком ключе должно восприниматься и все стихотворение. У Пушкина природа всегда добра по отношению к человеку, гармонирует с его лучшими чувствами. Именно поэтому та природа, образ которой создается в стихотворении «Анчар», кажется чудовищно искаженной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строфа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714488"/>
            <a:ext cx="2157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Глаголы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1714488"/>
            <a:ext cx="34210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Деепричастие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71810"/>
            <a:ext cx="1752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«каплет»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071810"/>
            <a:ext cx="2311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«застывает»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72200" y="2996952"/>
            <a:ext cx="2324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dirty="0" err="1" smtClean="0">
                <a:solidFill>
                  <a:srgbClr val="FF0000"/>
                </a:solidFill>
              </a:rPr>
              <a:t>растопясь</a:t>
            </a:r>
            <a:r>
              <a:rPr lang="ru-RU" sz="3200" dirty="0" smtClean="0">
                <a:solidFill>
                  <a:srgbClr val="FF0000"/>
                </a:solidFill>
              </a:rPr>
              <a:t>»</a:t>
            </a:r>
            <a:endParaRPr lang="ru-RU" sz="32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flipH="1">
            <a:off x="1233167" y="2428869"/>
            <a:ext cx="195562" cy="6429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2250265" y="2393149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6786578" y="2571744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Выгнутая вправо стрелка 19"/>
          <p:cNvSpPr/>
          <p:nvPr/>
        </p:nvSpPr>
        <p:spPr>
          <a:xfrm>
            <a:off x="8215338" y="2786058"/>
            <a:ext cx="714380" cy="17859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142844" y="2714620"/>
            <a:ext cx="714380" cy="19288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57158" y="4572008"/>
            <a:ext cx="8286808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ПЕРЕДАЮТ ДВИЖЕНИЕ СМЕРТОНОСНОГО ЯДА, МРАЧНОЕ ДВИЖЕНИЕ СМЕРТИ.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285884"/>
          </a:xfrm>
        </p:spPr>
        <p:txBody>
          <a:bodyPr/>
          <a:lstStyle/>
          <a:p>
            <a:r>
              <a:rPr lang="ru-RU" sz="2800" dirty="0" smtClean="0"/>
              <a:t>Прием градации усиливает впечатление                    губительности «древа смерти»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1928802"/>
            <a:ext cx="7086600" cy="28575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такое градация? (Градация (от лат. </a:t>
            </a:r>
            <a:r>
              <a:rPr lang="ru-RU" sz="2400" dirty="0" err="1" smtClean="0"/>
              <a:t>gradatio</a:t>
            </a:r>
            <a:r>
              <a:rPr lang="ru-RU" sz="2400" dirty="0" smtClean="0"/>
              <a:t> - постепенное возвышение) - стилистическая фигура, заключающаяся в последовательном нагнетании или, наоборот, ослаблении сравнений, образов, эпитетов, метафор и...)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571612"/>
            <a:ext cx="601502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Все живое избегает прикосновения к анчару.</a:t>
            </a:r>
            <a:endParaRPr lang="ru-RU" dirty="0"/>
          </a:p>
        </p:txBody>
      </p:sp>
      <p:pic>
        <p:nvPicPr>
          <p:cNvPr id="8" name="Содержимое 7" descr="а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928934"/>
            <a:ext cx="7429552" cy="3714776"/>
          </a:xfr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К нему и птица не летит,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                     И тигр нейдет: лишь вихорь черный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                     На древо смерти набежит —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                     И мчится прочь, уже тлетворный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142852"/>
            <a:ext cx="5486400" cy="52228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                    </a:t>
            </a:r>
            <a:r>
              <a:rPr lang="ru-RU" sz="1800" u="sng" dirty="0" smtClean="0"/>
              <a:t>«ТЛЕТВОРНЫЙ»</a:t>
            </a:r>
            <a:endParaRPr lang="ru-RU" sz="1800" u="sng" dirty="0"/>
          </a:p>
        </p:txBody>
      </p:sp>
      <p:pic>
        <p:nvPicPr>
          <p:cNvPr id="9" name="Рисунок 8" descr="а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022" r="3022"/>
          <a:stretch>
            <a:fillRect/>
          </a:stretch>
        </p:blipFill>
        <p:spPr>
          <a:xfrm>
            <a:off x="3071802" y="4000504"/>
            <a:ext cx="3286148" cy="2740034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28596" y="785794"/>
            <a:ext cx="8286808" cy="31432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Это слово из высокой славянской лексики имеет два корня — тлен (разрушение, гибель, уничтожение) и творить (создавать). В словаре церковнославянского языка Петра Алексеева (1819) слово «тлетворный» имеет следующее значение: «смертоносный, ядовитый, пагубный», например: «тлетворный воздух», т. е. моровое поветрие. Моровое поветрие — это эпидемия чумы. Пушкин, конечно, знал словарь Петра Алексеева и такое значение слов «тлетворный воздух». Конечно, реальное дерево, называемое «анчар», произрастающее в Индонезии и действительно имеющее ядовитую смолу, не является столь страшным распространителем смерти, и уж конечно, не способно вызывать эпидемию, однако Пушкин, который все это знал, создает не ботаническое описание одного ядовитого дерева, а обобщенную художественную картину зла в природе.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86050" y="571480"/>
            <a:ext cx="4829188" cy="866788"/>
          </a:xfrm>
        </p:spPr>
        <p:txBody>
          <a:bodyPr/>
          <a:lstStyle/>
          <a:p>
            <a:r>
              <a:rPr lang="ru-RU" dirty="0" smtClean="0"/>
              <a:t>5 строфа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8186766" cy="4429156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 smtClean="0"/>
              <a:t>Появляется дождь, который должен был бы восприниматься как счастливое избавление от мук жажды. Но в извращенном пространстве зла и дождь становится источником смерти: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 smtClean="0"/>
          </a:p>
          <a:p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 smtClean="0"/>
          </a:p>
          <a:p>
            <a:r>
              <a:rPr lang="ru-RU" sz="6000" b="1" dirty="0" smtClean="0">
                <a:solidFill>
                  <a:srgbClr val="002060"/>
                </a:solidFill>
              </a:rPr>
              <a:t>И если туча оросит,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Блуждая, лист его дремучий,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С его ветвей уж ядовит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endParaRPr lang="ru-RU" sz="6000" b="1" dirty="0" smtClean="0">
              <a:solidFill>
                <a:srgbClr val="002060"/>
              </a:solidFill>
            </a:endParaRPr>
          </a:p>
          <a:p>
            <a:r>
              <a:rPr lang="ru-RU" sz="6000" b="1" dirty="0" smtClean="0">
                <a:solidFill>
                  <a:srgbClr val="002060"/>
                </a:solidFill>
              </a:rPr>
              <a:t>Стекает дождь в песок горючий</a:t>
            </a:r>
            <a:r>
              <a:rPr lang="ru-RU" sz="6000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Ключевые образы первой </a:t>
            </a:r>
            <a:br>
              <a:rPr lang="ru-RU" dirty="0" smtClean="0"/>
            </a:br>
            <a:r>
              <a:rPr lang="ru-RU" dirty="0" smtClean="0"/>
              <a:t>части.</a:t>
            </a:r>
            <a:endParaRPr lang="ru-RU" dirty="0"/>
          </a:p>
        </p:txBody>
      </p:sp>
      <p:pic>
        <p:nvPicPr>
          <p:cNvPr id="6" name="Содержимое 5" descr="а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59155" y="2544374"/>
            <a:ext cx="1714512" cy="1714513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420888"/>
            <a:ext cx="2786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Пустыня чахлая и скупая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500438"/>
            <a:ext cx="3600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Почва зноем </a:t>
            </a:r>
            <a:r>
              <a:rPr lang="ru-RU" sz="2400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расколённая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214818"/>
            <a:ext cx="2439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Степи жаждущие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5301208"/>
            <a:ext cx="2252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Зелень мертвая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2285992"/>
            <a:ext cx="2257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Вихорь черный,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тлетворный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3429000"/>
            <a:ext cx="204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Дождь ядовит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27784" y="5517232"/>
            <a:ext cx="1632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День гнева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4214818"/>
            <a:ext cx="2159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Песок горючий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00760" y="228599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29124" y="1643050"/>
            <a:ext cx="256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1500174"/>
            <a:ext cx="7678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Грозный часовой ,один во всей вселенной, древо смерти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4179091" y="1964521"/>
            <a:ext cx="57150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6" idx="1"/>
          </p:cNvCxnSpPr>
          <p:nvPr/>
        </p:nvCxnSpPr>
        <p:spPr>
          <a:xfrm>
            <a:off x="2687585" y="2973002"/>
            <a:ext cx="1071570" cy="42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4429124" y="1928802"/>
            <a:ext cx="28689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2571736" y="2780928"/>
            <a:ext cx="106416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21219841">
            <a:off x="2518741" y="4053307"/>
            <a:ext cx="978408" cy="3883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7564465">
            <a:off x="3455876" y="483315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4047519">
            <a:off x="5165722" y="4899498"/>
            <a:ext cx="777985" cy="26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0800000">
            <a:off x="5643570" y="3429000"/>
            <a:ext cx="101666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9768497">
            <a:off x="5523990" y="2499977"/>
            <a:ext cx="946795" cy="300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1888731">
            <a:off x="5580532" y="4049763"/>
            <a:ext cx="826933" cy="324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часть</a:t>
            </a:r>
            <a:endParaRPr lang="ru-RU" dirty="0"/>
          </a:p>
        </p:txBody>
      </p:sp>
      <p:pic>
        <p:nvPicPr>
          <p:cNvPr id="4" name="Содержимое 3" descr="А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6572296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«Но человека человек</a:t>
            </a:r>
            <a:br>
              <a:rPr lang="ru-RU" dirty="0" smtClean="0"/>
            </a:br>
            <a:r>
              <a:rPr lang="ru-RU" dirty="0" smtClean="0"/>
              <a:t>Послал к анчару властным взглядом…»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0" y="5572140"/>
            <a:ext cx="9144000" cy="1285860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/>
              <a:t>С начала шестой строфы в стихотворении происходит идейно-композиционный перелом: до сих пор речь шла о зле в природе, о зле, существующем в самом порядке мира. Теперь начинается рассказ о зле, создаваемом человеком. Союз «но» резко делит интонацию стихотворения на две части.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А8.docx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571744"/>
            <a:ext cx="4929187" cy="290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07183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Но человека человек </a:t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Послал к анчару властным взглядом… </a:t>
            </a:r>
            <a:r>
              <a:rPr lang="ru-RU" sz="2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Теперь уже повествование переводится в сферу человеческих отношений. «Человек» и «человек», равные по своей природе, разделены социальными границами на «раба» и «владыку». Достаточно одного взгляда (даже не слова!), чтобы раб пошел на верную смерть: 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И тот послушно в путь потек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И к утру возвратился с ядом.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А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3645024"/>
            <a:ext cx="5715040" cy="3070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«АНЧАР»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68863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 пустыне чахлой и скупой,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 почве, зноем раскаленной,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Анчар, как грозный часовой,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Стоит — один во всей вселенной.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Природа жаждущих степей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Его в день гнева породила,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зелень мертвую ветвей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корни ядом напоила.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Яд каплет сквозь его кору,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 полудню </a:t>
            </a:r>
            <a:r>
              <a:rPr 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растопясь</a:t>
            </a: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от зною,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застывает ввечеру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Густой прозрачною смолою.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 нему и птица не летит,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тигр нейдет: лишь вихорь черный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 древо смерти набежит —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мчится прочь, уже тлетворный.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если туча оросит,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Блуждая, лист его дремучий,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 его ветвей, уж ядовит,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Стекает дождь в песок горючий.</a:t>
            </a:r>
          </a:p>
          <a:p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6612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Но человека человек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Послал к анчару властным взглядом,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тот послушно в путь потек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к утру возвратился с ядом.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Принес он смертную смолу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Да ветвь с увядшими листами,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пот по бледному челу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Струился хладными ручьями;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Принес — и ослабел и лег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Под сводом шалаша на лыки,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умер бедный раб у ног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Непобедимого владыки.</a:t>
            </a:r>
          </a:p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 царь тем ядом напитал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Свои послушливые стрелы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 с ними гибель разослал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 соседям в чуждые пределы.</a:t>
            </a:r>
          </a:p>
          <a:p>
            <a:endParaRPr 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60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 раба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571480"/>
            <a:ext cx="900115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Метафора «послушно в путь потек» передает безвольность раба. Он течет как река, не в силах изменить свое русло. Образ раба раскрывается в своей человеческой сути: </a:t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пот по бледному челу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Струился хладными ручьями…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сочувствует рабу. Это видно и в глаголах, описывающих его состояние (принес – и ослабел, и лег – и умер), а также в обобщающем эпитете: «бедный раб». Выразительная картина: « И пот по бледному челу/ Струился хладными ручьями» создают образ страдающего человека, жертвы деспотичной воли князя.</a:t>
            </a:r>
          </a:p>
          <a:p>
            <a:r>
              <a:rPr lang="ru-RU" dirty="0" smtClean="0"/>
              <a:t>Глаголы подчеркивают предопределенность судьбы раба.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«принес», « ослабел» « лег» ,«умер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Пушкин  отдает рабу сострадание и сочувствие, поскольку раб- жертва самовластия и тирании. Перед его самоотверженностью и самоотречением бледнеет власть и слава «непобедимого владыки». Так проявляется  пушкинский гуманизм, осуждающий деспотизм, бесчеловечный к судьбам обыкновенных подданных.</a:t>
            </a:r>
          </a:p>
          <a:p>
            <a:r>
              <a:rPr lang="ru-RU" dirty="0" smtClean="0"/>
              <a:t>Однако нельзя не заметить, что именно послушание раба, его покорность, готовность, жертвуя жизнью, выполнить волю деспота (ведь князь все равно отнял бы у него жизнь, независимо от того, покорился ли бы он или же выразил протест!) объективно служат делу деспотизма. Раб — не только жертва, но и распространитель зла. Пушкин подчеркивает это, характеризуя одинаковыми словами раба и стрелы, с помощью которых князь разослал гибель в чужие страны: раб «послушно в путь потек», князь разослал «послушливые стрелы». Покорность раба превращает его не только в жертву, но и в соучастника зла.</a:t>
            </a: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 владыки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8786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Образ владыки дан очень обобщенно и символично. Это символ тирании и самовластия вообще. Пушкин соотносит страшное зло природы – анчар и страшное зло человеческой жизни – деспотизм. Но самовластие, в отличие от анчара, зло активное. Тем оно и страшно. Это зло сеет гибель вокруг себя, завоевывая все новое влияние: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</a:t>
            </a:r>
            <a:r>
              <a:rPr lang="ru-RU" dirty="0" smtClean="0">
                <a:solidFill>
                  <a:srgbClr val="002060"/>
                </a:solidFill>
              </a:rPr>
              <a:t>А царь тем ядом напитал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   Свои послушливые стрелы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   И с ними гибель разослал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   К соседям в чуждые пределы.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Интересно, что даже повтор однокоренных слов («послушно в путь потек» - «послушливые стрелы») подчеркивает, что все живое и мертвое покоряется и служит «непобедимому владыке».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Антитеза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77867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стихотворении явно прослеживается антитеза </a:t>
            </a:r>
            <a:r>
              <a:rPr lang="ru-RU" sz="2800" dirty="0" smtClean="0">
                <a:solidFill>
                  <a:srgbClr val="002060"/>
                </a:solidFill>
              </a:rPr>
              <a:t>«владыка – раб». </a:t>
            </a:r>
            <a:r>
              <a:rPr lang="ru-RU" sz="2800" dirty="0" smtClean="0"/>
              <a:t>Она поддержана выразительными </a:t>
            </a:r>
            <a:r>
              <a:rPr lang="ru-RU" sz="2800" u="sng" dirty="0" smtClean="0"/>
              <a:t>эпитетами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«властный взгляд» </a:t>
            </a:r>
            <a:r>
              <a:rPr lang="ru-RU" sz="2800" dirty="0" smtClean="0"/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«послушно»,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«бедный раб» - «непобедимый владыка»</a:t>
            </a:r>
            <a:r>
              <a:rPr lang="ru-RU" sz="2800" dirty="0" smtClean="0"/>
              <a:t>. </a:t>
            </a:r>
            <a:r>
              <a:rPr lang="ru-RU" sz="2800" u="sng" dirty="0" smtClean="0"/>
              <a:t>Глаголы</a:t>
            </a:r>
            <a:r>
              <a:rPr lang="ru-RU" sz="2800" dirty="0" smtClean="0"/>
              <a:t> также подчеркивают это противопоставление: </a:t>
            </a:r>
            <a:r>
              <a:rPr lang="ru-RU" sz="2800" dirty="0" smtClean="0">
                <a:solidFill>
                  <a:srgbClr val="002060"/>
                </a:solidFill>
              </a:rPr>
              <a:t>«послал» - «потек». </a:t>
            </a:r>
            <a:r>
              <a:rPr lang="ru-RU" sz="2800" dirty="0" smtClean="0"/>
              <a:t>Действия князя получают одинаковое выражение: </a:t>
            </a:r>
            <a:r>
              <a:rPr lang="ru-RU" sz="2800" dirty="0" smtClean="0">
                <a:solidFill>
                  <a:srgbClr val="002060"/>
                </a:solidFill>
              </a:rPr>
              <a:t>«послал» – «разослал», «послушно» – «послушливые (стрелы)»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Столь же одинаков результат: </a:t>
            </a:r>
            <a:r>
              <a:rPr lang="ru-RU" sz="2800" dirty="0" smtClean="0">
                <a:solidFill>
                  <a:srgbClr val="002060"/>
                </a:solidFill>
              </a:rPr>
              <a:t>«умер бедный раб» </a:t>
            </a:r>
            <a:r>
              <a:rPr lang="ru-RU" sz="2800" dirty="0" smtClean="0"/>
              <a:t>– </a:t>
            </a:r>
            <a:r>
              <a:rPr lang="ru-RU" sz="2800" dirty="0" smtClean="0">
                <a:solidFill>
                  <a:srgbClr val="002060"/>
                </a:solidFill>
              </a:rPr>
              <a:t>« и с ними гибель разослал».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Анафора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00240"/>
            <a:ext cx="7143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данном стихотворении Пушкин использует  и композиционный прием единоначатия (анафоры), повторяя  и усиливая эмоциональное напряжение напряжение: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«Принес он смертную смолу…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Принес – и ослабел и лег…»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1432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Последняя строфа, начинающаяся с противительного союза «А» — рассказывает нам о том периоде, когда раба уже нет в живых. Для чего нужна была смола царю? Напитать ядом «послушливые стрелы», предназначенные для соседей.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чём стихотворение «Анчар»?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4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Это стихотворение о неправедном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мироустройстве, о роли человека в нём.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Это произведение — о трагических, непримиримых взаимоотношениях между непобедимым владыкой и бедным, бесправным рабом. Пушкин в своём произведении обращается к теме, которая красной нитью проходит через всё его творчество: теме свободы и тирании.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Главная мысль стихотворения.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413338"/>
            <a:ext cx="8286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Главная мысль стихотворения – активный протест Пушкина против беспредельной власти одного человека над другим. Трагедия заключается в том, что эту власть как носитель её (князь, царь), так и подданные (бесправные рабы) находят естественной и законной.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Идейный смысл.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828836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Идейный смысл этого великого творения Пушкина-изображение губительной для общества власти самодержавия , призыв к её уничтожению.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стихотворения.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44824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Главная тема стихотворения – вселенское зло, рассматриваемое как с философской, так и с общечеловеческой точки зрения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Жанр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690336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«Анчар» — произведение философской направленности. Жанр стихотворения — лиро-эпическое сюжетное стихотворение. Повествование стилизовано под притчу, древнюю легенду.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2712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ИСТОРИЯ  СОЗДАНИЯ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322712" cy="460216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Стихотворение «Анчар» — один из самых значимых трудов поэта. Работа над его созданием началась автором в конце августа — начале сентября 1828 года. Место написания произведения – Малинники, Тверское поместье Вульфов. Работа была завершена 9 ноября 1828 года, опубликована в альманахе «Северные цветы» (конец 1831 г., приблизительно 24 декабря)</a:t>
            </a:r>
            <a:endParaRPr lang="ru-RU" sz="2000" dirty="0"/>
          </a:p>
        </p:txBody>
      </p:sp>
      <p:pic>
        <p:nvPicPr>
          <p:cNvPr id="7" name="Содержимое 6" descr="а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91734" y="859574"/>
            <a:ext cx="3678382" cy="4680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Это стихотворение написано в двухсложном размере.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Четырехстопный ямб.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Стихотворение построено по принципу контраста.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643314"/>
            <a:ext cx="735811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«В </a:t>
            </a:r>
            <a:r>
              <a:rPr lang="ru-RU" sz="2800" dirty="0" err="1" smtClean="0"/>
              <a:t>пус</a:t>
            </a:r>
            <a:r>
              <a:rPr lang="ru-RU" sz="2800" dirty="0" smtClean="0"/>
              <a:t>/ты/не/ чах/</a:t>
            </a:r>
            <a:r>
              <a:rPr lang="ru-RU" sz="2800" dirty="0" err="1" smtClean="0"/>
              <a:t>лой</a:t>
            </a:r>
            <a:r>
              <a:rPr lang="ru-RU" sz="2800" dirty="0" smtClean="0"/>
              <a:t>/ и/ </a:t>
            </a:r>
            <a:r>
              <a:rPr lang="ru-RU" sz="2800" dirty="0" err="1" smtClean="0"/>
              <a:t>ску</a:t>
            </a:r>
            <a:r>
              <a:rPr lang="ru-RU" sz="2800" dirty="0" smtClean="0"/>
              <a:t>/пой/, </a:t>
            </a:r>
            <a:br>
              <a:rPr lang="ru-RU" sz="2800" dirty="0" smtClean="0"/>
            </a:br>
            <a:r>
              <a:rPr lang="ru-RU" sz="2800" dirty="0" smtClean="0"/>
              <a:t>На/ </a:t>
            </a:r>
            <a:r>
              <a:rPr lang="ru-RU" sz="2800" dirty="0" err="1" smtClean="0"/>
              <a:t>поч</a:t>
            </a:r>
            <a:r>
              <a:rPr lang="ru-RU" sz="2800" dirty="0" smtClean="0"/>
              <a:t>/</a:t>
            </a:r>
            <a:r>
              <a:rPr lang="ru-RU" sz="2800" dirty="0" err="1" smtClean="0"/>
              <a:t>ве</a:t>
            </a:r>
            <a:r>
              <a:rPr lang="ru-RU" sz="2800" dirty="0" smtClean="0"/>
              <a:t>/ </a:t>
            </a:r>
            <a:r>
              <a:rPr lang="ru-RU" sz="2800" dirty="0" err="1" smtClean="0"/>
              <a:t>зно</a:t>
            </a:r>
            <a:r>
              <a:rPr lang="ru-RU" sz="2800" dirty="0" smtClean="0"/>
              <a:t>/ем/ рас/</a:t>
            </a:r>
            <a:r>
              <a:rPr lang="ru-RU" sz="2800" dirty="0" err="1" smtClean="0"/>
              <a:t>ка</a:t>
            </a:r>
            <a:r>
              <a:rPr lang="ru-RU" sz="2800" dirty="0" smtClean="0"/>
              <a:t>/лен/ной/, </a:t>
            </a:r>
            <a:br>
              <a:rPr lang="ru-RU" sz="2800" dirty="0" smtClean="0"/>
            </a:br>
            <a:r>
              <a:rPr lang="ru-RU" sz="2800" dirty="0" smtClean="0"/>
              <a:t>Ан/чар/ как/ гроз/</a:t>
            </a:r>
            <a:r>
              <a:rPr lang="ru-RU" sz="2800" dirty="0" err="1" smtClean="0"/>
              <a:t>ный</a:t>
            </a:r>
            <a:r>
              <a:rPr lang="ru-RU" sz="2800" dirty="0" smtClean="0"/>
              <a:t>/ </a:t>
            </a:r>
            <a:r>
              <a:rPr lang="ru-RU" sz="2800" dirty="0" err="1" smtClean="0"/>
              <a:t>ча</a:t>
            </a:r>
            <a:r>
              <a:rPr lang="ru-RU" sz="2800" dirty="0" smtClean="0"/>
              <a:t>/со/вой/, </a:t>
            </a:r>
            <a:br>
              <a:rPr lang="ru-RU" sz="2800" dirty="0" smtClean="0"/>
            </a:br>
            <a:r>
              <a:rPr lang="ru-RU" sz="2800" dirty="0" smtClean="0"/>
              <a:t>Сто/</a:t>
            </a:r>
            <a:r>
              <a:rPr lang="ru-RU" sz="2800" dirty="0" err="1" smtClean="0"/>
              <a:t>ит</a:t>
            </a:r>
            <a:r>
              <a:rPr lang="ru-RU" sz="2800" dirty="0" smtClean="0"/>
              <a:t>-/один/ во/ всей/ все/лен/ной»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РИТМ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892971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Проводя анализ стихотворения «Анчар», нельзя не обратить внимание на его ритмическое своеобразие. В первых пяти строфах, дающих определение анчару, имеется сходное расположение ударений. В каждой строке три ударения, шестой слог – безударный. За счёт этого ритмический рисунок в интонационном отношении однороден. Такого рода однородность вполне оправдана. Идёт перечисление свойств анчара. Исключение составляют только </a:t>
            </a:r>
            <a:r>
              <a:rPr lang="ru-RU" sz="2400" dirty="0" err="1" smtClean="0"/>
              <a:t>четырехударные</a:t>
            </a:r>
            <a:r>
              <a:rPr lang="ru-RU" sz="2400" dirty="0" smtClean="0"/>
              <a:t> и </a:t>
            </a:r>
            <a:r>
              <a:rPr lang="ru-RU" sz="2400" dirty="0" err="1" smtClean="0"/>
              <a:t>двухударные</a:t>
            </a:r>
            <a:r>
              <a:rPr lang="ru-RU" sz="2400" dirty="0" smtClean="0"/>
              <a:t> строки.</a:t>
            </a:r>
          </a:p>
          <a:p>
            <a:r>
              <a:rPr lang="ru-RU" sz="2400" dirty="0" err="1" smtClean="0"/>
              <a:t>Четырёхударные</a:t>
            </a:r>
            <a:r>
              <a:rPr lang="ru-RU" sz="2400" dirty="0" smtClean="0"/>
              <a:t>: «Стоит – один во всей вселенной», «И тигр нейдет – лишь вихорь черный», «Стекает дождь в песок горючий».</a:t>
            </a:r>
          </a:p>
          <a:p>
            <a:r>
              <a:rPr lang="ru-RU" sz="2400" dirty="0" err="1" smtClean="0"/>
              <a:t>Двухударная</a:t>
            </a:r>
            <a:r>
              <a:rPr lang="ru-RU" sz="2400" dirty="0" smtClean="0"/>
              <a:t>: «И застывает ввечеру»</a:t>
            </a:r>
          </a:p>
          <a:p>
            <a:r>
              <a:rPr lang="ru-RU" sz="2400" dirty="0" smtClean="0"/>
              <a:t>Далее, при переходе ко второй композиционной части, когда накал растет, звучание меняется.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0"/>
            <a:ext cx="89297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Вторая композиционная часть – это центральная часть стихотворения, ядро трагедии.</a:t>
            </a:r>
          </a:p>
          <a:p>
            <a:r>
              <a:rPr lang="ru-RU" sz="2000" dirty="0" smtClean="0"/>
              <a:t>«Но человека человек…» — дважды повторенное слово «человек» подчёркивает напряжённость ситуации. Лирический герой потрясён, в его голосе чувствуется негодование. Здесь Пушкиным объединяются все средства звуковой выразительности: повторение слов, повторение звуков, доминирование звука «а» («Послал к анчару властным взглядом»). Начало второй части поддержано и ритмически. Шестая строфа, начинающаяся с союза «но» — </a:t>
            </a:r>
            <a:r>
              <a:rPr lang="ru-RU" sz="2000" dirty="0" err="1" smtClean="0"/>
              <a:t>двухударна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Все эти приёмы намеренно использованы автором для показа драматизма ситуации.</a:t>
            </a:r>
          </a:p>
          <a:p>
            <a:r>
              <a:rPr lang="ru-RU" sz="2000" dirty="0" smtClean="0"/>
              <a:t>Что касается показа истории раба, то здесь тоже имеется свой интонационный и ритмический рисунок. Повествование идёт на </a:t>
            </a:r>
            <a:r>
              <a:rPr lang="ru-RU" sz="2000" dirty="0" err="1" smtClean="0"/>
              <a:t>трёхударных</a:t>
            </a:r>
            <a:r>
              <a:rPr lang="ru-RU" sz="2000" dirty="0" smtClean="0"/>
              <a:t> строках. Когда наступает трагическая развязка — «И умер бедный раб у ног» следует </a:t>
            </a:r>
            <a:r>
              <a:rPr lang="ru-RU" sz="2000" dirty="0" err="1" smtClean="0"/>
              <a:t>четырёхударная</a:t>
            </a:r>
            <a:r>
              <a:rPr lang="ru-RU" sz="2000" dirty="0" smtClean="0"/>
              <a:t> строка, а за ней – </a:t>
            </a:r>
            <a:r>
              <a:rPr lang="ru-RU" sz="2000" dirty="0" err="1" smtClean="0"/>
              <a:t>двухударная</a:t>
            </a:r>
            <a:r>
              <a:rPr lang="ru-RU" sz="2000" dirty="0" smtClean="0"/>
              <a:t>.</a:t>
            </a:r>
          </a:p>
          <a:p>
            <a:r>
              <a:rPr lang="ru-RU" sz="2000" b="1" u="sng" dirty="0" smtClean="0">
                <a:solidFill>
                  <a:srgbClr val="002060"/>
                </a:solidFill>
              </a:rPr>
              <a:t>Вывод</a:t>
            </a:r>
            <a:r>
              <a:rPr lang="ru-RU" sz="2000" dirty="0" smtClean="0"/>
              <a:t>: объединение всех деталей, элементов, вплоть до расположения ударных и безударных слогов, придают своеобразие ритму, и обусловливают художественную ценность, силу и весомость произведения.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Рифма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500174"/>
            <a:ext cx="7429552" cy="40719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На протяжении всего стиха мы наблюдаем перекрёстную рифму: </a:t>
            </a:r>
          </a:p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«В пустыне чахлой и скупой», </a:t>
            </a:r>
            <a:br>
              <a:rPr lang="ru-RU" sz="3200" dirty="0" smtClean="0"/>
            </a:br>
            <a:r>
              <a:rPr lang="ru-RU" sz="3200" dirty="0" smtClean="0"/>
              <a:t>«Анчар как грозный часовой»; </a:t>
            </a:r>
            <a:br>
              <a:rPr lang="ru-RU" sz="3200" dirty="0" smtClean="0"/>
            </a:br>
            <a:r>
              <a:rPr lang="ru-RU" sz="3200" dirty="0" smtClean="0"/>
              <a:t>«На почве зноем раскаленной», 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smtClean="0"/>
              <a:t>Стоит- один </a:t>
            </a:r>
            <a:r>
              <a:rPr lang="ru-RU" sz="3200" dirty="0" smtClean="0"/>
              <a:t>во всей вселенной». </a:t>
            </a:r>
            <a:endParaRPr lang="ru-RU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79712" y="188640"/>
            <a:ext cx="4483968" cy="809600"/>
          </a:xfrm>
        </p:spPr>
        <p:txBody>
          <a:bodyPr/>
          <a:lstStyle/>
          <a:p>
            <a:r>
              <a:rPr lang="ru-RU" dirty="0" smtClean="0"/>
              <a:t>Звукозапись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7584" y="1268760"/>
            <a:ext cx="7086600" cy="150971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Удивительна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звукозапись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стихотворении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</a:rPr>
              <a:t>обилие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звуков</a:t>
            </a:r>
            <a:r>
              <a:rPr lang="ru-RU" sz="2400" dirty="0" smtClean="0">
                <a:solidFill>
                  <a:srgbClr val="002060"/>
                </a:solidFill>
              </a:rPr>
              <a:t> [ч] со </a:t>
            </a:r>
            <a:r>
              <a:rPr lang="ru-RU" sz="2400" b="1" dirty="0" smtClean="0">
                <a:solidFill>
                  <a:srgbClr val="002060"/>
                </a:solidFill>
              </a:rPr>
              <a:t>звуками</a:t>
            </a:r>
            <a:r>
              <a:rPr lang="ru-RU" sz="2400" dirty="0" smtClean="0">
                <a:solidFill>
                  <a:srgbClr val="002060"/>
                </a:solidFill>
              </a:rPr>
              <a:t> [</a:t>
            </a:r>
            <a:r>
              <a:rPr lang="ru-RU" sz="2400" dirty="0" err="1" smtClean="0">
                <a:solidFill>
                  <a:srgbClr val="002060"/>
                </a:solidFill>
              </a:rPr>
              <a:t>н</a:t>
            </a:r>
            <a:r>
              <a:rPr lang="ru-RU" sz="2400" dirty="0" smtClean="0">
                <a:solidFill>
                  <a:srgbClr val="002060"/>
                </a:solidFill>
              </a:rPr>
              <a:t>] и [</a:t>
            </a:r>
            <a:r>
              <a:rPr lang="ru-RU" sz="2400" dirty="0" err="1" smtClean="0">
                <a:solidFill>
                  <a:srgbClr val="002060"/>
                </a:solidFill>
              </a:rPr>
              <a:t>р</a:t>
            </a:r>
            <a:r>
              <a:rPr lang="ru-RU" sz="2400" dirty="0" smtClean="0">
                <a:solidFill>
                  <a:srgbClr val="002060"/>
                </a:solidFill>
              </a:rPr>
              <a:t>] (очевидно, слово «анчар» сказалось на всей </a:t>
            </a:r>
            <a:r>
              <a:rPr lang="ru-RU" sz="2400" b="1" dirty="0" smtClean="0">
                <a:solidFill>
                  <a:srgbClr val="002060"/>
                </a:solidFill>
              </a:rPr>
              <a:t>звуковой</a:t>
            </a:r>
            <a:r>
              <a:rPr lang="ru-RU" sz="2400" dirty="0" smtClean="0">
                <a:solidFill>
                  <a:srgbClr val="002060"/>
                </a:solidFill>
              </a:rPr>
              <a:t> структуре) придает всему </a:t>
            </a:r>
            <a:r>
              <a:rPr lang="ru-RU" sz="2400" b="1" dirty="0" smtClean="0">
                <a:solidFill>
                  <a:srgbClr val="002060"/>
                </a:solidFill>
              </a:rPr>
              <a:t>стихотворению</a:t>
            </a:r>
            <a:r>
              <a:rPr lang="ru-RU" sz="2400" dirty="0" smtClean="0">
                <a:solidFill>
                  <a:srgbClr val="002060"/>
                </a:solidFill>
              </a:rPr>
              <a:t> своеобразный мрачный колорит.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29969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 пустыне чахлой и скупой,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 почве, зноем раскаленной,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Анчар, как грозный часовой,</a:t>
            </a:r>
            <a:b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Стоит — один во всей вселенной.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725144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Поражает обилие аллитерации, подчёркивающее мрачно-монотонный колорит( согласные «</a:t>
            </a:r>
            <a:r>
              <a:rPr lang="ru-RU" sz="3600" dirty="0" err="1" smtClean="0">
                <a:solidFill>
                  <a:srgbClr val="002060"/>
                </a:solidFill>
              </a:rPr>
              <a:t>п</a:t>
            </a:r>
            <a:r>
              <a:rPr lang="ru-RU" sz="2400" dirty="0" smtClean="0">
                <a:solidFill>
                  <a:srgbClr val="002060"/>
                </a:solidFill>
              </a:rPr>
              <a:t>» повторяется двадцать три раза ,а звук «</a:t>
            </a:r>
            <a:r>
              <a:rPr lang="ru-RU" sz="3600" dirty="0" smtClean="0">
                <a:solidFill>
                  <a:srgbClr val="002060"/>
                </a:solidFill>
              </a:rPr>
              <a:t>ч</a:t>
            </a:r>
            <a:r>
              <a:rPr lang="ru-RU" sz="2400" dirty="0" smtClean="0">
                <a:solidFill>
                  <a:srgbClr val="002060"/>
                </a:solidFill>
              </a:rPr>
              <a:t>»-восемнадцать раз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Тропы и фигуры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(языковые средства образного раскрытия идейного содержания произведения и авторской оценки)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971600" y="2996952"/>
            <a:ext cx="6000792" cy="11287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</a:rPr>
              <a:t>Эпитеты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1988840"/>
            <a:ext cx="1985444" cy="100013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«бедный раб»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6643702" y="1357298"/>
            <a:ext cx="1785950" cy="114300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«вихорь черный»</a:t>
            </a:r>
            <a:endParaRPr lang="ru-RU" sz="2000" dirty="0"/>
          </a:p>
        </p:txBody>
      </p:sp>
      <p:sp>
        <p:nvSpPr>
          <p:cNvPr id="11" name="Овал 10"/>
          <p:cNvSpPr/>
          <p:nvPr/>
        </p:nvSpPr>
        <p:spPr>
          <a:xfrm>
            <a:off x="1115616" y="332656"/>
            <a:ext cx="2143140" cy="121444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«в пустыне чахлой и скупой»</a:t>
            </a:r>
            <a:endParaRPr lang="ru-RU" sz="2000" dirty="0"/>
          </a:p>
        </p:txBody>
      </p:sp>
      <p:sp>
        <p:nvSpPr>
          <p:cNvPr id="12" name="Овал 11"/>
          <p:cNvSpPr/>
          <p:nvPr/>
        </p:nvSpPr>
        <p:spPr>
          <a:xfrm>
            <a:off x="7050638" y="2780928"/>
            <a:ext cx="2093362" cy="114300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«песок горючий»</a:t>
            </a: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642910" y="4572008"/>
            <a:ext cx="2500330" cy="142876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«жаждущие степи»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5786446" y="4857760"/>
            <a:ext cx="3034026" cy="121444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«непобедимый владыка»</a:t>
            </a:r>
            <a:endParaRPr lang="ru-RU" sz="2400" dirty="0"/>
          </a:p>
        </p:txBody>
      </p:sp>
      <p:sp>
        <p:nvSpPr>
          <p:cNvPr id="15" name="Овал 14"/>
          <p:cNvSpPr/>
          <p:nvPr/>
        </p:nvSpPr>
        <p:spPr>
          <a:xfrm>
            <a:off x="3275856" y="5661248"/>
            <a:ext cx="2088232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«мертвая зелень»</a:t>
            </a:r>
            <a:endParaRPr lang="ru-RU" sz="2400" dirty="0"/>
          </a:p>
        </p:txBody>
      </p:sp>
      <p:sp>
        <p:nvSpPr>
          <p:cNvPr id="16" name="Овал 15"/>
          <p:cNvSpPr/>
          <p:nvPr/>
        </p:nvSpPr>
        <p:spPr>
          <a:xfrm>
            <a:off x="4211960" y="332656"/>
            <a:ext cx="2520280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«лист дремучий»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Сравнения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403648" y="2564904"/>
            <a:ext cx="6696744" cy="17281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«анчар , как грозный часовой»</a:t>
            </a:r>
            <a:endParaRPr lang="ru-RU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Метафоры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79512" y="2276872"/>
            <a:ext cx="2808312" cy="9144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«послушно в путь потек»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732240" y="2420888"/>
            <a:ext cx="216024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«вихорь набежит»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7544" y="3717032"/>
            <a:ext cx="3888432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«вихорь мчится прочь»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84168" y="3933056"/>
            <a:ext cx="252028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«природа напоила»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51520" y="5445224"/>
            <a:ext cx="4248472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«на древо смерти набежит»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012160" y="5517232"/>
            <a:ext cx="3131840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«пот по белому челу струился хладными ручьями»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19872" y="1412776"/>
            <a:ext cx="2736304" cy="172819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«природа жаждущих степей»</a:t>
            </a: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Старославянизмы и архаизмы</a:t>
            </a:r>
            <a:br>
              <a:rPr lang="ru-RU" smtClean="0"/>
            </a:b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95536" y="1700808"/>
            <a:ext cx="3024336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«хладными»</a:t>
            </a:r>
            <a:endParaRPr lang="ru-RU" sz="2800" dirty="0"/>
          </a:p>
        </p:txBody>
      </p:sp>
      <p:sp>
        <p:nvSpPr>
          <p:cNvPr id="4" name="Овал 3"/>
          <p:cNvSpPr/>
          <p:nvPr/>
        </p:nvSpPr>
        <p:spPr>
          <a:xfrm>
            <a:off x="5868144" y="1700808"/>
            <a:ext cx="3096344" cy="129614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«ввечеру»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0" y="3789040"/>
            <a:ext cx="2736304" cy="12241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«вихорь»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2843808" y="4869160"/>
            <a:ext cx="3744416" cy="122413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«послушливые»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6263680" y="3573016"/>
            <a:ext cx="2880320" cy="11521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«древо»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4139952" y="2924944"/>
            <a:ext cx="1562472" cy="914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«чело»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Стихотворение «Анчар» полностью посвящено изображению мира зла. Это самое суровое стихотворение в творчестве Пушкина. Здесь поэт задумал собрать воедино все черты зла и придать им обобщенный характер.</a:t>
            </a:r>
            <a:br>
              <a:rPr lang="ru-RU" sz="2800" dirty="0" smtClean="0"/>
            </a:br>
            <a:r>
              <a:rPr lang="ru-RU" sz="2800" dirty="0" smtClean="0"/>
              <a:t>Обратимся к названию стихотворения, ведь смысловая нагрузка заглавия очень велика.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4320480"/>
          </a:xfrm>
        </p:spPr>
        <p:txBody>
          <a:bodyPr>
            <a:normAutofit/>
          </a:bodyPr>
          <a:lstStyle/>
          <a:p>
            <a:r>
              <a:rPr lang="ru-RU" dirty="0" smtClean="0"/>
              <a:t>Всё это - рифма ,метафоры, </a:t>
            </a:r>
            <a:r>
              <a:rPr lang="ru-RU" dirty="0" err="1" smtClean="0"/>
              <a:t>сравнения,эпитеты</a:t>
            </a:r>
            <a:r>
              <a:rPr lang="ru-RU" dirty="0" smtClean="0"/>
              <a:t> , размер - и передают то настроение и </a:t>
            </a:r>
            <a:br>
              <a:rPr lang="ru-RU" dirty="0" smtClean="0"/>
            </a:br>
            <a:r>
              <a:rPr lang="ru-RU" dirty="0" smtClean="0"/>
              <a:t>ту мысль , которую хотел донести до нас автор. 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567464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Поэт в небольшом лирическом стихотворении раскрыл суть отношений между людьми. Общество осуждено им, потому что в нем правят антигуманные законы, потому что социальные отношения превращают одного человека во владыку, действующего сознательно во вред такому же человеку, а другого - в послушного раба. В обоих все человечество искажено.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07504" y="525814"/>
            <a:ext cx="908569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(Анчар - древо яда; тропическое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южноазиатское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дерево с ядовитым соком,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который использовался  для смазывания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наконечников стрел, которым восточные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воины поражали своих врагов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64704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i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чем говорит нам это название?</a:t>
            </a:r>
            <a: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44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Содержимое 4" descr="а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3500438"/>
            <a:ext cx="6215106" cy="3357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229600" cy="1057284"/>
          </a:xfrm>
        </p:spPr>
        <p:txBody>
          <a:bodyPr>
            <a:normAutofit/>
          </a:bodyPr>
          <a:lstStyle/>
          <a:p>
            <a:r>
              <a:rPr lang="ru-RU" dirty="0" smtClean="0"/>
              <a:t>Композиция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14554"/>
            <a:ext cx="6400800" cy="1752600"/>
          </a:xfrm>
        </p:spPr>
        <p:txBody>
          <a:bodyPr>
            <a:noAutofit/>
          </a:bodyPr>
          <a:lstStyle/>
          <a:p>
            <a:r>
              <a:rPr lang="ru-RU" b="1" dirty="0" smtClean="0"/>
              <a:t>Стихотворение делится на две части.</a:t>
            </a:r>
          </a:p>
          <a:p>
            <a:r>
              <a:rPr lang="ru-RU" b="1" dirty="0" smtClean="0"/>
              <a:t>В первой части дается описание ядовитого дерева.</a:t>
            </a:r>
          </a:p>
          <a:p>
            <a:r>
              <a:rPr lang="ru-RU" b="1" dirty="0" smtClean="0"/>
              <a:t>Во второй части рассказывается о всесильном владыке, пославшего на смерть своего раба.</a:t>
            </a:r>
          </a:p>
          <a:p>
            <a:r>
              <a:rPr lang="ru-RU" b="1" dirty="0" smtClean="0"/>
              <a:t>Озаглавить их можно как: («Зло в природе» и « Зло в обществе»)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836712"/>
            <a:ext cx="69127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Стихотворение «Анчар» построено по следующему принципу:</a:t>
            </a:r>
            <a:br>
              <a:rPr lang="ru-RU" sz="3200" dirty="0" smtClean="0"/>
            </a:br>
            <a:r>
              <a:rPr lang="ru-RU" sz="3200" dirty="0" smtClean="0"/>
              <a:t>— завязка произведения,</a:t>
            </a:r>
            <a:br>
              <a:rPr lang="ru-RU" sz="3200" dirty="0" smtClean="0"/>
            </a:br>
            <a:r>
              <a:rPr lang="ru-RU" sz="3200" dirty="0" smtClean="0"/>
              <a:t>— основной конфликт (противоречие), развитие действия — это вторая композиционная часть (она начинается с союза «Но»)</a:t>
            </a:r>
            <a:br>
              <a:rPr lang="ru-RU" sz="3200" dirty="0" smtClean="0"/>
            </a:br>
            <a:r>
              <a:rPr lang="ru-RU" sz="3200" dirty="0" smtClean="0"/>
              <a:t>— скоротечная развязка (она начинается с противительного союза «А»)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6788224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 часть стихотворения.</a:t>
            </a:r>
            <a:br>
              <a:rPr lang="ru-RU" dirty="0" smtClean="0"/>
            </a:br>
            <a:r>
              <a:rPr lang="ru-RU" dirty="0" smtClean="0"/>
              <a:t>          1 строфа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340768"/>
            <a:ext cx="8156376" cy="51125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Прочитав первое четверостишие, следует выделить в последнем стихе числительное </a:t>
            </a:r>
            <a:r>
              <a:rPr lang="ru-RU" sz="3200" dirty="0" smtClean="0">
                <a:solidFill>
                  <a:srgbClr val="FFC000"/>
                </a:solidFill>
              </a:rPr>
              <a:t>«один». </a:t>
            </a:r>
          </a:p>
          <a:p>
            <a:r>
              <a:rPr lang="ru-RU" sz="3200" dirty="0" smtClean="0"/>
              <a:t> Первое, что мы узнаем об анчаре, это то, что он один.</a:t>
            </a:r>
          </a:p>
          <a:p>
            <a:r>
              <a:rPr lang="ru-RU" sz="3200" dirty="0" smtClean="0"/>
              <a:t> Первое слово — </a:t>
            </a:r>
            <a:r>
              <a:rPr lang="ru-RU" sz="3200" dirty="0" smtClean="0">
                <a:solidFill>
                  <a:srgbClr val="FFC000"/>
                </a:solidFill>
              </a:rPr>
              <a:t>«пустыня». </a:t>
            </a:r>
            <a:r>
              <a:rPr lang="ru-RU" sz="3200" dirty="0" smtClean="0"/>
              <a:t>Поэт переносит нас в пустой мир и подготавливает тему одиночества ( </a:t>
            </a:r>
            <a:r>
              <a:rPr lang="ru-RU" sz="3200" dirty="0" smtClean="0">
                <a:solidFill>
                  <a:srgbClr val="FFC000"/>
                </a:solidFill>
              </a:rPr>
              <a:t>«стоит один»).</a:t>
            </a:r>
          </a:p>
          <a:p>
            <a:r>
              <a:rPr lang="ru-RU" sz="3200" dirty="0" smtClean="0"/>
              <a:t>Пустыня получает ряд резко отрицательных характеристик: </a:t>
            </a:r>
            <a:r>
              <a:rPr lang="ru-RU" sz="3200" dirty="0" smtClean="0">
                <a:solidFill>
                  <a:srgbClr val="FFC000"/>
                </a:solidFill>
              </a:rPr>
              <a:t>«чахлая», «скупая».</a:t>
            </a:r>
            <a:r>
              <a:rPr lang="ru-RU" sz="3200" dirty="0" smtClean="0"/>
              <a:t> Эти эпитеты обладают признаком одушевленности. Эпитеты, придающие пустыне характер живого и человекоподобного существа, как бы наделяют ее свойствами человека, в том числе волей, активностью. Это заставляет нас воспринимать пустыню в первых строках стихотворения как злое существо —  </a:t>
            </a:r>
            <a:r>
              <a:rPr lang="ru-RU" sz="3200" dirty="0" err="1" smtClean="0"/>
              <a:t>существо</a:t>
            </a:r>
            <a:r>
              <a:rPr lang="ru-RU" sz="3200" dirty="0" smtClean="0"/>
              <a:t> , имеющее злую волю и являющееся активным создателем окружающего зла.</a:t>
            </a:r>
          </a:p>
          <a:p>
            <a:r>
              <a:rPr lang="ru-RU" sz="3200" u="sng" dirty="0" smtClean="0">
                <a:solidFill>
                  <a:srgbClr val="FFC000"/>
                </a:solidFill>
              </a:rPr>
              <a:t>Вывод:</a:t>
            </a:r>
            <a:r>
              <a:rPr lang="ru-RU" sz="3200" dirty="0" smtClean="0">
                <a:solidFill>
                  <a:srgbClr val="FFC000"/>
                </a:solidFill>
              </a:rPr>
              <a:t>  </a:t>
            </a:r>
            <a:r>
              <a:rPr lang="ru-RU" sz="3200" dirty="0" smtClean="0"/>
              <a:t>Первая строфа стихотворения «Анчар» привела нас в мрачный мир всемирного зла. Пушкин прибегает к крупному плану, тем самым подчеркивая значимость образа.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086600" cy="936104"/>
          </a:xfrm>
        </p:spPr>
        <p:txBody>
          <a:bodyPr/>
          <a:lstStyle/>
          <a:p>
            <a:r>
              <a:rPr lang="ru-RU" dirty="0" smtClean="0"/>
              <a:t>           2 строфа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8022704" cy="54726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Сухая, раскаленная зноем почва — это мертвая почва.</a:t>
            </a:r>
          </a:p>
          <a:p>
            <a:r>
              <a:rPr lang="ru-RU" dirty="0" smtClean="0"/>
              <a:t>Пушкин создает образ мира зла, пространства антимира, в котором привычные черты мира разрушены и заменены чудовищно искаженными. Земля здесь — </a:t>
            </a:r>
            <a:r>
              <a:rPr lang="ru-RU" dirty="0" smtClean="0">
                <a:solidFill>
                  <a:srgbClr val="FFC000"/>
                </a:solidFill>
              </a:rPr>
              <a:t>«почва»: </a:t>
            </a:r>
            <a:r>
              <a:rPr lang="ru-RU" dirty="0" smtClean="0"/>
              <a:t>синоним, имеющий то же значение, но лишенный всех фольклорно-поэтических ассоциаций, связанных со словом </a:t>
            </a:r>
            <a:r>
              <a:rPr lang="ru-RU" dirty="0" smtClean="0">
                <a:solidFill>
                  <a:srgbClr val="FFC000"/>
                </a:solidFill>
              </a:rPr>
              <a:t>«земля».</a:t>
            </a:r>
          </a:p>
          <a:p>
            <a:r>
              <a:rPr lang="ru-RU" dirty="0" smtClean="0"/>
              <a:t>Вторая строфа посвящена характеристике анчара, его отношению к Природе.</a:t>
            </a:r>
          </a:p>
          <a:p>
            <a:r>
              <a:rPr lang="ru-RU" dirty="0" smtClean="0"/>
              <a:t>Природа рождает анчар, как бы опровергая свою бесплодность. Но это противоестественное рождение — </a:t>
            </a:r>
            <a:r>
              <a:rPr lang="ru-RU" dirty="0" smtClean="0">
                <a:solidFill>
                  <a:srgbClr val="FFC000"/>
                </a:solidFill>
              </a:rPr>
              <a:t>«в день гнева».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«Природа жаждущих степей...»</a:t>
            </a:r>
            <a:r>
              <a:rPr lang="ru-RU" dirty="0" smtClean="0"/>
              <a:t> (обратите внимание на то, что эпитет </a:t>
            </a:r>
            <a:r>
              <a:rPr lang="ru-RU" dirty="0" smtClean="0">
                <a:solidFill>
                  <a:srgbClr val="FFC000"/>
                </a:solidFill>
              </a:rPr>
              <a:t>«жаждущих» </a:t>
            </a:r>
            <a:r>
              <a:rPr lang="ru-RU" dirty="0" smtClean="0"/>
              <a:t>отсылает к символизирующим бесплодность эпитетам первой строфы — </a:t>
            </a:r>
            <a:r>
              <a:rPr lang="ru-RU" dirty="0" smtClean="0">
                <a:solidFill>
                  <a:srgbClr val="FFC000"/>
                </a:solidFill>
              </a:rPr>
              <a:t>«чахлый», «скупой», «раскаленный»). </a:t>
            </a:r>
            <a:r>
              <a:rPr lang="ru-RU" dirty="0" smtClean="0"/>
              <a:t>В день гнева порождается анчар. Дары, которыми награждает мать свое дитя, противоестественны: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И зелень мертвую ветвей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И корни ядом напоила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771</TotalTime>
  <Words>1972</Words>
  <Application>Microsoft Office PowerPoint</Application>
  <PresentationFormat>Экран (4:3)</PresentationFormat>
  <Paragraphs>170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Апекс</vt:lpstr>
      <vt:lpstr>Анализ стихотворного произведения А.С.Пушкина</vt:lpstr>
      <vt:lpstr>«АНЧАР»</vt:lpstr>
      <vt:lpstr>ИСТОРИЯ  СОЗДАНИЯ</vt:lpstr>
      <vt:lpstr>Стихотворение «Анчар» полностью посвящено изображению мира зла. Это самое суровое стихотворение в творчестве Пушкина. Здесь поэт задумал собрать воедино все черты зла и придать им обобщенный характер. Обратимся к названию стихотворения, ведь смысловая нагрузка заглавия очень велика. </vt:lpstr>
      <vt:lpstr>О чем говорит нам это название? </vt:lpstr>
      <vt:lpstr>Композиция</vt:lpstr>
      <vt:lpstr>Слайд 7</vt:lpstr>
      <vt:lpstr> 1 часть стихотворения.           1 строфа </vt:lpstr>
      <vt:lpstr>           2 строфа</vt:lpstr>
      <vt:lpstr>Слайд 10</vt:lpstr>
      <vt:lpstr>3 строфа</vt:lpstr>
      <vt:lpstr>Прием градации усиливает впечатление                    губительности «древа смерти»</vt:lpstr>
      <vt:lpstr>Все живое избегает прикосновения к анчару.</vt:lpstr>
      <vt:lpstr>                      «ТЛЕТВОРНЫЙ»</vt:lpstr>
      <vt:lpstr>5 строфа</vt:lpstr>
      <vt:lpstr>Ключевые образы первой  части.</vt:lpstr>
      <vt:lpstr>2 часть</vt:lpstr>
      <vt:lpstr>«Но человека человек Послал к анчару властным взглядом…»</vt:lpstr>
      <vt:lpstr>Но человека человек  Послал к анчару властным взглядом…   Теперь уже повествование переводится в сферу человеческих отношений. «Человек» и «человек», равные по своей природе, разделены социальными границами на «раба» и «владыку». Достаточно одного взгляда (даже не слова!), чтобы раб пошел на верную смерть:   И тот послушно в путь потек  И к утру возвратился с ядом.  </vt:lpstr>
      <vt:lpstr>Образ раба</vt:lpstr>
      <vt:lpstr>Образ владыки</vt:lpstr>
      <vt:lpstr>Антитеза</vt:lpstr>
      <vt:lpstr>Анафора </vt:lpstr>
      <vt:lpstr>Последняя строфа, начинающаяся с противительного союза «А» — рассказывает нам о том периоде, когда раба уже нет в живых. Для чего нужна была смола царю? Напитать ядом «послушливые стрелы», предназначенные для соседей.</vt:lpstr>
      <vt:lpstr>О чём стихотворение «Анчар»?</vt:lpstr>
      <vt:lpstr>Главная мысль стихотворения.</vt:lpstr>
      <vt:lpstr>Идейный смысл.</vt:lpstr>
      <vt:lpstr>Тема стихотворения.</vt:lpstr>
      <vt:lpstr>Жанр</vt:lpstr>
      <vt:lpstr>Размер </vt:lpstr>
      <vt:lpstr>РИТМ</vt:lpstr>
      <vt:lpstr>Слайд 32</vt:lpstr>
      <vt:lpstr>Рифма</vt:lpstr>
      <vt:lpstr>Звукозапись</vt:lpstr>
      <vt:lpstr>Тропы и фигуры</vt:lpstr>
      <vt:lpstr>Слайд 36</vt:lpstr>
      <vt:lpstr>Сравнения</vt:lpstr>
      <vt:lpstr>Метафоры</vt:lpstr>
      <vt:lpstr>Старославянизмы и архаизмы </vt:lpstr>
      <vt:lpstr>Всё это - рифма ,метафоры, сравнения,эпитеты , размер - и передают то настроение и  ту мысль , которую хотел донести до нас автор. </vt:lpstr>
      <vt:lpstr>Поэт в небольшом лирическом стихотворении раскрыл суть отношений между людьми. Общество осуждено им, потому что в нем правят антигуманные законы, потому что социальные отношения превращают одного человека во владыку, действующего сознательно во вред такому же человеку, а другого - в послушного раба. В обоих все человечество искажено.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СОЗДАНИЯ</dc:title>
  <dc:creator>маргарита</dc:creator>
  <cp:lastModifiedBy>МАРГАРИТА</cp:lastModifiedBy>
  <cp:revision>81</cp:revision>
  <dcterms:created xsi:type="dcterms:W3CDTF">2015-02-22T11:46:03Z</dcterms:created>
  <dcterms:modified xsi:type="dcterms:W3CDTF">2015-11-13T17:24:52Z</dcterms:modified>
</cp:coreProperties>
</file>