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379" y="264694"/>
            <a:ext cx="11967410" cy="6505073"/>
          </a:xfrm>
        </p:spPr>
        <p:txBody>
          <a:bodyPr/>
          <a:lstStyle/>
          <a:p>
            <a:pPr algn="ctr"/>
            <a:r>
              <a:rPr lang="ru-RU" sz="4400" dirty="0" smtClean="0"/>
              <a:t>Выступление на педсовете на тему: «Воспитание сознательной дисциплины учащихся на уроках математике» </a:t>
            </a:r>
            <a:br>
              <a:rPr lang="ru-RU" sz="4400" dirty="0" smtClean="0"/>
            </a:br>
            <a:r>
              <a:rPr lang="ru-RU" sz="4400" dirty="0" smtClean="0"/>
              <a:t>руководителя естественно-математической кафедры </a:t>
            </a:r>
            <a:r>
              <a:rPr lang="ru-RU" sz="4400" dirty="0" err="1" smtClean="0"/>
              <a:t>Кунаевой</a:t>
            </a:r>
            <a:r>
              <a:rPr lang="ru-RU" sz="4400" dirty="0"/>
              <a:t> </a:t>
            </a:r>
            <a:r>
              <a:rPr lang="ru-RU" sz="4400" dirty="0" smtClean="0"/>
              <a:t>Т.В.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2800" dirty="0" smtClean="0"/>
              <a:t>2013-2014 учебный год.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882761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	</a:t>
            </a:r>
            <a:r>
              <a:rPr lang="ru-RU" sz="3600" dirty="0" smtClean="0"/>
              <a:t>Хорошая дисциплина учащихся на уроке бывает тогда, когда педагог обладает способностью организовать целенаправленную деятельность учащихся, увлечь их не развлекательностью приемов, а умение раскрыть значение учебной работы и знаний, четко определить цель и задачи учебных заданий на каждом этапе урока, вовлечь каждого школьника в работу.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6131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	Изучение </a:t>
            </a:r>
            <a:r>
              <a:rPr lang="ru-RU" sz="2800" dirty="0"/>
              <a:t>широкой школьной практики показало, что </a:t>
            </a:r>
            <a:r>
              <a:rPr lang="ru-RU" sz="2800" dirty="0" smtClean="0"/>
              <a:t>основными недостатками </a:t>
            </a:r>
            <a:r>
              <a:rPr lang="ru-RU" sz="2800" dirty="0"/>
              <a:t>организации уроков в школе являются: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/>
              <a:t>С</a:t>
            </a:r>
            <a:r>
              <a:rPr lang="ru-RU" sz="2800" dirty="0" smtClean="0"/>
              <a:t>лабая </a:t>
            </a:r>
            <a:r>
              <a:rPr lang="ru-RU" sz="2800" dirty="0"/>
              <a:t>занятость всех учащихся </a:t>
            </a:r>
            <a:r>
              <a:rPr lang="ru-RU" sz="2800" dirty="0" smtClean="0"/>
              <a:t>учебно-познавательной деятельностью </a:t>
            </a:r>
            <a:r>
              <a:rPr lang="ru-RU" sz="2800" dirty="0"/>
              <a:t>в целом на уроке и отдельных его этапах. Это проявляется </a:t>
            </a:r>
            <a:r>
              <a:rPr lang="ru-RU" sz="2800" dirty="0" smtClean="0"/>
              <a:t>в том</a:t>
            </a:r>
            <a:r>
              <a:rPr lang="ru-RU" sz="2800" dirty="0"/>
              <a:t>, что деятельность школьников конкретно не </a:t>
            </a:r>
            <a:r>
              <a:rPr lang="ru-RU" sz="2800" dirty="0" smtClean="0"/>
              <a:t>определена: не поставлены </a:t>
            </a:r>
            <a:r>
              <a:rPr lang="ru-RU" sz="2800" dirty="0"/>
              <a:t>задачи, не указано, чем, как и почему должны </a:t>
            </a:r>
            <a:r>
              <a:rPr lang="ru-RU" sz="2800" dirty="0" smtClean="0"/>
              <a:t>заниматься учащиеся</a:t>
            </a:r>
            <a:r>
              <a:rPr lang="ru-RU" sz="2800" dirty="0"/>
              <a:t>. Потому работа в классе идет в основном с опорой </a:t>
            </a:r>
            <a:r>
              <a:rPr lang="ru-RU" sz="2800" dirty="0" smtClean="0"/>
              <a:t>на возможности </a:t>
            </a:r>
            <a:r>
              <a:rPr lang="ru-RU" sz="2800" dirty="0"/>
              <a:t>сильных </a:t>
            </a:r>
            <a:r>
              <a:rPr lang="ru-RU" sz="2800" dirty="0" smtClean="0"/>
              <a:t>учеников.</a:t>
            </a:r>
            <a:endParaRPr lang="ru-RU" sz="2800" dirty="0"/>
          </a:p>
          <a:p>
            <a:pPr marL="457200" indent="-457200">
              <a:buFont typeface="+mj-lt"/>
              <a:buAutoNum type="alphaLcParenR"/>
            </a:pPr>
            <a:r>
              <a:rPr lang="ru-RU" sz="2800" dirty="0"/>
              <a:t>Н</a:t>
            </a:r>
            <a:r>
              <a:rPr lang="ru-RU" sz="2800" dirty="0" smtClean="0"/>
              <a:t>ерациональная </a:t>
            </a:r>
            <a:r>
              <a:rPr lang="ru-RU" sz="2800" dirty="0"/>
              <a:t>занятость учащихся на уроке учебно-познавательной деятельностью.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631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	В </a:t>
            </a:r>
            <a:r>
              <a:rPr lang="ru-RU" sz="3600" dirty="0"/>
              <a:t>общеобразовательной школе сложились три основные </a:t>
            </a:r>
            <a:r>
              <a:rPr lang="ru-RU" sz="3600" dirty="0" smtClean="0"/>
              <a:t>формы учебной </a:t>
            </a:r>
            <a:r>
              <a:rPr lang="ru-RU" sz="3600" dirty="0"/>
              <a:t>работы на уроке</a:t>
            </a:r>
            <a:r>
              <a:rPr lang="ru-RU" sz="3600" dirty="0" smtClean="0"/>
              <a:t>:</a:t>
            </a:r>
            <a:r>
              <a:rPr lang="ru-RU" sz="3600" dirty="0"/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/>
              <a:t>фронтальная (</a:t>
            </a:r>
            <a:r>
              <a:rPr lang="ru-RU" sz="3600" dirty="0" err="1"/>
              <a:t>общеклассная</a:t>
            </a:r>
            <a:r>
              <a:rPr lang="ru-RU" sz="3600" dirty="0" smtClean="0"/>
              <a:t>)</a:t>
            </a:r>
            <a:endParaRPr lang="ru-RU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/>
              <a:t>групповая</a:t>
            </a:r>
            <a:endParaRPr lang="ru-RU" sz="3600" dirty="0"/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/>
              <a:t>индивидуальная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23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	Фронтальной </a:t>
            </a:r>
            <a:r>
              <a:rPr lang="ru-RU" sz="3600" dirty="0"/>
              <a:t>работе уделяется в дидактике большое внимание</a:t>
            </a:r>
            <a:r>
              <a:rPr lang="ru-RU" sz="3600" dirty="0" smtClean="0"/>
              <a:t>.</a:t>
            </a:r>
            <a:r>
              <a:rPr lang="ru-RU" sz="3600" dirty="0"/>
              <a:t> </a:t>
            </a:r>
            <a:r>
              <a:rPr lang="ru-RU" sz="3600" dirty="0" smtClean="0"/>
              <a:t>При фронтальной </a:t>
            </a:r>
            <a:r>
              <a:rPr lang="ru-RU" sz="3600" dirty="0"/>
              <a:t>работе ученик проявляет себя как личность, </a:t>
            </a:r>
            <a:r>
              <a:rPr lang="ru-RU" sz="3600" dirty="0" smtClean="0"/>
              <a:t>демонстрирует свои </a:t>
            </a:r>
            <a:r>
              <a:rPr lang="ru-RU" sz="3600" dirty="0"/>
              <a:t>знания, эрудицию, память, желание и умение трудиться в </a:t>
            </a:r>
            <a:r>
              <a:rPr lang="ru-RU" sz="3600" dirty="0" smtClean="0"/>
              <a:t>коллективе.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851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Однако </a:t>
            </a:r>
            <a:r>
              <a:rPr lang="ru-RU" sz="3600" dirty="0"/>
              <a:t>эта форма работы имеет и свои слабые стороны, так как она </a:t>
            </a:r>
            <a:r>
              <a:rPr lang="ru-RU" sz="3600" dirty="0" smtClean="0"/>
              <a:t>в определенной </a:t>
            </a:r>
            <a:r>
              <a:rPr lang="ru-RU" sz="3600" dirty="0"/>
              <a:t>степени усредняет задания по объему и рассчитана </a:t>
            </a:r>
            <a:r>
              <a:rPr lang="ru-RU" sz="3600" dirty="0" smtClean="0"/>
              <a:t>на единый </a:t>
            </a:r>
            <a:r>
              <a:rPr lang="ru-RU" sz="3600" dirty="0"/>
              <a:t>темп </a:t>
            </a:r>
            <a:r>
              <a:rPr lang="ru-RU" sz="3600" dirty="0" smtClean="0"/>
              <a:t>работы. Фронтальная работа, при неудачной ее организации, создает видимость коллективного труда, хотя и силами части учащихся, а не всеми учениками класса.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5361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С целью оптимальной занятости учащихся на уроке постоянно используются индивидуальные формы занятий. При этом каждый ученик получает свое задание, которое он выполняет независимо от других. Чаще всего это задания – карточки, где учитель имеет возможность их дифференцировать.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06354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	При </a:t>
            </a:r>
            <a:r>
              <a:rPr lang="ru-RU" sz="3200" dirty="0"/>
              <a:t>групповой работе класс временно делится на группы, </a:t>
            </a:r>
            <a:r>
              <a:rPr lang="ru-RU" sz="3200" dirty="0"/>
              <a:t>которые создаются </a:t>
            </a:r>
            <a:r>
              <a:rPr lang="ru-RU" sz="3200" dirty="0"/>
              <a:t>по мере необходимости (по 4 чел., 2 чел., 6 чел.). </a:t>
            </a:r>
            <a:r>
              <a:rPr lang="ru-RU" sz="3200" dirty="0"/>
              <a:t>В эти группы включаются учащиеся с различными возможностями, что создает </a:t>
            </a:r>
            <a:r>
              <a:rPr lang="ru-RU" sz="3200" dirty="0"/>
              <a:t>условия для </a:t>
            </a:r>
            <a:r>
              <a:rPr lang="ru-RU" sz="3200" dirty="0"/>
              <a:t>наиболее плодотворного обмена информацией, </a:t>
            </a:r>
            <a:r>
              <a:rPr lang="ru-RU" sz="3200" dirty="0"/>
              <a:t>осуществляя взаимопомощи</a:t>
            </a:r>
            <a:r>
              <a:rPr lang="ru-RU" sz="3200" dirty="0"/>
              <a:t>. Контактируя в группе, учащиеся начинают </a:t>
            </a:r>
            <a:r>
              <a:rPr lang="ru-RU" sz="3200" dirty="0"/>
              <a:t>лучше понимать </a:t>
            </a:r>
            <a:r>
              <a:rPr lang="ru-RU" sz="3200" dirty="0"/>
              <a:t>друг друга, давать объективную оценку знаниям, умениям </a:t>
            </a:r>
            <a:r>
              <a:rPr lang="ru-RU" sz="3200" dirty="0"/>
              <a:t>и поступкам </a:t>
            </a:r>
            <a:r>
              <a:rPr lang="ru-RU" sz="3200" dirty="0"/>
              <a:t>друг друга.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86044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	В </a:t>
            </a:r>
            <a:r>
              <a:rPr lang="ru-RU" sz="2800" dirty="0"/>
              <a:t>практике групповая работа состоит из нескольких этапов: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подготовка учителем групповых заданий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инструктирование школьников о работе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обсуждение и составление плана выполнения задания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распределение заданий, определение способов решений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выполнение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683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	Учащиеся </a:t>
            </a:r>
            <a:r>
              <a:rPr lang="ru-RU" sz="3200" dirty="0"/>
              <a:t>работают самостоятельно, учитель наблюдает, </a:t>
            </a:r>
            <a:r>
              <a:rPr lang="ru-RU" sz="3200" dirty="0" smtClean="0"/>
              <a:t>дает необходимый </a:t>
            </a:r>
            <a:r>
              <a:rPr lang="ru-RU" sz="3200" dirty="0"/>
              <a:t>совет, учащиеся осуществляют в группе взаимопроверку </a:t>
            </a:r>
            <a:r>
              <a:rPr lang="ru-RU" sz="3200" dirty="0" smtClean="0"/>
              <a:t>и контроль</a:t>
            </a:r>
            <a:r>
              <a:rPr lang="ru-RU" sz="3200" dirty="0"/>
              <a:t>, докладывают о результатах работы, идет обсуждение, </a:t>
            </a:r>
            <a:r>
              <a:rPr lang="ru-RU" sz="3200" dirty="0" smtClean="0"/>
              <a:t>делаются окончательные </a:t>
            </a:r>
            <a:r>
              <a:rPr lang="ru-RU" sz="3200" dirty="0"/>
              <a:t>выводы, дается оценка работы групп и всего класса </a:t>
            </a:r>
            <a:r>
              <a:rPr lang="ru-RU" sz="3200" dirty="0" smtClean="0"/>
              <a:t>в целом. Данная форма работы на уроке также способствует формирование сознательной дисциплины школьников. 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977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	Одним </a:t>
            </a:r>
            <a:r>
              <a:rPr lang="ru-RU" sz="3200" dirty="0"/>
              <a:t>из ведущих средств воспитания учащихся, развития </a:t>
            </a:r>
            <a:r>
              <a:rPr lang="ru-RU" sz="3200" dirty="0" smtClean="0"/>
              <a:t>их творческого </a:t>
            </a:r>
            <a:r>
              <a:rPr lang="ru-RU" sz="3200" dirty="0"/>
              <a:t>мышления является самостоятельная работа </a:t>
            </a:r>
            <a:r>
              <a:rPr lang="ru-RU" sz="3200" dirty="0" smtClean="0"/>
              <a:t>школьников. Самостоятельная </a:t>
            </a:r>
            <a:r>
              <a:rPr lang="ru-RU" sz="3200" dirty="0"/>
              <a:t>учебная часть -это всегда деятельность </a:t>
            </a:r>
            <a:r>
              <a:rPr lang="ru-RU" sz="3200" dirty="0" smtClean="0"/>
              <a:t>ученика, протекающая </a:t>
            </a:r>
            <a:r>
              <a:rPr lang="ru-RU" sz="3200" dirty="0"/>
              <a:t>без посторонней помощи, хотя и под руководством </a:t>
            </a:r>
            <a:r>
              <a:rPr lang="ru-RU" sz="3200" dirty="0" smtClean="0"/>
              <a:t>учителя. Самостоятельная </a:t>
            </a:r>
            <a:r>
              <a:rPr lang="ru-RU" sz="3200" dirty="0"/>
              <a:t>работа становится средством активной </a:t>
            </a:r>
            <a:r>
              <a:rPr lang="ru-RU" sz="3200" dirty="0" smtClean="0"/>
              <a:t>познавательной деятельности.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46577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442" y="152400"/>
            <a:ext cx="11903242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</a:t>
            </a:r>
            <a:r>
              <a:rPr lang="ru-RU" sz="3200" dirty="0" smtClean="0"/>
              <a:t>Формирование </a:t>
            </a:r>
            <a:r>
              <a:rPr lang="ru-RU" sz="3200" dirty="0"/>
              <a:t>дисциплины у детей начинается задолго </a:t>
            </a:r>
            <a:r>
              <a:rPr lang="ru-RU" sz="3200" dirty="0" smtClean="0"/>
              <a:t>до поступления </a:t>
            </a:r>
            <a:r>
              <a:rPr lang="ru-RU" sz="3200" dirty="0"/>
              <a:t>их в школу. В семье, в саду ребенок получает </a:t>
            </a:r>
            <a:r>
              <a:rPr lang="ru-RU" sz="3200" dirty="0" smtClean="0"/>
              <a:t>первые представления </a:t>
            </a:r>
            <a:r>
              <a:rPr lang="ru-RU" sz="3200" dirty="0"/>
              <a:t>о правилах поведения, приучается к умению жить и трудиться в коллективе</a:t>
            </a:r>
            <a:r>
              <a:rPr lang="ru-RU" sz="3200" dirty="0" smtClean="0"/>
              <a:t>.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	С </a:t>
            </a:r>
            <a:r>
              <a:rPr lang="ru-RU" sz="3200" dirty="0"/>
              <a:t>поступлением ребенка в школу изменяется характер его </a:t>
            </a:r>
            <a:r>
              <a:rPr lang="ru-RU" sz="3200" dirty="0" smtClean="0"/>
              <a:t>жизни. Содержание </a:t>
            </a:r>
            <a:r>
              <a:rPr lang="ru-RU" sz="3200" dirty="0"/>
              <a:t>новой для него деятельности требует </a:t>
            </a:r>
            <a:r>
              <a:rPr lang="ru-RU" sz="3200" dirty="0" smtClean="0"/>
              <a:t>организованности, самодисциплины</a:t>
            </a:r>
            <a:r>
              <a:rPr lang="ru-RU" sz="3200" dirty="0"/>
              <a:t>, усидчивости и послушания.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7826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	Сохранять </a:t>
            </a:r>
            <a:r>
              <a:rPr lang="ru-RU" sz="3200" dirty="0"/>
              <a:t>и поддерживать внимание учащихся на уроке </a:t>
            </a:r>
            <a:r>
              <a:rPr lang="ru-RU" sz="3200" dirty="0" smtClean="0"/>
              <a:t>позволяет чередование </a:t>
            </a:r>
            <a:r>
              <a:rPr lang="ru-RU" sz="3200" dirty="0"/>
              <a:t>заданий воспроизводящего и творческого характера, а </a:t>
            </a:r>
            <a:r>
              <a:rPr lang="ru-RU" sz="3200" dirty="0" smtClean="0"/>
              <a:t>также четкая </a:t>
            </a:r>
            <a:r>
              <a:rPr lang="ru-RU" sz="3200" dirty="0"/>
              <a:t>постановка целей и задач урока, разумное включение в </a:t>
            </a:r>
            <a:r>
              <a:rPr lang="ru-RU" sz="3200" dirty="0" smtClean="0"/>
              <a:t>урок различных </a:t>
            </a:r>
            <a:r>
              <a:rPr lang="ru-RU" sz="3200" dirty="0"/>
              <a:t>форм учебной деятельности, предоставление </a:t>
            </a:r>
            <a:r>
              <a:rPr lang="ru-RU" sz="3200" dirty="0" smtClean="0"/>
              <a:t>возможности школьникам </a:t>
            </a:r>
            <a:r>
              <a:rPr lang="ru-RU" sz="3200" dirty="0"/>
              <a:t>учиться на уроке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18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	Самостоятельная </a:t>
            </a:r>
            <a:r>
              <a:rPr lang="ru-RU" sz="3200" dirty="0"/>
              <a:t>работа должна быть посильна для каждого школьника</a:t>
            </a:r>
            <a:r>
              <a:rPr lang="ru-RU" sz="3200" dirty="0" smtClean="0"/>
              <a:t>.</a:t>
            </a:r>
            <a:r>
              <a:rPr lang="ru-RU" sz="3200" dirty="0"/>
              <a:t> Задания для учащихся необходимо давать разные по сложности</a:t>
            </a:r>
            <a:r>
              <a:rPr lang="ru-RU" sz="3200" dirty="0" smtClean="0"/>
              <a:t>. Однако, если ученик из урока в урок выполняет самостоятельные работы заниженных требований, то это задерживает его умственное развитие, он не справляется с контрольными работами самостоятельно. Вариантность заданий является одним из условий, при соблюдении которого самостоятельная работа становится средством активизации мышления каждого школьника на уроке. 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7415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	Работа </a:t>
            </a:r>
            <a:r>
              <a:rPr lang="ru-RU" sz="2400" dirty="0"/>
              <a:t>в </a:t>
            </a:r>
            <a:r>
              <a:rPr lang="ru-RU" sz="2400" dirty="0" smtClean="0"/>
              <a:t>5-6 </a:t>
            </a:r>
            <a:r>
              <a:rPr lang="ru-RU" sz="2400" dirty="0"/>
              <a:t>классах средней школы имеет свою специфику, так </a:t>
            </a:r>
            <a:r>
              <a:rPr lang="ru-RU" sz="2400" dirty="0" smtClean="0"/>
              <a:t>как наряду </a:t>
            </a:r>
            <a:r>
              <a:rPr lang="ru-RU" sz="2400" dirty="0"/>
              <a:t>с учебной, игровая деятельность занимает в ней важное место, </a:t>
            </a:r>
            <a:r>
              <a:rPr lang="ru-RU" sz="2400" dirty="0" smtClean="0"/>
              <a:t>Как же </a:t>
            </a:r>
            <a:r>
              <a:rPr lang="ru-RU" sz="2400" dirty="0"/>
              <a:t>формировать в этот возрастной период элементы учебной </a:t>
            </a:r>
            <a:r>
              <a:rPr lang="ru-RU" sz="2400" dirty="0" smtClean="0"/>
              <a:t>деятельности, используя </a:t>
            </a:r>
            <a:r>
              <a:rPr lang="ru-RU" sz="2400" dirty="0"/>
              <a:t>игровые </a:t>
            </a:r>
            <a:r>
              <a:rPr lang="ru-RU" sz="2400" dirty="0" smtClean="0"/>
              <a:t>приемы? Рассмотрим </a:t>
            </a:r>
            <a:r>
              <a:rPr lang="ru-RU" sz="2400" dirty="0"/>
              <a:t>некоторые стороны этой </a:t>
            </a:r>
            <a:r>
              <a:rPr lang="ru-RU" sz="2400" dirty="0" smtClean="0"/>
              <a:t>проблемы: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Игровые </a:t>
            </a:r>
            <a:r>
              <a:rPr lang="ru-RU" sz="2400" dirty="0"/>
              <a:t>приемы </a:t>
            </a:r>
            <a:r>
              <a:rPr lang="ru-RU" sz="2400" dirty="0" smtClean="0"/>
              <a:t>как </a:t>
            </a:r>
            <a:r>
              <a:rPr lang="ru-RU" sz="2400" dirty="0"/>
              <a:t>способ объяснения цели </a:t>
            </a:r>
            <a:r>
              <a:rPr lang="ru-RU" sz="2400" dirty="0" smtClean="0"/>
              <a:t>урока.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Развитие </a:t>
            </a:r>
            <a:r>
              <a:rPr lang="ru-RU" sz="2400" dirty="0"/>
              <a:t>с помощью игры потребности умениях и навыках. </a:t>
            </a:r>
            <a:r>
              <a:rPr lang="ru-RU" sz="2400" dirty="0" smtClean="0"/>
              <a:t>Это Достигается </a:t>
            </a:r>
            <a:r>
              <a:rPr lang="ru-RU" sz="2400" dirty="0"/>
              <a:t>разнообразными приемами, </a:t>
            </a:r>
            <a:r>
              <a:rPr lang="ru-RU" sz="2400" dirty="0" smtClean="0"/>
              <a:t>активизирующими познавательный </a:t>
            </a:r>
            <a:r>
              <a:rPr lang="ru-RU" sz="2400" dirty="0"/>
              <a:t>интерес у учащихся. Очень любят ребята и сказки, </a:t>
            </a:r>
            <a:r>
              <a:rPr lang="ru-RU" sz="2400" dirty="0" smtClean="0"/>
              <a:t>и встречу </a:t>
            </a:r>
            <a:r>
              <a:rPr lang="ru-RU" sz="2400" dirty="0"/>
              <a:t>со сказочными героями в задачах; математическое </a:t>
            </a:r>
            <a:r>
              <a:rPr lang="ru-RU" sz="2400" dirty="0" smtClean="0"/>
              <a:t>лото; проведение </a:t>
            </a:r>
            <a:r>
              <a:rPr lang="ru-RU" sz="2400" dirty="0"/>
              <a:t>смотров-знаний, организованных в форме </a:t>
            </a:r>
            <a:r>
              <a:rPr lang="ru-RU" sz="2400" dirty="0" smtClean="0"/>
              <a:t>увлекательной рыбалки </a:t>
            </a:r>
            <a:r>
              <a:rPr lang="ru-RU" sz="2400" dirty="0"/>
              <a:t>и т.д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Воспитание самоконтроля в игре.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410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632" y="192505"/>
            <a:ext cx="11750842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3200" dirty="0"/>
              <a:t>Процесс воспитания школьников в этом возрасте является </a:t>
            </a:r>
            <a:r>
              <a:rPr lang="ru-RU" sz="3200" dirty="0" smtClean="0"/>
              <a:t>наиболее сложным</a:t>
            </a:r>
            <a:r>
              <a:rPr lang="ru-RU" sz="3200" dirty="0"/>
              <a:t>, так как этот возраст характеризуется интенсивными изменениями в анатомо- физиологическом, психическом и умственном развитии </a:t>
            </a:r>
            <a:r>
              <a:rPr lang="ru-RU" sz="2800" dirty="0"/>
              <a:t>ребенка</a:t>
            </a:r>
            <a:r>
              <a:rPr lang="ru-RU" sz="3200" dirty="0"/>
              <a:t>, которые влекут за собой изменения в его поведении. </a:t>
            </a:r>
            <a:r>
              <a:rPr lang="ru-RU" sz="3200" dirty="0"/>
              <a:t>У детей отмечается быстрая смена настроения, высокая подвижность, чрезмерное стремление к самостоятельности, независимости, что приводит к неустойчивости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97565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Сознательная </a:t>
            </a:r>
            <a:r>
              <a:rPr lang="ru-RU" sz="3600" dirty="0"/>
              <a:t>дисциплина формируется в конкретных </a:t>
            </a:r>
            <a:r>
              <a:rPr lang="ru-RU" sz="3600" dirty="0" smtClean="0"/>
              <a:t>делах учащихся</a:t>
            </a:r>
            <a:r>
              <a:rPr lang="ru-RU" sz="3600" dirty="0"/>
              <a:t>. Многие школьники учатся не </a:t>
            </a:r>
            <a:r>
              <a:rPr lang="ru-RU" sz="3600" dirty="0" smtClean="0"/>
              <a:t>в полную </a:t>
            </a:r>
            <a:r>
              <a:rPr lang="ru-RU" sz="3600" dirty="0"/>
              <a:t>меру </a:t>
            </a:r>
            <a:r>
              <a:rPr lang="ru-RU" sz="3600" dirty="0" smtClean="0"/>
              <a:t>своих возможностей</a:t>
            </a:r>
            <a:r>
              <a:rPr lang="ru-RU" sz="3600" dirty="0"/>
              <a:t>, из-за </a:t>
            </a:r>
            <a:r>
              <a:rPr lang="ru-RU" sz="3600" dirty="0" smtClean="0"/>
              <a:t>чего «недобирают» знаний, умений и опыта, которые могли бы приобрести в школе. Важными причинами этого явления являются- недостаточное осознание школьниками жизненной значимости знаний, а также недисциплинированность в учении.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9539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Дисциплина </a:t>
            </a:r>
            <a:r>
              <a:rPr lang="ru-RU" sz="3600" dirty="0"/>
              <a:t>школьников на уроке - это высокий деловой </a:t>
            </a:r>
            <a:r>
              <a:rPr lang="ru-RU" sz="3600" dirty="0" smtClean="0"/>
              <a:t>настрой при </a:t>
            </a:r>
            <a:r>
              <a:rPr lang="ru-RU" sz="3600" dirty="0"/>
              <a:t>выполнении учебных заданий учителя. Подлинная </a:t>
            </a:r>
            <a:r>
              <a:rPr lang="ru-RU" sz="3600" dirty="0" smtClean="0"/>
              <a:t>дисциплина учащихся </a:t>
            </a:r>
            <a:r>
              <a:rPr lang="ru-RU" sz="3600" dirty="0"/>
              <a:t>на уроке характеризуется их хорошим эмоциональным </a:t>
            </a:r>
            <a:r>
              <a:rPr lang="ru-RU" sz="3600" dirty="0" smtClean="0"/>
              <a:t>настроем, внутренней </a:t>
            </a:r>
            <a:r>
              <a:rPr lang="ru-RU" sz="3600" dirty="0"/>
              <a:t>сосредоточенностью, но не </a:t>
            </a:r>
            <a:r>
              <a:rPr lang="ru-RU" sz="3600" dirty="0" smtClean="0"/>
              <a:t>скованностью.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25223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	Необходимо предварительно убедить ученика в посильности выполнения задания. Это могут быть карточки-инструкторы, карточки с пропусками(особенно по геометрии) и т.д.</a:t>
            </a:r>
          </a:p>
          <a:p>
            <a:pPr marL="0" indent="0">
              <a:buNone/>
            </a:pPr>
            <a:r>
              <a:rPr lang="ru-RU" sz="3200" dirty="0" smtClean="0"/>
              <a:t>	Большое значение имеет подбор индивидуальных учебных заданий для учащихся  с усложненным содержанием. Индивидуальные задания применяются и для развития познавательной деятельности – подготовка докладов, семинаров, конференций и т.д.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19257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	При этом необходимо четко определять для себя и учащихся цели конкретного задания, использовать ее не как эпизод, а как продуманную, постоянно включаемую составную часть урока на всех этапах учебного процесса. Возможность работать в индивидуальном темпе получают учащиеся при сдаче зачетов различных видов (тематических и текущих, открытых и закрытых).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7521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	При провидении зачетов тематических необходимо соблюдать следующие рекомендации: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 smtClean="0"/>
              <a:t>Зачет рекомендуется проводить на уроке (в старших классах 2 урока).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 smtClean="0"/>
              <a:t>Проводить его можно, как в устной, так и в письменной форме.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 smtClean="0"/>
              <a:t>Учеников надо специально готовить к зачету.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 smtClean="0"/>
              <a:t>При сдаче зачета допустимо, чтобы ученик отчитывался только за те задания, которые он не выполнил в предыдущий раз, а не за всю работу.</a:t>
            </a:r>
          </a:p>
          <a:p>
            <a:pPr marL="457200" indent="-457200">
              <a:buFont typeface="+mj-lt"/>
              <a:buAutoNum type="alphaLcParenR"/>
            </a:pPr>
            <a:r>
              <a:rPr lang="ru-RU" sz="2800" dirty="0" smtClean="0"/>
              <a:t>Практика показала, что при любой форме проведения зачетов наиболее эффективная такая, когда ученик уже в ходе зачета узнает результат.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32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421" y="208548"/>
            <a:ext cx="11847095" cy="650507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	Одним </a:t>
            </a:r>
            <a:r>
              <a:rPr lang="ru-RU" sz="3600" dirty="0"/>
              <a:t>из ведущих факторов, положительно влияющих </a:t>
            </a:r>
            <a:r>
              <a:rPr lang="ru-RU" sz="3600" dirty="0" smtClean="0"/>
              <a:t>на формирование </a:t>
            </a:r>
            <a:r>
              <a:rPr lang="ru-RU" sz="3600" dirty="0"/>
              <a:t>сознательной дисциплины школьников, </a:t>
            </a:r>
            <a:r>
              <a:rPr lang="ru-RU" sz="3600" dirty="0" smtClean="0"/>
              <a:t>является РАЗУМНАЯ </a:t>
            </a:r>
            <a:r>
              <a:rPr lang="ru-RU" sz="3600" dirty="0"/>
              <a:t>ОРГАНИЗАЦИЯ УРОКА КАК ОСНОВНОЙ </a:t>
            </a:r>
            <a:r>
              <a:rPr lang="ru-RU" sz="3600" dirty="0" smtClean="0"/>
              <a:t>ФОРМЫ ОБУЧЕНИЯ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5339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</TotalTime>
  <Words>74</Words>
  <Application>Microsoft Office PowerPoint</Application>
  <PresentationFormat>Широкоэкранный</PresentationFormat>
  <Paragraphs>42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Wingdings</vt:lpstr>
      <vt:lpstr>Wingdings 3</vt:lpstr>
      <vt:lpstr>Ион</vt:lpstr>
      <vt:lpstr>Выступление на педсовете на тему: «Воспитание сознательной дисциплины учащихся на уроках математике»  руководителя естественно-математической кафедры Кунаевой Т.В.    2013-2014 учебный год.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Выступление на педсовете на тему: «Воспитание сознательной дисциплины учащихся на уроках математике»  руководителя естественно-математической кафедры Кунаевой Т.В.    2013-2014 учебный год.</dc:title>
  <dc:creator>Влада</dc:creator>
  <cp:lastModifiedBy>Влада</cp:lastModifiedBy>
  <cp:revision>8</cp:revision>
  <dcterms:created xsi:type="dcterms:W3CDTF">2015-09-20T10:06:01Z</dcterms:created>
  <dcterms:modified xsi:type="dcterms:W3CDTF">2015-09-20T11:16:51Z</dcterms:modified>
</cp:coreProperties>
</file>