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4" r:id="rId5"/>
    <p:sldId id="258" r:id="rId6"/>
    <p:sldId id="259" r:id="rId7"/>
    <p:sldId id="260" r:id="rId8"/>
    <p:sldId id="261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АССОЦИАТИВНЫЙ АНАЛИЗ ПРОЗАИЧЕСКОГО ТЕКСТА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МАСТЕР-КЛАСС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890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9512" y="258907"/>
            <a:ext cx="8856984" cy="108012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11560" y="475801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АССОЦИАТИВНЫЙ АНАЛИЗ ТЕКСТА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197656" y="1547210"/>
            <a:ext cx="5310448" cy="1521750"/>
          </a:xfrm>
          <a:prstGeom prst="flowChartPunchedTap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перфолента 10"/>
          <p:cNvSpPr/>
          <p:nvPr/>
        </p:nvSpPr>
        <p:spPr>
          <a:xfrm>
            <a:off x="197656" y="4005064"/>
            <a:ext cx="5310448" cy="1440160"/>
          </a:xfrm>
          <a:prstGeom prst="flowChartPunchedTap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40134" y="1842500"/>
            <a:ext cx="50239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СОЗНАТЕЛЬНОГО К ПОДСОЗНАТЕЛЬНОМУ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7656" y="4283514"/>
            <a:ext cx="5310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ПОДСОЗНАТЕЛЬНОГО К СОЗНАТЕЛЬНОМУ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291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59632" y="475801"/>
            <a:ext cx="6984776" cy="108012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259632" y="69269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ЭТАПЫ РАБОТЫ С ТЕКСТОМ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844824"/>
            <a:ext cx="89644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ВЫЯВИТЬ КЛЮЧЕВЫЕ ОБРАЗЫ ТЕКСТА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ОПРЕДЕЛИТЬ АССОЦИАЦИИ К КЛЮЧЕВОМУ СЛОВУ (ОДНО ИЛИ НЕСКОЛЬКО)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ПОИСК АРГУМЕНТАЦИИ В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ТЕКСТЕ И ВНЕСЕНИЕ ИЗМЕНЕНИЙ В АССОЦИАТИВНУЮ ЦЕПОЧКУ</a:t>
            </a: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ХУДОЖЕСТВЕННОГО ОБРАЗА</a:t>
            </a:r>
          </a:p>
          <a:p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657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Ассоциация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smtClean="0"/>
              <a:t>представляет </a:t>
            </a:r>
            <a:r>
              <a:rPr lang="ru-RU" sz="4800" b="1" dirty="0"/>
              <a:t>собой связь между определёнными представлениями, один образ влечёт вслед другой образ (понятие</a:t>
            </a:r>
            <a:r>
              <a:rPr lang="ru-RU" sz="4800" b="1" dirty="0" smtClean="0"/>
              <a:t>)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524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59632" y="475801"/>
            <a:ext cx="6984776" cy="108012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259632" y="69269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АССОЦИАТИВНОЕ МЫШЛЕНИЕ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644008" y="1628800"/>
            <a:ext cx="288032" cy="684076"/>
          </a:xfrm>
          <a:prstGeom prst="down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380107" y="2312876"/>
            <a:ext cx="2880320" cy="79208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638155" y="238575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ЛИЧНОСТЬ</a:t>
            </a:r>
            <a:endParaRPr lang="ru-RU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323528" y="3645024"/>
            <a:ext cx="2880320" cy="1080120"/>
          </a:xfrm>
          <a:prstGeom prst="flowChartPunchedTap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3347864" y="5445224"/>
            <a:ext cx="2880320" cy="1080120"/>
          </a:xfrm>
          <a:prstGeom prst="flowChartPunchedTap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перфолента 10"/>
          <p:cNvSpPr/>
          <p:nvPr/>
        </p:nvSpPr>
        <p:spPr>
          <a:xfrm>
            <a:off x="6084168" y="3797424"/>
            <a:ext cx="2880320" cy="1080120"/>
          </a:xfrm>
          <a:prstGeom prst="flowChartPunchedTap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67544" y="3923474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ГАРМОНИЧНАЯ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89572" y="5723674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ТВОРЧЕСКАЯ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28184" y="4075874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ЦЕЛЬНАЯ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203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548680"/>
            <a:ext cx="7543800" cy="72008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800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38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3800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ru-RU" sz="38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endParaRPr lang="ru-RU" sz="38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700213"/>
            <a:ext cx="8856984" cy="3384971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ru-RU" sz="36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Цель:</a:t>
            </a: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 приобретение навыков выхода за рамки привычных цепочек рассуждений;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sz="3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- развивать </a:t>
            </a: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связную речь, воображение.</a:t>
            </a:r>
            <a:endParaRPr lang="ru-RU" sz="3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eaLnBrk="1" hangingPunct="1">
              <a:buNone/>
            </a:pPr>
            <a:endParaRPr lang="ru-RU" sz="30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88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59632" y="475801"/>
            <a:ext cx="6984776" cy="108012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259632" y="69269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ТИПЫ АССОЦИАЦИЙ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66473" y="2105389"/>
            <a:ext cx="2880320" cy="1080120"/>
          </a:xfrm>
          <a:prstGeom prst="flowChartPunchedTap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179512" y="4374686"/>
            <a:ext cx="2880320" cy="1080120"/>
          </a:xfrm>
          <a:prstGeom prst="flowChartPunchedTap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перфолента 10"/>
          <p:cNvSpPr/>
          <p:nvPr/>
        </p:nvSpPr>
        <p:spPr>
          <a:xfrm>
            <a:off x="5796136" y="1988840"/>
            <a:ext cx="2880320" cy="1080120"/>
          </a:xfrm>
          <a:prstGeom prst="flowChartPunchedTap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79512" y="2400042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СХОДСТВУ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0488" y="4669976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СМЕЖНОСТИ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0152" y="2365720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КОНТРАСТУ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Блок-схема: перфолента 14"/>
          <p:cNvSpPr/>
          <p:nvPr/>
        </p:nvSpPr>
        <p:spPr>
          <a:xfrm>
            <a:off x="5814197" y="4167663"/>
            <a:ext cx="2880320" cy="1368152"/>
          </a:xfrm>
          <a:prstGeom prst="flowChartPunchedTap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798277" y="4374686"/>
            <a:ext cx="2880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ПРИЧИННО-СЛЕДСТВЕННЫЕ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770" y="3320988"/>
            <a:ext cx="2880320" cy="648072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824263" y="5687998"/>
            <a:ext cx="2880320" cy="981361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19154" y="5687999"/>
            <a:ext cx="2880320" cy="1139644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798277" y="3248980"/>
            <a:ext cx="2880320" cy="648072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19155" y="3429000"/>
            <a:ext cx="2827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КРАСНОЕ - ПУРПУРНОЕ</a:t>
            </a:r>
            <a:endParaRPr lang="ru-RU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24128" y="3372961"/>
            <a:ext cx="2927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БОЛЬШОЕ - МАЛЕНЬКОЕ</a:t>
            </a:r>
            <a:endParaRPr lang="ru-RU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0452" y="5811980"/>
            <a:ext cx="28276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ЗАПАХ ПРИПРАВЫ К ПИЩЕ ВЫЗЫВАЕТ АППЕТИТ</a:t>
            </a:r>
            <a:endParaRPr lang="ru-RU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65446" y="5811980"/>
            <a:ext cx="2827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СИЛЬНЫЙ ВЕТЕР - ОЗНОБ</a:t>
            </a:r>
            <a:endParaRPr lang="ru-RU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750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07504" y="476672"/>
            <a:ext cx="3024336" cy="1440160"/>
          </a:xfrm>
          <a:prstGeom prst="flowChartPunchedTap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122798" y="2780928"/>
            <a:ext cx="2880320" cy="1368152"/>
          </a:xfrm>
          <a:prstGeom prst="flowChartPunchedTap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34384" y="5013176"/>
            <a:ext cx="2880320" cy="1440160"/>
          </a:xfrm>
          <a:prstGeom prst="flowChartPunchedTap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393" y="5269304"/>
            <a:ext cx="29143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АССОЦИАТИВНОЕ ГНЕЗДО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2798" y="2987950"/>
            <a:ext cx="30090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АССОЦИАТИВНАЯ ЦЕПОЧКА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755122"/>
            <a:ext cx="3024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АССОЦИАТИВНЫЙ РЯД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75856" y="2780928"/>
            <a:ext cx="5688632" cy="1275239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275856" y="2780928"/>
            <a:ext cx="57606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ряд слов, </a:t>
            </a: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котором каждое </a:t>
            </a: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последующее выходит из предыдущего в связи с теми или иными </a:t>
            </a:r>
            <a:r>
              <a:rPr lang="ru-RU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ассоциациями,закрепленными</a:t>
            </a:r>
            <a:r>
              <a:rPr lang="ru-RU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памяти человека событиями, фактами, предметами</a:t>
            </a:r>
          </a:p>
        </p:txBody>
      </p:sp>
      <p:sp>
        <p:nvSpPr>
          <p:cNvPr id="10" name="Стрелка вправо 9"/>
          <p:cNvSpPr/>
          <p:nvPr/>
        </p:nvSpPr>
        <p:spPr>
          <a:xfrm rot="13166940" flipH="1">
            <a:off x="3246056" y="1314320"/>
            <a:ext cx="1207761" cy="439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8056120" flipH="1">
            <a:off x="3080683" y="5127536"/>
            <a:ext cx="1115655" cy="4574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22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7478"/>
            <a:ext cx="7128792" cy="629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065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8"/>
          <p:cNvSpPr txBox="1">
            <a:spLocks noChangeArrowheads="1"/>
          </p:cNvSpPr>
          <p:nvPr/>
        </p:nvSpPr>
        <p:spPr bwMode="auto">
          <a:xfrm>
            <a:off x="251520" y="260648"/>
            <a:ext cx="8712968" cy="498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ru-RU" sz="3600" b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ЗАДАНИЕ: построить ассоциативную цепочку, </a:t>
            </a:r>
            <a:r>
              <a:rPr lang="ru-RU" sz="36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связывающую </a:t>
            </a:r>
            <a:r>
              <a:rPr lang="ru-RU" sz="3600" b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понятия </a:t>
            </a:r>
            <a:r>
              <a:rPr lang="ru-RU" sz="36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«</a:t>
            </a:r>
            <a:r>
              <a:rPr lang="ru-RU" sz="36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компьютерная мышь</a:t>
            </a:r>
            <a:r>
              <a:rPr lang="ru-RU" sz="3600" b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» и «</a:t>
            </a:r>
            <a:r>
              <a:rPr lang="ru-RU" sz="36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солнце</a:t>
            </a:r>
            <a:r>
              <a:rPr lang="ru-RU" sz="3600" b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».</a:t>
            </a:r>
          </a:p>
          <a:p>
            <a:pPr eaLnBrk="1" hangingPunct="1"/>
            <a:endParaRPr lang="ru-RU" sz="3600" b="1" dirty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eaLnBrk="1" hangingPunct="1"/>
            <a:r>
              <a:rPr lang="ru-RU" sz="3600" b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ПРИМЕР: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Компьютерная мышь напоминает живую,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мышей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ловят в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мышеловке,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для этого туда кладут сыр, </a:t>
            </a:r>
            <a:b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по своей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форме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сыр напоминает солнце.</a:t>
            </a:r>
          </a:p>
          <a:p>
            <a:pPr eaLnBrk="1" hangingPunct="1">
              <a:spcBef>
                <a:spcPct val="50000"/>
              </a:spcBef>
            </a:pPr>
            <a:endParaRPr lang="ru-RU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71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960813"/>
            <a:ext cx="7164288" cy="25368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600" b="1" dirty="0" smtClean="0">
                <a:solidFill>
                  <a:srgbClr val="462F00"/>
                </a:solidFill>
                <a:latin typeface="Times New Roman" pitchFamily="18" charset="0"/>
              </a:rPr>
              <a:t>ПРИМЕР: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</a:rPr>
              <a:t>Огонь горит в камине, для этого необходимы дрова, которые берут в лесу, в лесу много животных, к примеру зайцев.</a:t>
            </a:r>
          </a:p>
          <a:p>
            <a:pPr eaLnBrk="1" hangingPunct="1">
              <a:lnSpc>
                <a:spcPct val="80000"/>
              </a:lnSpc>
            </a:pPr>
            <a:endParaRPr lang="ru-RU" sz="2200" b="1" dirty="0" smtClean="0">
              <a:latin typeface="Times New Roman" pitchFamily="18" charset="0"/>
            </a:endParaRPr>
          </a:p>
        </p:txBody>
      </p:sp>
      <p:pic>
        <p:nvPicPr>
          <p:cNvPr id="100356" name="Picture 4" descr="Pic_exp000034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CDFBF"/>
              </a:clrFrom>
              <a:clrTo>
                <a:srgbClr val="ECDFB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36" r="8450"/>
          <a:stretch>
            <a:fillRect/>
          </a:stretch>
        </p:blipFill>
        <p:spPr bwMode="auto">
          <a:xfrm>
            <a:off x="755650" y="2133600"/>
            <a:ext cx="1327150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59" name="Picture 7" descr="zajatc-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463" y="4365625"/>
            <a:ext cx="1598612" cy="2132013"/>
          </a:xfrm>
          <a:prstGeom prst="rect">
            <a:avLst/>
          </a:prstGeom>
          <a:noFill/>
          <a:ln w="9525" algn="ctr">
            <a:solidFill>
              <a:srgbClr val="33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0361" name="AutoShape 9"/>
          <p:cNvSpPr>
            <a:spLocks noChangeArrowheads="1"/>
          </p:cNvSpPr>
          <p:nvPr/>
        </p:nvSpPr>
        <p:spPr bwMode="auto">
          <a:xfrm>
            <a:off x="7885113" y="3789363"/>
            <a:ext cx="287337" cy="360362"/>
          </a:xfrm>
          <a:prstGeom prst="downArrow">
            <a:avLst>
              <a:gd name="adj1" fmla="val 50000"/>
              <a:gd name="adj2" fmla="val 31354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0363" name="AutoShape 11"/>
          <p:cNvSpPr>
            <a:spLocks noChangeArrowheads="1"/>
          </p:cNvSpPr>
          <p:nvPr/>
        </p:nvSpPr>
        <p:spPr bwMode="auto">
          <a:xfrm rot="-5400000">
            <a:off x="6553200" y="2671763"/>
            <a:ext cx="287338" cy="360362"/>
          </a:xfrm>
          <a:prstGeom prst="downArrow">
            <a:avLst>
              <a:gd name="adj1" fmla="val 50000"/>
              <a:gd name="adj2" fmla="val 313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0364" name="AutoShape 12"/>
          <p:cNvSpPr>
            <a:spLocks noChangeArrowheads="1"/>
          </p:cNvSpPr>
          <p:nvPr/>
        </p:nvSpPr>
        <p:spPr bwMode="auto">
          <a:xfrm rot="-5400000">
            <a:off x="2016125" y="2744788"/>
            <a:ext cx="287338" cy="360362"/>
          </a:xfrm>
          <a:prstGeom prst="downArrow">
            <a:avLst>
              <a:gd name="adj1" fmla="val 50000"/>
              <a:gd name="adj2" fmla="val 313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0365" name="AutoShape 13"/>
          <p:cNvSpPr>
            <a:spLocks noChangeArrowheads="1"/>
          </p:cNvSpPr>
          <p:nvPr/>
        </p:nvSpPr>
        <p:spPr bwMode="auto">
          <a:xfrm rot="-5400000">
            <a:off x="4032250" y="2816226"/>
            <a:ext cx="287337" cy="360362"/>
          </a:xfrm>
          <a:prstGeom prst="downArrow">
            <a:avLst>
              <a:gd name="adj1" fmla="val 50000"/>
              <a:gd name="adj2" fmla="val 31354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2946" y="332656"/>
            <a:ext cx="9101054" cy="188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ru-RU" sz="4000" b="1" dirty="0">
                <a:latin typeface="Times New Roman" pitchFamily="18" charset="0"/>
              </a:rPr>
              <a:t>ЗАДАНИЕ: построить ассоциативную цепочку, </a:t>
            </a:r>
            <a:r>
              <a:rPr lang="ru-RU" sz="4000" b="1" dirty="0" smtClean="0">
                <a:latin typeface="Times New Roman" pitchFamily="18" charset="0"/>
              </a:rPr>
              <a:t>связывающую </a:t>
            </a:r>
            <a:r>
              <a:rPr lang="ru-RU" sz="4000" b="1" dirty="0">
                <a:latin typeface="Times New Roman" pitchFamily="18" charset="0"/>
              </a:rPr>
              <a:t>понятия </a:t>
            </a:r>
            <a:endParaRPr lang="ru-RU" sz="4000" b="1" dirty="0" smtClean="0">
              <a:latin typeface="Times New Roman" pitchFamily="18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</a:rPr>
              <a:t>«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</a:rPr>
              <a:t>огонь» и «заяц».</a:t>
            </a:r>
          </a:p>
          <a:p>
            <a:pPr marL="0" indent="0">
              <a:lnSpc>
                <a:spcPct val="80000"/>
              </a:lnSpc>
              <a:buNone/>
            </a:pPr>
            <a:endParaRPr lang="ru-RU" sz="2200" b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1066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1" grpId="0" animBg="1"/>
      <p:bldP spid="100363" grpId="0" animBg="1"/>
      <p:bldP spid="100364" grpId="0" animBg="1"/>
      <p:bldP spid="10036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224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АССОЦИАТИВНЫЙ АНАЛИЗ ПРОЗАИЧЕСКОГО ТЕКСТА</vt:lpstr>
      <vt:lpstr>Ассоциация</vt:lpstr>
      <vt:lpstr>Презентация PowerPoint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АССОЦИАТИВНЫЙ АНАЛИЗ ПРОЗАИЧЕСКОГО ТЕКСТА</dc:title>
  <dc:creator>Орестович</dc:creator>
  <cp:lastModifiedBy>1</cp:lastModifiedBy>
  <cp:revision>12</cp:revision>
  <dcterms:created xsi:type="dcterms:W3CDTF">2015-05-12T20:09:17Z</dcterms:created>
  <dcterms:modified xsi:type="dcterms:W3CDTF">2007-01-01T12:37:29Z</dcterms:modified>
</cp:coreProperties>
</file>