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3" r:id="rId7"/>
    <p:sldId id="264" r:id="rId8"/>
    <p:sldId id="265" r:id="rId9"/>
    <p:sldId id="266" r:id="rId10"/>
    <p:sldId id="258" r:id="rId11"/>
    <p:sldId id="259" r:id="rId12"/>
    <p:sldId id="268" r:id="rId13"/>
    <p:sldId id="269" r:id="rId14"/>
    <p:sldId id="270" r:id="rId15"/>
    <p:sldId id="271" r:id="rId16"/>
    <p:sldId id="272" r:id="rId17"/>
    <p:sldId id="267" r:id="rId18"/>
    <p:sldId id="273" r:id="rId19"/>
    <p:sldId id="274" r:id="rId20"/>
    <p:sldId id="275" r:id="rId21"/>
    <p:sldId id="276" r:id="rId22"/>
    <p:sldId id="277" r:id="rId23"/>
    <p:sldId id="278"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308E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494"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9D5471A-6149-43D6-8770-B77F50CE81AF}" type="datetimeFigureOut">
              <a:rPr lang="ru-RU"/>
              <a:pPr>
                <a:defRPr/>
              </a:pPr>
              <a:t>04.11.2013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9371E0E-A137-497C-993F-2164F18528B6}" type="slidenum">
              <a:rPr lang="ru-RU"/>
              <a:pPr>
                <a:defRPr/>
              </a:pPr>
              <a:t>‹#›</a:t>
            </a:fld>
            <a:endParaRPr lang="ru-RU"/>
          </a:p>
        </p:txBody>
      </p:sp>
    </p:spTree>
    <p:extLst>
      <p:ext uri="{BB962C8B-B14F-4D97-AF65-F5344CB8AC3E}">
        <p14:creationId xmlns="" xmlns:p14="http://schemas.microsoft.com/office/powerpoint/2010/main" val="231270691"/>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3438AA0-193F-4BD3-9581-D063320162F3}" type="datetimeFigureOut">
              <a:rPr lang="ru-RU"/>
              <a:pPr>
                <a:defRPr/>
              </a:pPr>
              <a:t>04.11.2013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BBF133A-F409-4091-BDF8-155B90F1835F}" type="slidenum">
              <a:rPr lang="ru-RU"/>
              <a:pPr>
                <a:defRPr/>
              </a:pPr>
              <a:t>‹#›</a:t>
            </a:fld>
            <a:endParaRPr lang="ru-RU"/>
          </a:p>
        </p:txBody>
      </p:sp>
    </p:spTree>
    <p:extLst>
      <p:ext uri="{BB962C8B-B14F-4D97-AF65-F5344CB8AC3E}">
        <p14:creationId xmlns="" xmlns:p14="http://schemas.microsoft.com/office/powerpoint/2010/main" val="844169922"/>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0F1D078-62AD-414D-A515-BF65FFE5DA10}" type="datetimeFigureOut">
              <a:rPr lang="ru-RU"/>
              <a:pPr>
                <a:defRPr/>
              </a:pPr>
              <a:t>04.11.2013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E7F4699-1155-41CE-8F6F-4AAD6DF4DFCB}" type="slidenum">
              <a:rPr lang="ru-RU"/>
              <a:pPr>
                <a:defRPr/>
              </a:pPr>
              <a:t>‹#›</a:t>
            </a:fld>
            <a:endParaRPr lang="ru-RU"/>
          </a:p>
        </p:txBody>
      </p:sp>
    </p:spTree>
    <p:extLst>
      <p:ext uri="{BB962C8B-B14F-4D97-AF65-F5344CB8AC3E}">
        <p14:creationId xmlns="" xmlns:p14="http://schemas.microsoft.com/office/powerpoint/2010/main" val="1783530348"/>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7711A12-0486-41EE-9CCF-41AEEDF15266}" type="datetimeFigureOut">
              <a:rPr lang="ru-RU"/>
              <a:pPr>
                <a:defRPr/>
              </a:pPr>
              <a:t>04.11.2013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6158CB6-5244-4967-8C24-278B4C719D0B}" type="slidenum">
              <a:rPr lang="ru-RU"/>
              <a:pPr>
                <a:defRPr/>
              </a:pPr>
              <a:t>‹#›</a:t>
            </a:fld>
            <a:endParaRPr lang="ru-RU"/>
          </a:p>
        </p:txBody>
      </p:sp>
    </p:spTree>
    <p:extLst>
      <p:ext uri="{BB962C8B-B14F-4D97-AF65-F5344CB8AC3E}">
        <p14:creationId xmlns="" xmlns:p14="http://schemas.microsoft.com/office/powerpoint/2010/main" val="2885190736"/>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918F30F-1A24-45C4-AC14-E57766DDCBC1}" type="datetimeFigureOut">
              <a:rPr lang="ru-RU"/>
              <a:pPr>
                <a:defRPr/>
              </a:pPr>
              <a:t>04.11.2013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4664724-9183-416E-90FC-4886DB889FD3}" type="slidenum">
              <a:rPr lang="ru-RU"/>
              <a:pPr>
                <a:defRPr/>
              </a:pPr>
              <a:t>‹#›</a:t>
            </a:fld>
            <a:endParaRPr lang="ru-RU"/>
          </a:p>
        </p:txBody>
      </p:sp>
    </p:spTree>
    <p:extLst>
      <p:ext uri="{BB962C8B-B14F-4D97-AF65-F5344CB8AC3E}">
        <p14:creationId xmlns="" xmlns:p14="http://schemas.microsoft.com/office/powerpoint/2010/main" val="3429152931"/>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F3A26AE-54CA-47A4-9B35-65181B4DD327}" type="datetimeFigureOut">
              <a:rPr lang="ru-RU"/>
              <a:pPr>
                <a:defRPr/>
              </a:pPr>
              <a:t>04.11.2013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712DA0C-17CD-4C3D-A8B3-C1DF16B70CAA}" type="slidenum">
              <a:rPr lang="ru-RU"/>
              <a:pPr>
                <a:defRPr/>
              </a:pPr>
              <a:t>‹#›</a:t>
            </a:fld>
            <a:endParaRPr lang="ru-RU"/>
          </a:p>
        </p:txBody>
      </p:sp>
    </p:spTree>
    <p:extLst>
      <p:ext uri="{BB962C8B-B14F-4D97-AF65-F5344CB8AC3E}">
        <p14:creationId xmlns="" xmlns:p14="http://schemas.microsoft.com/office/powerpoint/2010/main" val="3998227383"/>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93120EE0-9748-4BC2-A8A3-F62D81A75EF5}" type="datetimeFigureOut">
              <a:rPr lang="ru-RU"/>
              <a:pPr>
                <a:defRPr/>
              </a:pPr>
              <a:t>04.11.2013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2C27EC8-9E79-4863-8FD6-2EBA2687021E}" type="slidenum">
              <a:rPr lang="ru-RU"/>
              <a:pPr>
                <a:defRPr/>
              </a:pPr>
              <a:t>‹#›</a:t>
            </a:fld>
            <a:endParaRPr lang="ru-RU"/>
          </a:p>
        </p:txBody>
      </p:sp>
    </p:spTree>
    <p:extLst>
      <p:ext uri="{BB962C8B-B14F-4D97-AF65-F5344CB8AC3E}">
        <p14:creationId xmlns="" xmlns:p14="http://schemas.microsoft.com/office/powerpoint/2010/main" val="1414226156"/>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3EF9392-4A19-47DA-A086-1A8A05602900}" type="datetimeFigureOut">
              <a:rPr lang="ru-RU"/>
              <a:pPr>
                <a:defRPr/>
              </a:pPr>
              <a:t>04.11.2013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A237B4D-CD7C-4B2B-94D1-D2E418E7F1F5}" type="slidenum">
              <a:rPr lang="ru-RU"/>
              <a:pPr>
                <a:defRPr/>
              </a:pPr>
              <a:t>‹#›</a:t>
            </a:fld>
            <a:endParaRPr lang="ru-RU"/>
          </a:p>
        </p:txBody>
      </p:sp>
    </p:spTree>
    <p:extLst>
      <p:ext uri="{BB962C8B-B14F-4D97-AF65-F5344CB8AC3E}">
        <p14:creationId xmlns="" xmlns:p14="http://schemas.microsoft.com/office/powerpoint/2010/main" val="1866054376"/>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C5DA065-E6D7-4258-9AE1-A5158D45677B}" type="datetimeFigureOut">
              <a:rPr lang="ru-RU"/>
              <a:pPr>
                <a:defRPr/>
              </a:pPr>
              <a:t>04.11.2013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ABCAEE2-06EE-4B17-9BBD-C089E473EBF7}" type="slidenum">
              <a:rPr lang="ru-RU"/>
              <a:pPr>
                <a:defRPr/>
              </a:pPr>
              <a:t>‹#›</a:t>
            </a:fld>
            <a:endParaRPr lang="ru-RU"/>
          </a:p>
        </p:txBody>
      </p:sp>
    </p:spTree>
    <p:extLst>
      <p:ext uri="{BB962C8B-B14F-4D97-AF65-F5344CB8AC3E}">
        <p14:creationId xmlns="" xmlns:p14="http://schemas.microsoft.com/office/powerpoint/2010/main" val="3138872208"/>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C0827FF-FA73-4EC2-B53B-B7485F1F6E77}" type="datetimeFigureOut">
              <a:rPr lang="ru-RU"/>
              <a:pPr>
                <a:defRPr/>
              </a:pPr>
              <a:t>04.11.2013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B8A1311-5EC7-452A-965F-51FD5324AF04}" type="slidenum">
              <a:rPr lang="ru-RU"/>
              <a:pPr>
                <a:defRPr/>
              </a:pPr>
              <a:t>‹#›</a:t>
            </a:fld>
            <a:endParaRPr lang="ru-RU"/>
          </a:p>
        </p:txBody>
      </p:sp>
    </p:spTree>
    <p:extLst>
      <p:ext uri="{BB962C8B-B14F-4D97-AF65-F5344CB8AC3E}">
        <p14:creationId xmlns="" xmlns:p14="http://schemas.microsoft.com/office/powerpoint/2010/main" val="492748085"/>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D1A5614-5A64-4066-9323-04144649A3E4}" type="datetimeFigureOut">
              <a:rPr lang="ru-RU"/>
              <a:pPr>
                <a:defRPr/>
              </a:pPr>
              <a:t>04.11.2013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4630869-E5E4-4AAB-B65A-8382039EC258}" type="slidenum">
              <a:rPr lang="ru-RU"/>
              <a:pPr>
                <a:defRPr/>
              </a:pPr>
              <a:t>‹#›</a:t>
            </a:fld>
            <a:endParaRPr lang="ru-RU"/>
          </a:p>
        </p:txBody>
      </p:sp>
    </p:spTree>
    <p:extLst>
      <p:ext uri="{BB962C8B-B14F-4D97-AF65-F5344CB8AC3E}">
        <p14:creationId xmlns="" xmlns:p14="http://schemas.microsoft.com/office/powerpoint/2010/main" val="311869087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D1F828F-FE5D-4773-A296-BBC10B6D93D0}" type="datetimeFigureOut">
              <a:rPr lang="ru-RU"/>
              <a:pPr>
                <a:defRPr/>
              </a:pPr>
              <a:t>04.11.2013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C88447A-A8CF-450C-9E48-63AB2781F15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29.gif"/></Relationships>
</file>

<file path=ppt/slides/_rels/slide2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052" name="TextBox 6"/>
          <p:cNvSpPr txBox="1">
            <a:spLocks noChangeArrowheads="1"/>
          </p:cNvSpPr>
          <p:nvPr/>
        </p:nvSpPr>
        <p:spPr bwMode="auto">
          <a:xfrm>
            <a:off x="7092280" y="260648"/>
            <a:ext cx="1872208"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sz="2400" b="1" dirty="0" err="1" smtClean="0">
                <a:solidFill>
                  <a:srgbClr val="FFFF00"/>
                </a:solidFill>
                <a:latin typeface="Monotype Corsiva" pitchFamily="66" charset="0"/>
              </a:rPr>
              <a:t>Иманов</a:t>
            </a:r>
            <a:r>
              <a:rPr lang="ru-RU" sz="2400" b="1" dirty="0" smtClean="0">
                <a:solidFill>
                  <a:srgbClr val="FFFF00"/>
                </a:solidFill>
                <a:latin typeface="Monotype Corsiva" pitchFamily="66" charset="0"/>
              </a:rPr>
              <a:t> Тимур </a:t>
            </a:r>
            <a:r>
              <a:rPr lang="ru-RU" sz="2400" b="1" dirty="0" err="1" smtClean="0">
                <a:solidFill>
                  <a:srgbClr val="FFFF00"/>
                </a:solidFill>
                <a:latin typeface="Monotype Corsiva" pitchFamily="66" charset="0"/>
              </a:rPr>
              <a:t>Куанышевич</a:t>
            </a:r>
            <a:r>
              <a:rPr lang="ru-RU" sz="2400" b="1" dirty="0" smtClean="0">
                <a:solidFill>
                  <a:srgbClr val="FFFF00"/>
                </a:solidFill>
                <a:latin typeface="Monotype Corsiva" pitchFamily="66" charset="0"/>
              </a:rPr>
              <a:t> </a:t>
            </a:r>
            <a:endParaRPr lang="ru-RU" sz="2400" b="1" dirty="0">
              <a:solidFill>
                <a:srgbClr val="FFFF00"/>
              </a:solidFill>
              <a:latin typeface="Monotype Corsiva" pitchFamily="66" charset="0"/>
            </a:endParaRPr>
          </a:p>
        </p:txBody>
      </p:sp>
      <p:sp>
        <p:nvSpPr>
          <p:cNvPr id="4" name="Заголовок 1"/>
          <p:cNvSpPr>
            <a:spLocks noGrp="1"/>
          </p:cNvSpPr>
          <p:nvPr>
            <p:ph type="ctrTitle"/>
          </p:nvPr>
        </p:nvSpPr>
        <p:spPr>
          <a:xfrm>
            <a:off x="0" y="4221088"/>
            <a:ext cx="5652120" cy="1728191"/>
          </a:xfrm>
        </p:spPr>
        <p:txBody>
          <a:bodyPr/>
          <a:lstStyle/>
          <a:p>
            <a:r>
              <a:rPr lang="ru-RU" dirty="0" smtClean="0">
                <a:solidFill>
                  <a:srgbClr val="FF0000"/>
                </a:solidFill>
                <a:latin typeface="Segoe Print" pitchFamily="2" charset="0"/>
              </a:rPr>
              <a:t>Э</a:t>
            </a:r>
            <a:r>
              <a:rPr lang="ru-RU" dirty="0" smtClean="0">
                <a:solidFill>
                  <a:srgbClr val="92D050"/>
                </a:solidFill>
                <a:latin typeface="Segoe Print" pitchFamily="2" charset="0"/>
              </a:rPr>
              <a:t>т</a:t>
            </a:r>
            <a:r>
              <a:rPr lang="ru-RU" dirty="0" smtClean="0">
                <a:solidFill>
                  <a:schemeClr val="accent6">
                    <a:lumMod val="75000"/>
                  </a:schemeClr>
                </a:solidFill>
                <a:latin typeface="Segoe Print" pitchFamily="2" charset="0"/>
              </a:rPr>
              <a:t>а</a:t>
            </a:r>
            <a:r>
              <a:rPr lang="ru-RU" dirty="0" smtClean="0">
                <a:solidFill>
                  <a:srgbClr val="7030A0"/>
                </a:solidFill>
                <a:latin typeface="Segoe Print" pitchFamily="2" charset="0"/>
              </a:rPr>
              <a:t>п</a:t>
            </a:r>
            <a:r>
              <a:rPr lang="ru-RU" dirty="0" smtClean="0">
                <a:solidFill>
                  <a:schemeClr val="tx2">
                    <a:lumMod val="60000"/>
                    <a:lumOff val="40000"/>
                  </a:schemeClr>
                </a:solidFill>
                <a:latin typeface="Segoe Print" pitchFamily="2" charset="0"/>
              </a:rPr>
              <a:t>ы</a:t>
            </a:r>
            <a:r>
              <a:rPr lang="ru-RU" dirty="0" smtClean="0">
                <a:latin typeface="Segoe Print" pitchFamily="2" charset="0"/>
              </a:rPr>
              <a:t> </a:t>
            </a:r>
            <a:r>
              <a:rPr lang="ru-RU" dirty="0" smtClean="0">
                <a:solidFill>
                  <a:srgbClr val="FFC000"/>
                </a:solidFill>
                <a:latin typeface="Segoe Print" pitchFamily="2" charset="0"/>
              </a:rPr>
              <a:t>с</a:t>
            </a:r>
            <a:r>
              <a:rPr lang="ru-RU" dirty="0" smtClean="0">
                <a:solidFill>
                  <a:srgbClr val="00B0F0"/>
                </a:solidFill>
                <a:latin typeface="Segoe Print" pitchFamily="2" charset="0"/>
              </a:rPr>
              <a:t>о</a:t>
            </a:r>
            <a:r>
              <a:rPr lang="ru-RU" dirty="0" smtClean="0">
                <a:solidFill>
                  <a:srgbClr val="FF0000"/>
                </a:solidFill>
                <a:latin typeface="Segoe Print" pitchFamily="2" charset="0"/>
              </a:rPr>
              <a:t>в</a:t>
            </a:r>
            <a:r>
              <a:rPr lang="ru-RU" dirty="0" smtClean="0">
                <a:solidFill>
                  <a:schemeClr val="accent3">
                    <a:lumMod val="75000"/>
                  </a:schemeClr>
                </a:solidFill>
                <a:latin typeface="Segoe Print" pitchFamily="2" charset="0"/>
              </a:rPr>
              <a:t>р</a:t>
            </a:r>
            <a:r>
              <a:rPr lang="ru-RU" dirty="0" smtClean="0">
                <a:solidFill>
                  <a:srgbClr val="00B0F0"/>
                </a:solidFill>
                <a:latin typeface="Segoe Print" pitchFamily="2" charset="0"/>
              </a:rPr>
              <a:t>е</a:t>
            </a:r>
            <a:r>
              <a:rPr lang="ru-RU" dirty="0" smtClean="0">
                <a:solidFill>
                  <a:srgbClr val="00B050"/>
                </a:solidFill>
                <a:latin typeface="Segoe Print" pitchFamily="2" charset="0"/>
              </a:rPr>
              <a:t>м</a:t>
            </a:r>
            <a:r>
              <a:rPr lang="ru-RU" dirty="0" smtClean="0">
                <a:solidFill>
                  <a:srgbClr val="C00000"/>
                </a:solidFill>
                <a:latin typeface="Segoe Print" pitchFamily="2" charset="0"/>
              </a:rPr>
              <a:t>е</a:t>
            </a:r>
            <a:r>
              <a:rPr lang="ru-RU" dirty="0" smtClean="0">
                <a:solidFill>
                  <a:srgbClr val="7030A0"/>
                </a:solidFill>
                <a:latin typeface="Segoe Print" pitchFamily="2" charset="0"/>
              </a:rPr>
              <a:t>нн</a:t>
            </a:r>
            <a:r>
              <a:rPr lang="ru-RU" dirty="0" smtClean="0">
                <a:solidFill>
                  <a:schemeClr val="tx2">
                    <a:lumMod val="60000"/>
                    <a:lumOff val="40000"/>
                  </a:schemeClr>
                </a:solidFill>
                <a:latin typeface="Segoe Print" pitchFamily="2" charset="0"/>
              </a:rPr>
              <a:t>о</a:t>
            </a:r>
            <a:r>
              <a:rPr lang="ru-RU" dirty="0" smtClean="0">
                <a:solidFill>
                  <a:schemeClr val="tx2">
                    <a:lumMod val="75000"/>
                  </a:schemeClr>
                </a:solidFill>
                <a:latin typeface="Segoe Print" pitchFamily="2" charset="0"/>
              </a:rPr>
              <a:t>г</a:t>
            </a:r>
            <a:r>
              <a:rPr lang="ru-RU" dirty="0" smtClean="0">
                <a:solidFill>
                  <a:srgbClr val="92D050"/>
                </a:solidFill>
                <a:latin typeface="Segoe Print" pitchFamily="2" charset="0"/>
              </a:rPr>
              <a:t>о </a:t>
            </a:r>
            <a:r>
              <a:rPr lang="ru-RU" dirty="0" smtClean="0">
                <a:solidFill>
                  <a:srgbClr val="00B0F0"/>
                </a:solidFill>
                <a:latin typeface="Segoe Print" pitchFamily="2" charset="0"/>
              </a:rPr>
              <a:t>у</a:t>
            </a:r>
            <a:r>
              <a:rPr lang="ru-RU" dirty="0" smtClean="0">
                <a:solidFill>
                  <a:schemeClr val="accent6">
                    <a:lumMod val="75000"/>
                  </a:schemeClr>
                </a:solidFill>
                <a:latin typeface="Segoe Print" pitchFamily="2" charset="0"/>
              </a:rPr>
              <a:t>р</a:t>
            </a:r>
            <a:r>
              <a:rPr lang="ru-RU" dirty="0" smtClean="0">
                <a:solidFill>
                  <a:srgbClr val="C00000"/>
                </a:solidFill>
                <a:latin typeface="Segoe Print" pitchFamily="2" charset="0"/>
              </a:rPr>
              <a:t>о</a:t>
            </a:r>
            <a:r>
              <a:rPr lang="ru-RU" dirty="0" smtClean="0">
                <a:solidFill>
                  <a:schemeClr val="accent6">
                    <a:lumMod val="50000"/>
                  </a:schemeClr>
                </a:solidFill>
                <a:latin typeface="Segoe Print" pitchFamily="2" charset="0"/>
              </a:rPr>
              <a:t>к</a:t>
            </a:r>
            <a:r>
              <a:rPr lang="ru-RU" dirty="0" smtClean="0">
                <a:solidFill>
                  <a:srgbClr val="FF0000"/>
                </a:solidFill>
                <a:latin typeface="Segoe Print" pitchFamily="2" charset="0"/>
              </a:rPr>
              <a:t>а</a:t>
            </a:r>
            <a:endParaRPr lang="ru-RU" dirty="0">
              <a:solidFill>
                <a:srgbClr val="FF0000"/>
              </a:solidFill>
              <a:latin typeface="Segoe Print" pitchFamily="2" charset="0"/>
            </a:endParaRPr>
          </a:p>
        </p:txBody>
      </p:sp>
      <p:sp>
        <p:nvSpPr>
          <p:cNvPr id="5" name="Прямоугольник 4"/>
          <p:cNvSpPr/>
          <p:nvPr/>
        </p:nvSpPr>
        <p:spPr>
          <a:xfrm>
            <a:off x="5868144" y="6021288"/>
            <a:ext cx="3067250" cy="369332"/>
          </a:xfrm>
          <a:prstGeom prst="rect">
            <a:avLst/>
          </a:prstGeom>
        </p:spPr>
        <p:txBody>
          <a:bodyPr wrap="none">
            <a:spAutoFit/>
          </a:bodyPr>
          <a:lstStyle/>
          <a:p>
            <a:r>
              <a:rPr lang="ru-RU" b="1" dirty="0" smtClean="0">
                <a:solidFill>
                  <a:schemeClr val="bg1"/>
                </a:solidFill>
              </a:rPr>
              <a:t>п. </a:t>
            </a:r>
            <a:r>
              <a:rPr lang="ru-RU" b="1" dirty="0" err="1" smtClean="0">
                <a:solidFill>
                  <a:schemeClr val="bg1"/>
                </a:solidFill>
              </a:rPr>
              <a:t>Мещеряковский</a:t>
            </a:r>
            <a:r>
              <a:rPr lang="ru-RU" b="1" dirty="0" smtClean="0">
                <a:solidFill>
                  <a:schemeClr val="bg1"/>
                </a:solidFill>
              </a:rPr>
              <a:t>  2013г.</a:t>
            </a:r>
            <a:endParaRPr lang="ru-RU" b="1" dirty="0">
              <a:solidFill>
                <a:schemeClr val="bg1"/>
              </a:solidFill>
            </a:endParaRPr>
          </a:p>
        </p:txBody>
      </p:sp>
      <p:pic>
        <p:nvPicPr>
          <p:cNvPr id="7" name="Рисунок 6" descr="b92237374c986b1a8ac56c06cf3983d7.gif"/>
          <p:cNvPicPr>
            <a:picLocks noChangeAspect="1"/>
          </p:cNvPicPr>
          <p:nvPr/>
        </p:nvPicPr>
        <p:blipFill>
          <a:blip r:embed="rId3" cstate="print"/>
          <a:stretch>
            <a:fillRect/>
          </a:stretch>
        </p:blipFill>
        <p:spPr>
          <a:xfrm>
            <a:off x="0" y="0"/>
            <a:ext cx="3110669" cy="3573015"/>
          </a:xfrm>
          <a:prstGeom prst="rect">
            <a:avLst/>
          </a:prstGeom>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Объект 2"/>
          <p:cNvSpPr>
            <a:spLocks noGrp="1"/>
          </p:cNvSpPr>
          <p:nvPr>
            <p:ph idx="1"/>
          </p:nvPr>
        </p:nvSpPr>
        <p:spPr>
          <a:xfrm>
            <a:off x="683568" y="1988840"/>
            <a:ext cx="8003232" cy="4137323"/>
          </a:xfrm>
        </p:spPr>
        <p:txBody>
          <a:bodyPr>
            <a:normAutofit fontScale="85000" lnSpcReduction="10000"/>
          </a:bodyPr>
          <a:lstStyle/>
          <a:p>
            <a:pPr>
              <a:buFontTx/>
              <a:buChar char="-"/>
            </a:pPr>
            <a:r>
              <a:rPr lang="ru-RU" b="1" dirty="0" smtClean="0">
                <a:solidFill>
                  <a:srgbClr val="0070C0"/>
                </a:solidFill>
                <a:latin typeface="Monotype Corsiva" pitchFamily="66" charset="0"/>
              </a:rPr>
              <a:t>И</a:t>
            </a:r>
            <a:r>
              <a:rPr lang="ru-RU" sz="4300" b="1" dirty="0" smtClean="0">
                <a:solidFill>
                  <a:srgbClr val="0070C0"/>
                </a:solidFill>
                <a:latin typeface="Monotype Corsiva" pitchFamily="66" charset="0"/>
              </a:rPr>
              <a:t>зучающее чтение</a:t>
            </a:r>
          </a:p>
          <a:p>
            <a:pPr marL="0" indent="0">
              <a:buNone/>
            </a:pPr>
            <a:r>
              <a:rPr lang="ru-RU" sz="2800" b="1" dirty="0" smtClean="0">
                <a:latin typeface="Segoe Print" pitchFamily="2" charset="0"/>
              </a:rPr>
              <a:t>Особенно важно в начальный период изучения географии.</a:t>
            </a:r>
            <a:r>
              <a:rPr lang="ru-RU" sz="2800" b="1" dirty="0">
                <a:latin typeface="Segoe Print" pitchFamily="2" charset="0"/>
              </a:rPr>
              <a:t> </a:t>
            </a:r>
            <a:r>
              <a:rPr lang="ru-RU" sz="2800" b="1" dirty="0" smtClean="0">
                <a:latin typeface="Segoe Print" pitchFamily="2" charset="0"/>
              </a:rPr>
              <a:t>Ученики знакомятся с текстом ( можно вслух, можно самостоятельно) . После прочтения задать несколько вопросов и  практическое задание ( использование полученных знаний на приобретение новых). В примере не раскрываются некоторые понятия, но при выполнении практического задания, эти термины становятся понятными без всяких усилий.</a:t>
            </a:r>
          </a:p>
          <a:p>
            <a:pPr marL="0" indent="0">
              <a:buNone/>
            </a:pPr>
            <a:endParaRPr lang="ru-RU" dirty="0"/>
          </a:p>
          <a:p>
            <a:pPr marL="0" indent="0">
              <a:buNone/>
            </a:pPr>
            <a:endParaRPr lang="ru-RU" dirty="0" smtClean="0"/>
          </a:p>
          <a:p>
            <a:pPr marL="0" indent="0">
              <a:buNone/>
            </a:pPr>
            <a:endParaRPr lang="ru-RU" dirty="0"/>
          </a:p>
        </p:txBody>
      </p:sp>
      <p:pic>
        <p:nvPicPr>
          <p:cNvPr id="7" name="Рисунок 6" descr="shkolnye_kartinki_94.jpg"/>
          <p:cNvPicPr>
            <a:picLocks noChangeAspect="1"/>
          </p:cNvPicPr>
          <p:nvPr/>
        </p:nvPicPr>
        <p:blipFill>
          <a:blip r:embed="rId3" cstate="print"/>
          <a:stretch>
            <a:fillRect/>
          </a:stretch>
        </p:blipFill>
        <p:spPr>
          <a:xfrm>
            <a:off x="467544" y="0"/>
            <a:ext cx="1428750" cy="1428750"/>
          </a:xfrm>
          <a:prstGeom prst="rect">
            <a:avLst/>
          </a:prstGeom>
        </p:spPr>
      </p:pic>
      <p:pic>
        <p:nvPicPr>
          <p:cNvPr id="9" name="Рисунок 8" descr="shkolnye_kartinki_67.gif"/>
          <p:cNvPicPr>
            <a:picLocks noChangeAspect="1"/>
          </p:cNvPicPr>
          <p:nvPr/>
        </p:nvPicPr>
        <p:blipFill>
          <a:blip r:embed="rId4" cstate="print"/>
          <a:stretch>
            <a:fillRect/>
          </a:stretch>
        </p:blipFill>
        <p:spPr>
          <a:xfrm>
            <a:off x="4355976" y="0"/>
            <a:ext cx="1800200" cy="1832346"/>
          </a:xfrm>
          <a:prstGeom prst="rect">
            <a:avLst/>
          </a:prstGeom>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550962" y="548680"/>
            <a:ext cx="14287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sz="2400" dirty="0" smtClean="0">
                <a:solidFill>
                  <a:schemeClr val="bg1"/>
                </a:solidFill>
              </a:rPr>
              <a:t>Ф.И.О.</a:t>
            </a:r>
            <a:endParaRPr lang="ru-RU" sz="2400" dirty="0">
              <a:solidFill>
                <a:schemeClr val="bg1"/>
              </a:solidFill>
            </a:endParaRPr>
          </a:p>
        </p:txBody>
      </p:sp>
      <p:sp>
        <p:nvSpPr>
          <p:cNvPr id="5" name="Объект 2"/>
          <p:cNvSpPr>
            <a:spLocks noGrp="1"/>
          </p:cNvSpPr>
          <p:nvPr>
            <p:ph idx="1"/>
          </p:nvPr>
        </p:nvSpPr>
        <p:spPr>
          <a:xfrm>
            <a:off x="467544" y="2204864"/>
            <a:ext cx="8352928" cy="3888432"/>
          </a:xfrm>
        </p:spPr>
        <p:txBody>
          <a:bodyPr>
            <a:normAutofit fontScale="92500" lnSpcReduction="10000"/>
          </a:bodyPr>
          <a:lstStyle/>
          <a:p>
            <a:pPr>
              <a:buFontTx/>
              <a:buChar char="-"/>
            </a:pPr>
            <a:r>
              <a:rPr lang="ru-RU" b="1" dirty="0" smtClean="0">
                <a:solidFill>
                  <a:srgbClr val="7030A0"/>
                </a:solidFill>
                <a:latin typeface="Segoe Print" pitchFamily="2" charset="0"/>
              </a:rPr>
              <a:t>Исследовательская работа </a:t>
            </a:r>
          </a:p>
          <a:p>
            <a:pPr marL="0" indent="0">
              <a:buNone/>
            </a:pPr>
            <a:r>
              <a:rPr lang="ru-RU" sz="2600" b="1" dirty="0" smtClean="0">
                <a:solidFill>
                  <a:srgbClr val="00B050"/>
                </a:solidFill>
              </a:rPr>
              <a:t>Позволяет более глубоко учитывать и использовать личностные особенности, дает возможность проектировать учебный процесс и обеспечить результаты обучения</a:t>
            </a:r>
            <a:r>
              <a:rPr lang="ru-RU" sz="2600" dirty="0" smtClean="0"/>
              <a:t>.</a:t>
            </a:r>
          </a:p>
          <a:p>
            <a:pPr marL="0" indent="0">
              <a:buNone/>
            </a:pPr>
            <a:r>
              <a:rPr lang="ru-RU" sz="2600" dirty="0" smtClean="0"/>
              <a:t>Некоторые методы исследования:</a:t>
            </a:r>
            <a:r>
              <a:rPr lang="ru-RU" sz="2600" b="1" dirty="0" smtClean="0"/>
              <a:t> сравнение</a:t>
            </a:r>
            <a:r>
              <a:rPr lang="ru-RU" sz="2600" dirty="0" smtClean="0"/>
              <a:t>( географическое положение гор, материков, стран), </a:t>
            </a:r>
            <a:r>
              <a:rPr lang="ru-RU" sz="2600" b="1" dirty="0" smtClean="0"/>
              <a:t>наблюдение</a:t>
            </a:r>
            <a:r>
              <a:rPr lang="ru-RU" sz="2600" dirty="0" smtClean="0"/>
              <a:t> и описание явлений, значение в жизни человека, </a:t>
            </a:r>
            <a:r>
              <a:rPr lang="ru-RU" sz="2600" b="1" dirty="0" smtClean="0"/>
              <a:t>моделирование</a:t>
            </a:r>
            <a:r>
              <a:rPr lang="ru-RU" sz="2600" dirty="0" smtClean="0"/>
              <a:t>( выявление закономерностей, связь между компонентами природы</a:t>
            </a:r>
          </a:p>
          <a:p>
            <a:pPr marL="0" indent="0">
              <a:buNone/>
            </a:pPr>
            <a:r>
              <a:rPr lang="ru-RU" sz="2600" dirty="0" smtClean="0"/>
              <a:t>П ,К,Р</a:t>
            </a:r>
            <a:endParaRPr lang="ru-RU" sz="2600" dirty="0"/>
          </a:p>
        </p:txBody>
      </p:sp>
      <p:pic>
        <p:nvPicPr>
          <p:cNvPr id="7" name="Рисунок 6" descr="a920ad1b575c.gif"/>
          <p:cNvPicPr>
            <a:picLocks noChangeAspect="1"/>
          </p:cNvPicPr>
          <p:nvPr/>
        </p:nvPicPr>
        <p:blipFill>
          <a:blip r:embed="rId3" cstate="print"/>
          <a:stretch>
            <a:fillRect/>
          </a:stretch>
        </p:blipFill>
        <p:spPr>
          <a:xfrm>
            <a:off x="395536" y="188640"/>
            <a:ext cx="1728192" cy="1368865"/>
          </a:xfrm>
          <a:prstGeom prst="rect">
            <a:avLst/>
          </a:prstGeom>
        </p:spPr>
      </p:pic>
      <p:pic>
        <p:nvPicPr>
          <p:cNvPr id="9" name="Рисунок 8" descr="1223222299_gifs_animaux.gif"/>
          <p:cNvPicPr>
            <a:picLocks noChangeAspect="1"/>
          </p:cNvPicPr>
          <p:nvPr/>
        </p:nvPicPr>
        <p:blipFill>
          <a:blip r:embed="rId4" cstate="print"/>
          <a:stretch>
            <a:fillRect/>
          </a:stretch>
        </p:blipFill>
        <p:spPr>
          <a:xfrm>
            <a:off x="3347864" y="-243408"/>
            <a:ext cx="3960440" cy="2304257"/>
          </a:xfrm>
          <a:prstGeom prst="rect">
            <a:avLst/>
          </a:prstGeom>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Объект 2"/>
          <p:cNvSpPr>
            <a:spLocks noGrp="1"/>
          </p:cNvSpPr>
          <p:nvPr>
            <p:ph idx="1"/>
          </p:nvPr>
        </p:nvSpPr>
        <p:spPr>
          <a:xfrm>
            <a:off x="467544" y="2132856"/>
            <a:ext cx="8219256" cy="3993307"/>
          </a:xfrm>
        </p:spPr>
        <p:txBody>
          <a:bodyPr/>
          <a:lstStyle/>
          <a:p>
            <a:pPr>
              <a:buFontTx/>
              <a:buChar char="-"/>
            </a:pPr>
            <a:r>
              <a:rPr lang="ru-RU" sz="2400" b="1" dirty="0" smtClean="0">
                <a:solidFill>
                  <a:srgbClr val="002060"/>
                </a:solidFill>
              </a:rPr>
              <a:t>Объяснение с использованием интерактивной доски (показ презентации)</a:t>
            </a:r>
          </a:p>
          <a:p>
            <a:pPr marL="0" indent="0">
              <a:buNone/>
            </a:pPr>
            <a:r>
              <a:rPr lang="ru-RU" sz="2400" dirty="0" smtClean="0">
                <a:latin typeface="Segoe Print" pitchFamily="2" charset="0"/>
              </a:rPr>
              <a:t>Планеты солнечной системы: планеты-гиганты, планеты земной группы ( особенности планет земной группы   1 группа, особенности планет гигантов  2 группа)</a:t>
            </a:r>
          </a:p>
          <a:p>
            <a:pPr marL="0" indent="0">
              <a:buNone/>
            </a:pPr>
            <a:r>
              <a:rPr lang="ru-RU" sz="2400" dirty="0" smtClean="0">
                <a:latin typeface="Segoe Print" pitchFamily="2" charset="0"/>
              </a:rPr>
              <a:t>Сравнение планет (Р), диалог (К)</a:t>
            </a:r>
          </a:p>
          <a:p>
            <a:pPr marL="0" indent="0">
              <a:buNone/>
            </a:pPr>
            <a:r>
              <a:rPr lang="ru-RU" sz="2400" dirty="0" smtClean="0">
                <a:latin typeface="Segoe Print" pitchFamily="2" charset="0"/>
              </a:rPr>
              <a:t>- Уникальность нашей планеты, особенности других планет (П)</a:t>
            </a:r>
            <a:endParaRPr lang="ru-RU" sz="2400" dirty="0">
              <a:latin typeface="Segoe Print" pitchFamily="2" charset="0"/>
            </a:endParaRPr>
          </a:p>
        </p:txBody>
      </p:sp>
      <p:pic>
        <p:nvPicPr>
          <p:cNvPr id="7" name="Рисунок 6" descr="shkolnye_kartinki_761.gif"/>
          <p:cNvPicPr>
            <a:picLocks noChangeAspect="1"/>
          </p:cNvPicPr>
          <p:nvPr/>
        </p:nvPicPr>
        <p:blipFill>
          <a:blip r:embed="rId3" cstate="print"/>
          <a:stretch>
            <a:fillRect/>
          </a:stretch>
        </p:blipFill>
        <p:spPr>
          <a:xfrm>
            <a:off x="3203848" y="0"/>
            <a:ext cx="3384376" cy="1772816"/>
          </a:xfrm>
          <a:prstGeom prst="rect">
            <a:avLst/>
          </a:prstGeom>
          <a:ln>
            <a:noFill/>
          </a:ln>
          <a:effectLst>
            <a:outerShdw blurRad="292100" dist="139700" dir="2700000" algn="tl" rotWithShape="0">
              <a:srgbClr val="333333">
                <a:alpha val="65000"/>
              </a:srgbClr>
            </a:outerShdw>
          </a:effectLst>
        </p:spPr>
      </p:pic>
      <p:pic>
        <p:nvPicPr>
          <p:cNvPr id="9" name="Рисунок 8" descr="shkolnye_kartinki_60.gif"/>
          <p:cNvPicPr>
            <a:picLocks noChangeAspect="1"/>
          </p:cNvPicPr>
          <p:nvPr/>
        </p:nvPicPr>
        <p:blipFill>
          <a:blip r:embed="rId4" cstate="print"/>
          <a:stretch>
            <a:fillRect/>
          </a:stretch>
        </p:blipFill>
        <p:spPr>
          <a:xfrm>
            <a:off x="611560" y="-24975"/>
            <a:ext cx="1224136" cy="1789035"/>
          </a:xfrm>
          <a:prstGeom prst="rect">
            <a:avLst/>
          </a:prstGeom>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411760" y="274638"/>
            <a:ext cx="6275040" cy="1143000"/>
          </a:xfrm>
        </p:spPr>
        <p:style>
          <a:lnRef idx="1">
            <a:schemeClr val="accent1"/>
          </a:lnRef>
          <a:fillRef idx="2">
            <a:schemeClr val="accent1"/>
          </a:fillRef>
          <a:effectRef idx="1">
            <a:schemeClr val="accent1"/>
          </a:effectRef>
          <a:fontRef idx="minor">
            <a:schemeClr val="dk1"/>
          </a:fontRef>
        </p:style>
        <p:txBody>
          <a:bodyPr/>
          <a:lstStyle/>
          <a:p>
            <a:r>
              <a:rPr lang="ru-RU" dirty="0" smtClean="0">
                <a:solidFill>
                  <a:srgbClr val="7030A0"/>
                </a:solidFill>
              </a:rPr>
              <a:t>Динамические паузы</a:t>
            </a:r>
            <a:endParaRPr lang="ru-RU" dirty="0">
              <a:solidFill>
                <a:srgbClr val="7030A0"/>
              </a:solidFill>
            </a:endParaRPr>
          </a:p>
        </p:txBody>
      </p:sp>
      <p:sp>
        <p:nvSpPr>
          <p:cNvPr id="7" name="Объект 2"/>
          <p:cNvSpPr>
            <a:spLocks noGrp="1"/>
          </p:cNvSpPr>
          <p:nvPr>
            <p:ph idx="1"/>
          </p:nvPr>
        </p:nvSpPr>
        <p:spPr>
          <a:xfrm>
            <a:off x="539552" y="1988841"/>
            <a:ext cx="8064896" cy="3816423"/>
          </a:xfrm>
        </p:spPr>
        <p:txBody>
          <a:bodyPr/>
          <a:lstStyle/>
          <a:p>
            <a:pPr>
              <a:buBlip>
                <a:blip r:embed="rId3"/>
              </a:buBlip>
            </a:pPr>
            <a:r>
              <a:rPr lang="ru-RU" sz="2400" b="1" dirty="0" smtClean="0">
                <a:solidFill>
                  <a:srgbClr val="FF0000"/>
                </a:solidFill>
                <a:latin typeface="Segoe Print" pitchFamily="2" charset="0"/>
              </a:rPr>
              <a:t>Позволяют детям отдохнуть, снять усталость, переменить деятельность. Можно провести несколько упражнений на снятие физической усталости. </a:t>
            </a:r>
            <a:r>
              <a:rPr lang="ru-RU" sz="2400" b="1" dirty="0">
                <a:solidFill>
                  <a:srgbClr val="FF0000"/>
                </a:solidFill>
                <a:latin typeface="Segoe Print" pitchFamily="2" charset="0"/>
              </a:rPr>
              <a:t>Физкультминутки можно провести и сидя за партой. Для этого можно предложить задания, чтобы учащиеся могли повернуться, похлопать в ладоши, поднять руки вверх, потянуться.</a:t>
            </a:r>
          </a:p>
          <a:p>
            <a:endParaRPr lang="ru-RU" dirty="0"/>
          </a:p>
        </p:txBody>
      </p:sp>
      <p:pic>
        <p:nvPicPr>
          <p:cNvPr id="9" name="Рисунок 8" descr="1223222352_gifs_animaux.gif"/>
          <p:cNvPicPr>
            <a:picLocks noChangeAspect="1"/>
          </p:cNvPicPr>
          <p:nvPr/>
        </p:nvPicPr>
        <p:blipFill>
          <a:blip r:embed="rId4" cstate="print"/>
          <a:stretch>
            <a:fillRect/>
          </a:stretch>
        </p:blipFill>
        <p:spPr>
          <a:xfrm>
            <a:off x="539552" y="-243408"/>
            <a:ext cx="1640879" cy="2160240"/>
          </a:xfrm>
          <a:prstGeom prst="rect">
            <a:avLst/>
          </a:prstGeom>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Объект 2"/>
          <p:cNvSpPr>
            <a:spLocks noGrp="1"/>
          </p:cNvSpPr>
          <p:nvPr>
            <p:ph idx="1"/>
          </p:nvPr>
        </p:nvSpPr>
        <p:spPr>
          <a:xfrm>
            <a:off x="467544" y="2060848"/>
            <a:ext cx="8219256" cy="4065315"/>
          </a:xfrm>
        </p:spPr>
        <p:txBody>
          <a:bodyPr>
            <a:normAutofit fontScale="55000" lnSpcReduction="20000"/>
          </a:bodyPr>
          <a:lstStyle/>
          <a:p>
            <a:pPr marL="0" indent="0">
              <a:buNone/>
            </a:pPr>
            <a:r>
              <a:rPr lang="ru-RU" b="1" dirty="0" err="1" smtClean="0">
                <a:solidFill>
                  <a:srgbClr val="FF0000"/>
                </a:solidFill>
              </a:rPr>
              <a:t>Физминутку</a:t>
            </a:r>
            <a:r>
              <a:rPr lang="ru-RU" b="1" dirty="0" smtClean="0">
                <a:solidFill>
                  <a:srgbClr val="FF0000"/>
                </a:solidFill>
              </a:rPr>
              <a:t> можно провести на географическую тему</a:t>
            </a:r>
          </a:p>
          <a:p>
            <a:pPr marL="0" indent="0">
              <a:buNone/>
            </a:pPr>
            <a:r>
              <a:rPr lang="ru-RU" b="1" dirty="0" smtClean="0">
                <a:solidFill>
                  <a:srgbClr val="7030A0"/>
                </a:solidFill>
              </a:rPr>
              <a:t> </a:t>
            </a:r>
            <a:r>
              <a:rPr lang="ru-RU" b="1" dirty="0">
                <a:solidFill>
                  <a:srgbClr val="7030A0"/>
                </a:solidFill>
              </a:rPr>
              <a:t>Веер</a:t>
            </a:r>
          </a:p>
          <a:p>
            <a:pPr marL="0" indent="0">
              <a:buNone/>
            </a:pPr>
            <a:r>
              <a:rPr lang="ru-RU" b="1" dirty="0">
                <a:solidFill>
                  <a:srgbClr val="7030A0"/>
                </a:solidFill>
              </a:rPr>
              <a:t>Учащиеся записывают на листочке определения, к какому либо слову по заданной теме и складывают в виде веера. Например, природные зоны: 1 ряд - тундра, 2 ряд - тайга, 3 ряд - степь; воды суши – река, озеро, болото; атмосферные явления -дождь, снег, град, почвы</a:t>
            </a:r>
            <a:r>
              <a:rPr lang="ru-RU" b="1" dirty="0" smtClean="0">
                <a:solidFill>
                  <a:srgbClr val="7030A0"/>
                </a:solidFill>
              </a:rPr>
              <a:t>.</a:t>
            </a:r>
            <a:r>
              <a:rPr lang="ru-RU" b="1" dirty="0">
                <a:solidFill>
                  <a:srgbClr val="7030A0"/>
                </a:solidFill>
              </a:rPr>
              <a:t> </a:t>
            </a:r>
          </a:p>
          <a:p>
            <a:pPr marL="0" indent="0">
              <a:buNone/>
            </a:pPr>
            <a:r>
              <a:rPr lang="ru-RU" b="1" dirty="0" smtClean="0"/>
              <a:t> </a:t>
            </a:r>
            <a:r>
              <a:rPr lang="ru-RU" b="1" dirty="0">
                <a:solidFill>
                  <a:srgbClr val="0070C0"/>
                </a:solidFill>
              </a:rPr>
              <a:t>Перекличка</a:t>
            </a:r>
            <a:endParaRPr lang="ru-RU" dirty="0">
              <a:solidFill>
                <a:srgbClr val="0070C0"/>
              </a:solidFill>
            </a:endParaRPr>
          </a:p>
          <a:p>
            <a:pPr marL="0" indent="0">
              <a:buNone/>
            </a:pPr>
            <a:r>
              <a:rPr lang="ru-RU" b="1" dirty="0">
                <a:solidFill>
                  <a:srgbClr val="0070C0"/>
                </a:solidFill>
              </a:rPr>
              <a:t>Чтобы проверить знание географической номенклатуры, предложить учащимся задумать название на заданную тему. Учитель называет ответы, учащиеся встают, если прозвучало задуманное слово. Например: задумать по 1 городу - центру черной металлургии</a:t>
            </a:r>
            <a:r>
              <a:rPr lang="ru-RU" dirty="0">
                <a:solidFill>
                  <a:srgbClr val="0070C0"/>
                </a:solidFill>
              </a:rPr>
              <a:t>. </a:t>
            </a:r>
            <a:endParaRPr lang="ru-RU" b="1" dirty="0">
              <a:solidFill>
                <a:srgbClr val="0070C0"/>
              </a:solidFill>
            </a:endParaRPr>
          </a:p>
          <a:p>
            <a:pPr marL="0" indent="0">
              <a:buNone/>
            </a:pPr>
            <a:r>
              <a:rPr lang="ru-RU" b="1" dirty="0" smtClean="0"/>
              <a:t> </a:t>
            </a:r>
            <a:r>
              <a:rPr lang="ru-RU" b="1" dirty="0">
                <a:solidFill>
                  <a:schemeClr val="accent6">
                    <a:lumMod val="50000"/>
                  </a:schemeClr>
                </a:solidFill>
              </a:rPr>
              <a:t>Глухие телефоны</a:t>
            </a:r>
          </a:p>
          <a:p>
            <a:pPr marL="0" indent="0">
              <a:buNone/>
            </a:pPr>
            <a:r>
              <a:rPr lang="ru-RU" b="1" dirty="0">
                <a:solidFill>
                  <a:schemeClr val="accent6">
                    <a:lumMod val="50000"/>
                  </a:schemeClr>
                </a:solidFill>
              </a:rPr>
              <a:t>Эту физкультминутку можно проводить при изучении любой темы. На первые парты учащимся дается написанное на листочке слово, они должны передать его шепотом следующему ученику. Последний ученик встает и называет слово. Учащиеся определяют, что это такое. </a:t>
            </a:r>
          </a:p>
          <a:p>
            <a:pPr marL="0" indent="0">
              <a:buNone/>
            </a:pPr>
            <a:endParaRPr lang="ru-RU" dirty="0"/>
          </a:p>
        </p:txBody>
      </p:sp>
      <p:pic>
        <p:nvPicPr>
          <p:cNvPr id="9" name="Рисунок 8" descr="shkolnye_kartinki_253.gif"/>
          <p:cNvPicPr>
            <a:picLocks noChangeAspect="1"/>
          </p:cNvPicPr>
          <p:nvPr/>
        </p:nvPicPr>
        <p:blipFill>
          <a:blip r:embed="rId3" cstate="print"/>
          <a:stretch>
            <a:fillRect/>
          </a:stretch>
        </p:blipFill>
        <p:spPr>
          <a:xfrm>
            <a:off x="4355976" y="0"/>
            <a:ext cx="1534804" cy="2009198"/>
          </a:xfrm>
          <a:prstGeom prst="rect">
            <a:avLst/>
          </a:prstGeom>
        </p:spPr>
      </p:pic>
      <p:pic>
        <p:nvPicPr>
          <p:cNvPr id="10" name="Рисунок 9" descr="293566910.gif"/>
          <p:cNvPicPr>
            <a:picLocks noChangeAspect="1"/>
          </p:cNvPicPr>
          <p:nvPr/>
        </p:nvPicPr>
        <p:blipFill>
          <a:blip r:embed="rId4" cstate="print"/>
          <a:stretch>
            <a:fillRect/>
          </a:stretch>
        </p:blipFill>
        <p:spPr>
          <a:xfrm>
            <a:off x="251520" y="0"/>
            <a:ext cx="1913911" cy="1336923"/>
          </a:xfrm>
          <a:prstGeom prst="rect">
            <a:avLst/>
          </a:prstGeom>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411760" y="260648"/>
            <a:ext cx="6347048" cy="1417638"/>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ru-RU" dirty="0" smtClean="0"/>
              <a:t>Этап 5. Закрепление, применение новых знаний</a:t>
            </a:r>
            <a:endParaRPr lang="ru-RU" dirty="0"/>
          </a:p>
        </p:txBody>
      </p:sp>
      <p:sp>
        <p:nvSpPr>
          <p:cNvPr id="7" name="Объект 2"/>
          <p:cNvSpPr>
            <a:spLocks noGrp="1"/>
          </p:cNvSpPr>
          <p:nvPr>
            <p:ph idx="1"/>
          </p:nvPr>
        </p:nvSpPr>
        <p:spPr>
          <a:xfrm>
            <a:off x="467544" y="1988840"/>
            <a:ext cx="8147248" cy="4137323"/>
          </a:xfrm>
        </p:spPr>
        <p:txBody>
          <a:bodyPr>
            <a:normAutofit fontScale="62500" lnSpcReduction="20000"/>
          </a:bodyPr>
          <a:lstStyle/>
          <a:p>
            <a:pPr marL="0" indent="0">
              <a:buNone/>
            </a:pPr>
            <a:r>
              <a:rPr lang="ru-RU" b="1" dirty="0" smtClean="0">
                <a:solidFill>
                  <a:schemeClr val="accent6">
                    <a:lumMod val="50000"/>
                  </a:schemeClr>
                </a:solidFill>
              </a:rPr>
              <a:t> </a:t>
            </a:r>
            <a:r>
              <a:rPr lang="ru-RU" b="1" dirty="0">
                <a:solidFill>
                  <a:schemeClr val="accent6">
                    <a:lumMod val="50000"/>
                  </a:schemeClr>
                </a:solidFill>
              </a:rPr>
              <a:t>« Я утверждаю, что…».</a:t>
            </a:r>
          </a:p>
          <a:p>
            <a:pPr marL="0" indent="0">
              <a:buNone/>
            </a:pPr>
            <a:r>
              <a:rPr lang="ru-RU" b="1" dirty="0">
                <a:solidFill>
                  <a:schemeClr val="accent6">
                    <a:lumMod val="50000"/>
                  </a:schemeClr>
                </a:solidFill>
              </a:rPr>
              <a:t>Цифровой диктант в устной форме («Я утверждаю, что…), учащиеся сигнализируют учителю о своем согласии или несогласии с помощью сигнальных карточек, корректируя свой ответ.</a:t>
            </a:r>
          </a:p>
          <a:p>
            <a:pPr marL="0" indent="0">
              <a:buNone/>
            </a:pPr>
            <a:r>
              <a:rPr lang="ru-RU" b="1" dirty="0">
                <a:solidFill>
                  <a:srgbClr val="1308E8"/>
                </a:solidFill>
              </a:rPr>
              <a:t>Конкурс на лучшую шпаргалку</a:t>
            </a:r>
            <a:r>
              <a:rPr lang="ru-RU" dirty="0" smtClean="0">
                <a:solidFill>
                  <a:srgbClr val="1308E8"/>
                </a:solidFill>
              </a:rPr>
              <a:t>. (умение сворачивать информацию)( П, Р)</a:t>
            </a:r>
            <a:endParaRPr lang="ru-RU" dirty="0">
              <a:solidFill>
                <a:srgbClr val="1308E8"/>
              </a:solidFill>
            </a:endParaRPr>
          </a:p>
          <a:p>
            <a:pPr marL="0" indent="0">
              <a:buNone/>
            </a:pPr>
            <a:r>
              <a:rPr lang="ru-RU" b="1" dirty="0"/>
              <a:t> </a:t>
            </a:r>
            <a:r>
              <a:rPr lang="ru-RU" b="1" dirty="0">
                <a:solidFill>
                  <a:srgbClr val="00B0F0"/>
                </a:solidFill>
              </a:rPr>
              <a:t>Осколки  (учащиеся получают текст из обрывков фраз.  Необходимо выстроить  их в предложения). Учащиеся получают запись в виде двух столбиков: первый столбик – начало фразы, второй – конец фразы. Нужно собрать фразы</a:t>
            </a:r>
            <a:r>
              <a:rPr lang="ru-RU" b="1" dirty="0" smtClean="0">
                <a:solidFill>
                  <a:srgbClr val="00B0F0"/>
                </a:solidFill>
              </a:rPr>
              <a:t>.(К, П)</a:t>
            </a:r>
            <a:endParaRPr lang="ru-RU" b="1" dirty="0">
              <a:solidFill>
                <a:srgbClr val="00B0F0"/>
              </a:solidFill>
            </a:endParaRPr>
          </a:p>
          <a:p>
            <a:pPr marL="0" indent="0">
              <a:buNone/>
            </a:pPr>
            <a:r>
              <a:rPr lang="ru-RU" dirty="0"/>
              <a:t> </a:t>
            </a:r>
            <a:r>
              <a:rPr lang="ru-RU" b="1" dirty="0">
                <a:solidFill>
                  <a:srgbClr val="7030A0"/>
                </a:solidFill>
              </a:rPr>
              <a:t>Реставрация (учащиеся получают текст, рисунок с пропусками, недостающими элементами. Необходимо заполнить “пробелы”) </a:t>
            </a:r>
            <a:r>
              <a:rPr lang="ru-RU" b="1" dirty="0" smtClean="0">
                <a:solidFill>
                  <a:srgbClr val="7030A0"/>
                </a:solidFill>
              </a:rPr>
              <a:t>.</a:t>
            </a:r>
          </a:p>
          <a:p>
            <a:pPr marL="0" indent="0">
              <a:buNone/>
            </a:pPr>
            <a:r>
              <a:rPr lang="ru-RU" b="1" dirty="0" smtClean="0">
                <a:solidFill>
                  <a:srgbClr val="7030A0"/>
                </a:solidFill>
              </a:rPr>
              <a:t>(П, К)</a:t>
            </a:r>
            <a:endParaRPr lang="ru-RU" b="1" dirty="0">
              <a:solidFill>
                <a:srgbClr val="7030A0"/>
              </a:solidFill>
            </a:endParaRPr>
          </a:p>
          <a:p>
            <a:pPr marL="0" indent="0">
              <a:buNone/>
            </a:pPr>
            <a:r>
              <a:rPr lang="ru-RU" b="1" dirty="0">
                <a:solidFill>
                  <a:schemeClr val="accent3">
                    <a:lumMod val="50000"/>
                  </a:schemeClr>
                </a:solidFill>
              </a:rPr>
              <a:t>Лови ошибку (ученики получают текст со специально допущенными </a:t>
            </a:r>
            <a:r>
              <a:rPr lang="ru-RU" b="1" dirty="0" smtClean="0">
                <a:solidFill>
                  <a:schemeClr val="accent3">
                    <a:lumMod val="50000"/>
                  </a:schemeClr>
                </a:solidFill>
              </a:rPr>
              <a:t>ошибками (К)</a:t>
            </a:r>
            <a:endParaRPr lang="ru-RU" b="1" dirty="0">
              <a:solidFill>
                <a:schemeClr val="accent3">
                  <a:lumMod val="50000"/>
                </a:schemeClr>
              </a:solidFill>
            </a:endParaRPr>
          </a:p>
          <a:p>
            <a:endParaRPr lang="ru-RU" dirty="0"/>
          </a:p>
        </p:txBody>
      </p:sp>
      <p:pic>
        <p:nvPicPr>
          <p:cNvPr id="9" name="Рисунок 8" descr="41.2.gif"/>
          <p:cNvPicPr>
            <a:picLocks noChangeAspect="1"/>
          </p:cNvPicPr>
          <p:nvPr/>
        </p:nvPicPr>
        <p:blipFill>
          <a:blip r:embed="rId3" cstate="print"/>
          <a:stretch>
            <a:fillRect/>
          </a:stretch>
        </p:blipFill>
        <p:spPr>
          <a:xfrm>
            <a:off x="392223" y="0"/>
            <a:ext cx="1659497" cy="1555778"/>
          </a:xfrm>
          <a:prstGeom prst="rect">
            <a:avLst/>
          </a:prstGeom>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Объект 2"/>
          <p:cNvSpPr>
            <a:spLocks noGrp="1"/>
          </p:cNvSpPr>
          <p:nvPr>
            <p:ph idx="1"/>
          </p:nvPr>
        </p:nvSpPr>
        <p:spPr>
          <a:xfrm>
            <a:off x="395536" y="1772816"/>
            <a:ext cx="8748464" cy="2016224"/>
          </a:xfrm>
        </p:spPr>
        <p:txBody>
          <a:bodyPr>
            <a:noAutofit/>
          </a:bodyPr>
          <a:lstStyle/>
          <a:p>
            <a:pPr marL="0" indent="0">
              <a:buNone/>
            </a:pPr>
            <a:endParaRPr lang="ru-RU" sz="1200" b="1" dirty="0">
              <a:solidFill>
                <a:srgbClr val="7030A0"/>
              </a:solidFill>
            </a:endParaRPr>
          </a:p>
          <a:p>
            <a:pPr marL="0" indent="0">
              <a:buNone/>
            </a:pPr>
            <a:r>
              <a:rPr lang="ru-RU" sz="1200" b="1" dirty="0">
                <a:solidFill>
                  <a:srgbClr val="7030A0"/>
                </a:solidFill>
              </a:rPr>
              <a:t>Из жизненного опыта мы все знаем, что есть вопросы, на которые легко ответить "да" или "нет", но гораздо чаще встречаются вопросы, на которые нельзя ответить однозначно. Тем не менее, мы нередко оказываемся в ситуациях, когда человек, задающий вопросы, требует от него однозначного ответа.</a:t>
            </a:r>
          </a:p>
          <a:p>
            <a:pPr marL="0" indent="0">
              <a:buNone/>
            </a:pPr>
            <a:r>
              <a:rPr lang="ru-RU" sz="1200" b="1" dirty="0">
                <a:solidFill>
                  <a:srgbClr val="7030A0"/>
                </a:solidFill>
              </a:rPr>
              <a:t>Поэтому для более успешной адаптации во взрослой жизни детей необходимо учить различать те вопросы, на которые можно дать однозначный ответ (тонкие вопросы), и те, на которые ответить столь определенно не возможно (Толстые вопросы). Толстые вопросы – это проблемные вопросы, предполагающие неоднозначные ответы. </a:t>
            </a:r>
            <a:r>
              <a:rPr lang="ru-RU" sz="1200" b="1" dirty="0" smtClean="0">
                <a:solidFill>
                  <a:srgbClr val="7030A0"/>
                </a:solidFill>
              </a:rPr>
              <a:t>( К, Р,П)</a:t>
            </a:r>
            <a:endParaRPr lang="ru-RU" sz="1200" b="1" dirty="0">
              <a:solidFill>
                <a:srgbClr val="7030A0"/>
              </a:solidFill>
            </a:endParaRPr>
          </a:p>
          <a:p>
            <a:pPr marL="0" indent="0">
              <a:buNone/>
            </a:pPr>
            <a:r>
              <a:rPr lang="ru-RU" sz="1200" b="1" dirty="0"/>
              <a:t> </a:t>
            </a:r>
            <a:r>
              <a:rPr lang="ru-RU" sz="1200" b="1" dirty="0" smtClean="0">
                <a:latin typeface="Segoe Print" pitchFamily="2" charset="0"/>
              </a:rPr>
              <a:t>Тонкие </a:t>
            </a:r>
            <a:r>
              <a:rPr lang="ru-RU" sz="1200" b="1" dirty="0">
                <a:latin typeface="Segoe Print" pitchFamily="2" charset="0"/>
              </a:rPr>
              <a:t>вопросы                                             Толстые вопросы</a:t>
            </a:r>
          </a:p>
          <a:p>
            <a:pPr marL="0" indent="0">
              <a:buNone/>
            </a:pPr>
            <a:r>
              <a:rPr lang="ru-RU" sz="1200" b="1" dirty="0">
                <a:latin typeface="Segoe Print" pitchFamily="2" charset="0"/>
              </a:rPr>
              <a:t>кто...                                                          Дайте объяснение, почему..                    </a:t>
            </a:r>
          </a:p>
          <a:p>
            <a:pPr marL="0" indent="0">
              <a:buNone/>
            </a:pPr>
            <a:r>
              <a:rPr lang="ru-RU" sz="1200" b="1" dirty="0">
                <a:latin typeface="Segoe Print" pitchFamily="2" charset="0"/>
              </a:rPr>
              <a:t>что...                                                            Почему вы так думаете….                                                         </a:t>
            </a:r>
          </a:p>
          <a:p>
            <a:pPr marL="0" indent="0">
              <a:buNone/>
            </a:pPr>
            <a:r>
              <a:rPr lang="ru-RU" sz="1200" b="1" dirty="0">
                <a:latin typeface="Segoe Print" pitchFamily="2" charset="0"/>
              </a:rPr>
              <a:t>когда...                                                        Почему вы считаете….</a:t>
            </a:r>
          </a:p>
          <a:p>
            <a:pPr marL="0" indent="0">
              <a:buNone/>
            </a:pPr>
            <a:r>
              <a:rPr lang="ru-RU" sz="1200" b="1" dirty="0">
                <a:latin typeface="Segoe Print" pitchFamily="2" charset="0"/>
              </a:rPr>
              <a:t>может...                                                       В чем разница…</a:t>
            </a:r>
          </a:p>
          <a:p>
            <a:pPr marL="0" indent="0">
              <a:buNone/>
            </a:pPr>
            <a:r>
              <a:rPr lang="ru-RU" sz="1200" b="1" dirty="0">
                <a:latin typeface="Segoe Print" pitchFamily="2" charset="0"/>
              </a:rPr>
              <a:t>будет...                                                        Предположите, что будет, если..                                                          </a:t>
            </a:r>
          </a:p>
          <a:p>
            <a:pPr marL="0" indent="0">
              <a:buNone/>
            </a:pPr>
            <a:r>
              <a:rPr lang="ru-RU" sz="1200" b="1" dirty="0">
                <a:latin typeface="Segoe Print" pitchFamily="2" charset="0"/>
              </a:rPr>
              <a:t>мог ли...                                                        Что, если….                              </a:t>
            </a:r>
          </a:p>
          <a:p>
            <a:pPr marL="0" indent="0">
              <a:buNone/>
            </a:pPr>
            <a:r>
              <a:rPr lang="ru-RU" sz="1200" b="1" dirty="0">
                <a:latin typeface="Segoe Print" pitchFamily="2" charset="0"/>
              </a:rPr>
              <a:t>как звали...</a:t>
            </a:r>
          </a:p>
          <a:p>
            <a:pPr marL="0" indent="0">
              <a:buNone/>
            </a:pPr>
            <a:r>
              <a:rPr lang="ru-RU" sz="1200" b="1" dirty="0">
                <a:latin typeface="Segoe Print" pitchFamily="2" charset="0"/>
              </a:rPr>
              <a:t>было ли...</a:t>
            </a:r>
          </a:p>
          <a:p>
            <a:pPr marL="0" indent="0">
              <a:buNone/>
            </a:pPr>
            <a:r>
              <a:rPr lang="ru-RU" sz="1200" b="1" dirty="0">
                <a:latin typeface="Segoe Print" pitchFamily="2" charset="0"/>
              </a:rPr>
              <a:t>согласны ли вы...</a:t>
            </a:r>
          </a:p>
          <a:p>
            <a:pPr marL="0" indent="0">
              <a:buNone/>
            </a:pPr>
            <a:r>
              <a:rPr lang="ru-RU" sz="1200" b="1" dirty="0">
                <a:latin typeface="Segoe Print" pitchFamily="2" charset="0"/>
              </a:rPr>
              <a:t>верно...</a:t>
            </a:r>
          </a:p>
          <a:p>
            <a:pPr marL="0" indent="0">
              <a:buNone/>
            </a:pPr>
            <a:r>
              <a:rPr lang="ru-RU" sz="1200" b="1" dirty="0">
                <a:latin typeface="Segoe Print" pitchFamily="2" charset="0"/>
              </a:rPr>
              <a:t>Прием  «Установи соответствие</a:t>
            </a:r>
            <a:r>
              <a:rPr lang="ru-RU" sz="1200" b="1" dirty="0" smtClean="0">
                <a:latin typeface="Segoe Print" pitchFamily="2" charset="0"/>
              </a:rPr>
              <a:t>» (П)</a:t>
            </a:r>
            <a:endParaRPr lang="ru-RU" sz="1200" b="1" dirty="0">
              <a:latin typeface="Segoe Print" pitchFamily="2" charset="0"/>
            </a:endParaRPr>
          </a:p>
          <a:p>
            <a:pPr marL="0" indent="0">
              <a:buNone/>
            </a:pPr>
            <a:r>
              <a:rPr lang="ru-RU" sz="1200" b="1" dirty="0">
                <a:latin typeface="Segoe Print" pitchFamily="2" charset="0"/>
              </a:rPr>
              <a:t>Предлагается две стопки карточек, в одной стопки термины, в другой их функции, или характеристика и т.д.</a:t>
            </a:r>
          </a:p>
          <a:p>
            <a:pPr marL="0" indent="0">
              <a:buNone/>
            </a:pPr>
            <a:endParaRPr lang="ru-RU" sz="1200" dirty="0"/>
          </a:p>
        </p:txBody>
      </p:sp>
      <p:sp>
        <p:nvSpPr>
          <p:cNvPr id="7" name="Прямоугольник 6"/>
          <p:cNvSpPr/>
          <p:nvPr/>
        </p:nvSpPr>
        <p:spPr>
          <a:xfrm>
            <a:off x="2987824" y="404664"/>
            <a:ext cx="4536504"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sz="2400" b="1" dirty="0" smtClean="0">
                <a:solidFill>
                  <a:srgbClr val="FF0000"/>
                </a:solidFill>
              </a:rPr>
              <a:t>Приём «Толстые и тонкие вопросы</a:t>
            </a:r>
            <a:endParaRPr lang="ru-RU" sz="2400" dirty="0"/>
          </a:p>
        </p:txBody>
      </p:sp>
      <p:pic>
        <p:nvPicPr>
          <p:cNvPr id="9" name="Рисунок 8" descr="1223222395_gifs_animaux.gif"/>
          <p:cNvPicPr>
            <a:picLocks noChangeAspect="1"/>
          </p:cNvPicPr>
          <p:nvPr/>
        </p:nvPicPr>
        <p:blipFill>
          <a:blip r:embed="rId3" cstate="print"/>
          <a:stretch>
            <a:fillRect/>
          </a:stretch>
        </p:blipFill>
        <p:spPr>
          <a:xfrm>
            <a:off x="323528" y="69923"/>
            <a:ext cx="2088232" cy="1749352"/>
          </a:xfrm>
          <a:prstGeom prst="rect">
            <a:avLst/>
          </a:prstGeom>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699792" y="188640"/>
            <a:ext cx="5915000" cy="1143000"/>
          </a:xfrm>
        </p:spPr>
        <p:style>
          <a:lnRef idx="1">
            <a:schemeClr val="accent4"/>
          </a:lnRef>
          <a:fillRef idx="2">
            <a:schemeClr val="accent4"/>
          </a:fillRef>
          <a:effectRef idx="1">
            <a:schemeClr val="accent4"/>
          </a:effectRef>
          <a:fontRef idx="minor">
            <a:schemeClr val="dk1"/>
          </a:fontRef>
        </p:style>
        <p:txBody>
          <a:bodyPr/>
          <a:lstStyle/>
          <a:p>
            <a:r>
              <a:rPr lang="ru-RU" dirty="0" smtClean="0">
                <a:solidFill>
                  <a:schemeClr val="accent6">
                    <a:lumMod val="75000"/>
                  </a:schemeClr>
                </a:solidFill>
                <a:latin typeface="Segoe Print" pitchFamily="2" charset="0"/>
              </a:rPr>
              <a:t>Этап 6. Рефлексия</a:t>
            </a:r>
            <a:endParaRPr lang="ru-RU" dirty="0">
              <a:solidFill>
                <a:schemeClr val="accent6">
                  <a:lumMod val="75000"/>
                </a:schemeClr>
              </a:solidFill>
              <a:latin typeface="Segoe Print" pitchFamily="2" charset="0"/>
            </a:endParaRPr>
          </a:p>
        </p:txBody>
      </p:sp>
      <p:sp>
        <p:nvSpPr>
          <p:cNvPr id="7" name="Объект 2"/>
          <p:cNvSpPr>
            <a:spLocks noGrp="1"/>
          </p:cNvSpPr>
          <p:nvPr>
            <p:ph idx="1"/>
          </p:nvPr>
        </p:nvSpPr>
        <p:spPr>
          <a:xfrm>
            <a:off x="395536" y="1988840"/>
            <a:ext cx="8229600" cy="4525963"/>
          </a:xfrm>
        </p:spPr>
        <p:txBody>
          <a:bodyPr>
            <a:normAutofit fontScale="77500" lnSpcReduction="20000"/>
          </a:bodyPr>
          <a:lstStyle/>
          <a:p>
            <a:r>
              <a:rPr lang="ru-RU" b="1" dirty="0">
                <a:solidFill>
                  <a:srgbClr val="FF0000"/>
                </a:solidFill>
              </a:rPr>
              <a:t>Что такое рефлексия?</a:t>
            </a:r>
            <a:endParaRPr lang="ru-RU" dirty="0">
              <a:solidFill>
                <a:srgbClr val="FF0000"/>
              </a:solidFill>
            </a:endParaRPr>
          </a:p>
          <a:p>
            <a:pPr marL="0" indent="0">
              <a:buNone/>
            </a:pPr>
            <a:r>
              <a:rPr lang="ru-RU" dirty="0">
                <a:solidFill>
                  <a:srgbClr val="7030A0"/>
                </a:solidFill>
                <a:latin typeface="Monotype Corsiva" pitchFamily="66" charset="0"/>
              </a:rPr>
              <a:t>Обращение назад (по лат.) Размышление о внутреннем состоянии, самопознание (словарь иностранных слов)</a:t>
            </a:r>
          </a:p>
          <a:p>
            <a:pPr marL="0" indent="0">
              <a:buNone/>
            </a:pPr>
            <a:r>
              <a:rPr lang="ru-RU" dirty="0">
                <a:solidFill>
                  <a:srgbClr val="7030A0"/>
                </a:solidFill>
                <a:latin typeface="Monotype Corsiva" pitchFamily="66" charset="0"/>
              </a:rPr>
              <a:t>Самоанализ (толковый словарь русского языка)</a:t>
            </a:r>
          </a:p>
          <a:p>
            <a:pPr marL="0" indent="0">
              <a:buNone/>
            </a:pPr>
            <a:r>
              <a:rPr lang="ru-RU" dirty="0">
                <a:solidFill>
                  <a:srgbClr val="7030A0"/>
                </a:solidFill>
                <a:latin typeface="Monotype Corsiva" pitchFamily="66" charset="0"/>
              </a:rPr>
              <a:t>В современной педагогике под рефлексией понимают самоанализ деятельности и её  результатов</a:t>
            </a:r>
            <a:r>
              <a:rPr lang="ru-RU" dirty="0" smtClean="0">
                <a:solidFill>
                  <a:srgbClr val="7030A0"/>
                </a:solidFill>
                <a:latin typeface="Monotype Corsiva" pitchFamily="66" charset="0"/>
              </a:rPr>
              <a:t>.</a:t>
            </a:r>
          </a:p>
          <a:p>
            <a:pPr marL="0" indent="0">
              <a:buNone/>
            </a:pPr>
            <a:r>
              <a:rPr lang="ru-RU" dirty="0">
                <a:solidFill>
                  <a:srgbClr val="7030A0"/>
                </a:solidFill>
                <a:latin typeface="Monotype Corsiva" pitchFamily="66" charset="0"/>
              </a:rPr>
              <a:t> Виды рефлексии</a:t>
            </a:r>
            <a:r>
              <a:rPr lang="ru-RU" dirty="0" smtClean="0">
                <a:solidFill>
                  <a:srgbClr val="7030A0"/>
                </a:solidFill>
                <a:latin typeface="Monotype Corsiva" pitchFamily="66" charset="0"/>
              </a:rPr>
              <a:t>:</a:t>
            </a:r>
          </a:p>
          <a:p>
            <a:pPr marL="0" indent="0">
              <a:buNone/>
            </a:pPr>
            <a:r>
              <a:rPr lang="ru-RU" dirty="0" smtClean="0">
                <a:solidFill>
                  <a:srgbClr val="7030A0"/>
                </a:solidFill>
                <a:latin typeface="Monotype Corsiva" pitchFamily="66" charset="0"/>
              </a:rPr>
              <a:t>- Рефлексия </a:t>
            </a:r>
            <a:r>
              <a:rPr lang="ru-RU" dirty="0">
                <a:solidFill>
                  <a:srgbClr val="7030A0"/>
                </a:solidFill>
                <a:latin typeface="Monotype Corsiva" pitchFamily="66" charset="0"/>
              </a:rPr>
              <a:t>настроения и эмоционального состояния</a:t>
            </a:r>
          </a:p>
          <a:p>
            <a:pPr marL="0" indent="0">
              <a:buNone/>
            </a:pPr>
            <a:r>
              <a:rPr lang="ru-RU" dirty="0">
                <a:solidFill>
                  <a:srgbClr val="7030A0"/>
                </a:solidFill>
                <a:latin typeface="Monotype Corsiva" pitchFamily="66" charset="0"/>
              </a:rPr>
              <a:t>целесообразна в начале урока с целью установления эмоционального контакта с группой и в конце </a:t>
            </a:r>
            <a:r>
              <a:rPr lang="ru-RU" dirty="0" smtClean="0">
                <a:solidFill>
                  <a:srgbClr val="7030A0"/>
                </a:solidFill>
                <a:latin typeface="Monotype Corsiva" pitchFamily="66" charset="0"/>
              </a:rPr>
              <a:t>деятельности.</a:t>
            </a:r>
          </a:p>
          <a:p>
            <a:pPr marL="0" indent="0">
              <a:buNone/>
            </a:pPr>
            <a:r>
              <a:rPr lang="ru-RU" dirty="0" smtClean="0">
                <a:solidFill>
                  <a:srgbClr val="7030A0"/>
                </a:solidFill>
                <a:latin typeface="Monotype Corsiva" pitchFamily="66" charset="0"/>
              </a:rPr>
              <a:t>- </a:t>
            </a:r>
            <a:r>
              <a:rPr lang="ru-RU" dirty="0">
                <a:solidFill>
                  <a:srgbClr val="7030A0"/>
                </a:solidFill>
                <a:latin typeface="Monotype Corsiva" pitchFamily="66" charset="0"/>
              </a:rPr>
              <a:t>Оценочная (соотнесение новой информации и имеющихся знаний, выработка собственной позиции, оценка процесса</a:t>
            </a:r>
          </a:p>
          <a:p>
            <a:pPr marL="0" indent="0">
              <a:buNone/>
            </a:pPr>
            <a:endParaRPr lang="ru-RU" dirty="0"/>
          </a:p>
          <a:p>
            <a:pPr marL="0" indent="0">
              <a:buNone/>
            </a:pPr>
            <a:endParaRPr lang="ru-RU" dirty="0"/>
          </a:p>
          <a:p>
            <a:endParaRPr lang="ru-RU" dirty="0"/>
          </a:p>
        </p:txBody>
      </p:sp>
      <p:pic>
        <p:nvPicPr>
          <p:cNvPr id="9" name="Рисунок 8" descr="shkolnye_kartinki_49.gif"/>
          <p:cNvPicPr>
            <a:picLocks noChangeAspect="1"/>
          </p:cNvPicPr>
          <p:nvPr/>
        </p:nvPicPr>
        <p:blipFill>
          <a:blip r:embed="rId3" cstate="print"/>
          <a:stretch>
            <a:fillRect/>
          </a:stretch>
        </p:blipFill>
        <p:spPr>
          <a:xfrm>
            <a:off x="539552" y="27873"/>
            <a:ext cx="1296144" cy="1692188"/>
          </a:xfrm>
          <a:prstGeom prst="rect">
            <a:avLst/>
          </a:prstGeom>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339752" y="188640"/>
            <a:ext cx="6480720" cy="1228998"/>
          </a:xfrm>
        </p:spPr>
        <p:style>
          <a:lnRef idx="1">
            <a:schemeClr val="accent4"/>
          </a:lnRef>
          <a:fillRef idx="2">
            <a:schemeClr val="accent4"/>
          </a:fillRef>
          <a:effectRef idx="1">
            <a:schemeClr val="accent4"/>
          </a:effectRef>
          <a:fontRef idx="minor">
            <a:schemeClr val="dk1"/>
          </a:fontRef>
        </p:style>
        <p:txBody>
          <a:bodyPr/>
          <a:lstStyle/>
          <a:p>
            <a:r>
              <a:rPr lang="ru-RU" b="1" dirty="0" smtClean="0"/>
              <a:t>Основные приемы рефлексии</a:t>
            </a:r>
            <a:endParaRPr lang="ru-RU" dirty="0"/>
          </a:p>
        </p:txBody>
      </p:sp>
      <p:sp>
        <p:nvSpPr>
          <p:cNvPr id="7" name="Объект 2"/>
          <p:cNvSpPr>
            <a:spLocks noGrp="1"/>
          </p:cNvSpPr>
          <p:nvPr>
            <p:ph idx="1"/>
          </p:nvPr>
        </p:nvSpPr>
        <p:spPr>
          <a:xfrm>
            <a:off x="395536" y="1916832"/>
            <a:ext cx="8424936" cy="4320480"/>
          </a:xfrm>
        </p:spPr>
        <p:txBody>
          <a:bodyPr>
            <a:normAutofit fontScale="40000" lnSpcReduction="20000"/>
          </a:bodyPr>
          <a:lstStyle/>
          <a:p>
            <a:pPr marL="0" indent="0">
              <a:buNone/>
            </a:pPr>
            <a:r>
              <a:rPr lang="ru-RU" b="1" dirty="0" smtClean="0"/>
              <a:t>        </a:t>
            </a:r>
            <a:endParaRPr lang="ru-RU" b="1" dirty="0" smtClean="0">
              <a:solidFill>
                <a:srgbClr val="7030A0"/>
              </a:solidFill>
            </a:endParaRPr>
          </a:p>
          <a:p>
            <a:r>
              <a:rPr lang="ru-RU" sz="3500" b="1" dirty="0" smtClean="0">
                <a:solidFill>
                  <a:srgbClr val="7030A0"/>
                </a:solidFill>
                <a:latin typeface="Segoe Print" pitchFamily="2" charset="0"/>
              </a:rPr>
              <a:t>Плюс</a:t>
            </a:r>
            <a:r>
              <a:rPr lang="ru-RU" sz="3500" b="1" dirty="0">
                <a:solidFill>
                  <a:srgbClr val="7030A0"/>
                </a:solidFill>
                <a:latin typeface="Segoe Print" pitchFamily="2" charset="0"/>
              </a:rPr>
              <a:t>, минус, интересно"</a:t>
            </a:r>
          </a:p>
          <a:p>
            <a:pPr marL="0" indent="0">
              <a:buNone/>
            </a:pPr>
            <a:r>
              <a:rPr lang="ru-RU" sz="3500" b="1" dirty="0">
                <a:solidFill>
                  <a:srgbClr val="7030A0"/>
                </a:solidFill>
              </a:rPr>
              <a:t>Для </a:t>
            </a:r>
            <a:r>
              <a:rPr lang="ru-RU" sz="3500" b="1" dirty="0" smtClean="0">
                <a:solidFill>
                  <a:srgbClr val="7030A0"/>
                </a:solidFill>
              </a:rPr>
              <a:t>подведения итогов урока можно воспользоваться упражнением «</a:t>
            </a:r>
            <a:r>
              <a:rPr lang="ru-RU" sz="3500" b="1" dirty="0" err="1" smtClean="0">
                <a:solidFill>
                  <a:srgbClr val="7030A0"/>
                </a:solidFill>
              </a:rPr>
              <a:t>Плюс-минус-интересно</a:t>
            </a:r>
            <a:r>
              <a:rPr lang="ru-RU" sz="3500" b="1" dirty="0" smtClean="0">
                <a:solidFill>
                  <a:srgbClr val="7030A0"/>
                </a:solidFill>
              </a:rPr>
              <a:t>». Это упражнение можно </a:t>
            </a:r>
            <a:r>
              <a:rPr lang="ru-RU" sz="3500" b="1" dirty="0">
                <a:solidFill>
                  <a:srgbClr val="7030A0"/>
                </a:solidFill>
              </a:rPr>
              <a:t>выполнять как устно, так и письменно, в зависимости от наличия времени. Для письменного выполнения предлагается заполнить таблицу из трех граф. В графу «П» - «плюс» записывается все, что понравилось на уроке, информация и формы работы,  которые вызвали положительные эмоции, либо по мнению ученика могут быть ему полезны для достижения каких-то целей. В графу «М» - «минус» записывается все, что не понравилось на уроке, показалось скучным, вызвало неприязнь, осталось непонятным, или информация, которая, по мнению ученика, оказалась для него не нужной, бесполезной с точки зрения решения жизненных ситуаций. В графу «И» - «интересно» учащиеся вписывают все любопытные факты, о которых узнали на уроке и что бы еще хотелось узнать по данной проблеме, вопросы к учителю</a:t>
            </a:r>
            <a:r>
              <a:rPr lang="ru-RU" sz="3500" b="1" dirty="0" smtClean="0">
                <a:solidFill>
                  <a:srgbClr val="7030A0"/>
                </a:solidFill>
              </a:rPr>
              <a:t>.</a:t>
            </a:r>
          </a:p>
          <a:p>
            <a:r>
              <a:rPr lang="ru-RU" sz="3500" b="1" dirty="0">
                <a:solidFill>
                  <a:srgbClr val="1308E8"/>
                </a:solidFill>
                <a:latin typeface="Segoe Print" pitchFamily="2" charset="0"/>
              </a:rPr>
              <a:t>Приём «</a:t>
            </a:r>
            <a:r>
              <a:rPr lang="ru-RU" sz="3500" b="1" dirty="0" err="1">
                <a:solidFill>
                  <a:srgbClr val="1308E8"/>
                </a:solidFill>
                <a:latin typeface="Segoe Print" pitchFamily="2" charset="0"/>
              </a:rPr>
              <a:t>Синквейн</a:t>
            </a:r>
            <a:r>
              <a:rPr lang="ru-RU" sz="3500" b="1" dirty="0">
                <a:solidFill>
                  <a:srgbClr val="1308E8"/>
                </a:solidFill>
                <a:latin typeface="Segoe Print" pitchFamily="2" charset="0"/>
              </a:rPr>
              <a:t>»</a:t>
            </a:r>
          </a:p>
          <a:p>
            <a:pPr marL="0" indent="0">
              <a:buNone/>
            </a:pPr>
            <a:r>
              <a:rPr lang="ru-RU" sz="3500" b="1" dirty="0">
                <a:solidFill>
                  <a:srgbClr val="1308E8"/>
                </a:solidFill>
              </a:rPr>
              <a:t>это стихотворение, представляющее собой синтез информации в лаконичной форме, что позволяет описывать суть понятия или осуществлять рефлексию на основе полученных знаний</a:t>
            </a:r>
            <a:r>
              <a:rPr lang="ru-RU" sz="3500" b="1" dirty="0" smtClean="0">
                <a:solidFill>
                  <a:srgbClr val="1308E8"/>
                </a:solidFill>
              </a:rPr>
              <a:t>”.</a:t>
            </a:r>
            <a:r>
              <a:rPr lang="ru-RU" sz="3500" b="1" dirty="0">
                <a:solidFill>
                  <a:srgbClr val="1308E8"/>
                </a:solidFill>
              </a:rPr>
              <a:t> </a:t>
            </a:r>
          </a:p>
          <a:p>
            <a:pPr marL="0" indent="0">
              <a:buNone/>
            </a:pPr>
            <a:r>
              <a:rPr lang="ru-RU" sz="3500" b="1" dirty="0">
                <a:solidFill>
                  <a:srgbClr val="1308E8"/>
                </a:solidFill>
              </a:rPr>
              <a:t>Слово происходит от французского “5”. Это стихотворение из 5 строк, которое строится по правилам:</a:t>
            </a:r>
          </a:p>
          <a:p>
            <a:pPr marL="0" indent="0">
              <a:buNone/>
            </a:pPr>
            <a:r>
              <a:rPr lang="ru-RU" sz="3500" b="1" dirty="0">
                <a:solidFill>
                  <a:srgbClr val="1308E8"/>
                </a:solidFill>
              </a:rPr>
              <a:t>1 строка – тема или предмет (одно существительное);</a:t>
            </a:r>
          </a:p>
          <a:p>
            <a:pPr marL="0" indent="0">
              <a:buNone/>
            </a:pPr>
            <a:r>
              <a:rPr lang="ru-RU" sz="3500" b="1" dirty="0">
                <a:solidFill>
                  <a:srgbClr val="1308E8"/>
                </a:solidFill>
              </a:rPr>
              <a:t>2 строка – описание предмета (два прилагательных);</a:t>
            </a:r>
          </a:p>
          <a:p>
            <a:pPr marL="0" indent="0">
              <a:buNone/>
            </a:pPr>
            <a:r>
              <a:rPr lang="ru-RU" sz="3500" b="1" dirty="0">
                <a:solidFill>
                  <a:srgbClr val="1308E8"/>
                </a:solidFill>
              </a:rPr>
              <a:t>3 строка – описание действия (три глагола);</a:t>
            </a:r>
          </a:p>
          <a:p>
            <a:pPr marL="0" indent="0">
              <a:buNone/>
            </a:pPr>
            <a:r>
              <a:rPr lang="ru-RU" sz="3500" b="1" dirty="0">
                <a:solidFill>
                  <a:srgbClr val="1308E8"/>
                </a:solidFill>
              </a:rPr>
              <a:t>4 строка – фраза из четырех слов, выражающая отношение к предмету;</a:t>
            </a:r>
          </a:p>
          <a:p>
            <a:pPr marL="0" indent="0">
              <a:buNone/>
            </a:pPr>
            <a:r>
              <a:rPr lang="ru-RU" sz="3500" b="1" dirty="0">
                <a:solidFill>
                  <a:srgbClr val="1308E8"/>
                </a:solidFill>
              </a:rPr>
              <a:t>5 строка – синоним, обобщающий или расширяющий смысл темы или предмета (одно слово</a:t>
            </a:r>
            <a:r>
              <a:rPr lang="ru-RU" sz="3500" b="1" dirty="0" smtClean="0">
                <a:solidFill>
                  <a:srgbClr val="1308E8"/>
                </a:solidFill>
              </a:rPr>
              <a:t>).</a:t>
            </a:r>
          </a:p>
          <a:p>
            <a:pPr marL="0" indent="0">
              <a:buNone/>
            </a:pPr>
            <a:endParaRPr lang="ru-RU" dirty="0"/>
          </a:p>
          <a:p>
            <a:pPr marL="0" indent="0">
              <a:buNone/>
            </a:pPr>
            <a:endParaRPr lang="ru-RU" dirty="0"/>
          </a:p>
        </p:txBody>
      </p:sp>
      <p:pic>
        <p:nvPicPr>
          <p:cNvPr id="8" name="Рисунок 7" descr="07715.gif"/>
          <p:cNvPicPr>
            <a:picLocks noChangeAspect="1"/>
          </p:cNvPicPr>
          <p:nvPr/>
        </p:nvPicPr>
        <p:blipFill>
          <a:blip r:embed="rId3" cstate="print"/>
          <a:stretch>
            <a:fillRect/>
          </a:stretch>
        </p:blipFill>
        <p:spPr>
          <a:xfrm>
            <a:off x="467544" y="-171400"/>
            <a:ext cx="1505199" cy="1728192"/>
          </a:xfrm>
          <a:prstGeom prst="rect">
            <a:avLst/>
          </a:prstGeom>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Объект 2"/>
          <p:cNvSpPr>
            <a:spLocks noGrp="1"/>
          </p:cNvSpPr>
          <p:nvPr>
            <p:ph idx="1"/>
          </p:nvPr>
        </p:nvSpPr>
        <p:spPr>
          <a:xfrm>
            <a:off x="611560" y="2060848"/>
            <a:ext cx="8136904" cy="4176464"/>
          </a:xfrm>
        </p:spPr>
        <p:txBody>
          <a:bodyPr>
            <a:normAutofit fontScale="47500" lnSpcReduction="20000"/>
          </a:bodyPr>
          <a:lstStyle/>
          <a:p>
            <a:pPr marL="0" indent="0">
              <a:buNone/>
            </a:pPr>
            <a:r>
              <a:rPr lang="ru-RU" b="1" dirty="0">
                <a:solidFill>
                  <a:srgbClr val="1308E8"/>
                </a:solidFill>
              </a:rPr>
              <a:t>"Рефлексивный экран" </a:t>
            </a:r>
            <a:endParaRPr lang="ru-RU" dirty="0">
              <a:solidFill>
                <a:srgbClr val="1308E8"/>
              </a:solidFill>
            </a:endParaRPr>
          </a:p>
          <a:p>
            <a:pPr marL="0" indent="0">
              <a:buNone/>
            </a:pPr>
            <a:r>
              <a:rPr lang="ru-RU" b="1" dirty="0">
                <a:solidFill>
                  <a:srgbClr val="7030A0"/>
                </a:solidFill>
              </a:rPr>
              <a:t>Ученики по кругу высказываются одним предложением, выбирая начало фразы из рефлексивного экрана на доске</a:t>
            </a:r>
            <a:r>
              <a:rPr lang="ru-RU" dirty="0"/>
              <a:t>:</a:t>
            </a:r>
          </a:p>
          <a:p>
            <a:pPr algn="ctr">
              <a:buBlip>
                <a:blip r:embed="rId3"/>
              </a:buBlip>
            </a:pPr>
            <a:r>
              <a:rPr lang="ru-RU" b="1" dirty="0">
                <a:solidFill>
                  <a:srgbClr val="FF0000"/>
                </a:solidFill>
              </a:rPr>
              <a:t>сегодня я узнал…</a:t>
            </a:r>
          </a:p>
          <a:p>
            <a:pPr algn="ctr">
              <a:buBlip>
                <a:blip r:embed="rId3"/>
              </a:buBlip>
            </a:pPr>
            <a:r>
              <a:rPr lang="ru-RU" b="1" dirty="0">
                <a:solidFill>
                  <a:srgbClr val="FF0000"/>
                </a:solidFill>
              </a:rPr>
              <a:t>было интересно…</a:t>
            </a:r>
          </a:p>
          <a:p>
            <a:pPr algn="ctr">
              <a:buBlip>
                <a:blip r:embed="rId3"/>
              </a:buBlip>
            </a:pPr>
            <a:r>
              <a:rPr lang="ru-RU" b="1" dirty="0">
                <a:solidFill>
                  <a:srgbClr val="FF0000"/>
                </a:solidFill>
              </a:rPr>
              <a:t>было трудно…</a:t>
            </a:r>
          </a:p>
          <a:p>
            <a:pPr algn="ctr">
              <a:buBlip>
                <a:blip r:embed="rId3"/>
              </a:buBlip>
            </a:pPr>
            <a:r>
              <a:rPr lang="ru-RU" b="1" dirty="0">
                <a:solidFill>
                  <a:srgbClr val="FF0000"/>
                </a:solidFill>
              </a:rPr>
              <a:t>я выполнял задания…</a:t>
            </a:r>
          </a:p>
          <a:p>
            <a:pPr algn="ctr">
              <a:buBlip>
                <a:blip r:embed="rId3"/>
              </a:buBlip>
            </a:pPr>
            <a:r>
              <a:rPr lang="ru-RU" b="1" dirty="0">
                <a:solidFill>
                  <a:srgbClr val="FF0000"/>
                </a:solidFill>
              </a:rPr>
              <a:t>я понял, что…</a:t>
            </a:r>
          </a:p>
          <a:p>
            <a:pPr algn="ctr">
              <a:buBlip>
                <a:blip r:embed="rId3"/>
              </a:buBlip>
            </a:pPr>
            <a:r>
              <a:rPr lang="ru-RU" b="1" dirty="0">
                <a:solidFill>
                  <a:srgbClr val="FF0000"/>
                </a:solidFill>
              </a:rPr>
              <a:t>теперь я могу…</a:t>
            </a:r>
          </a:p>
          <a:p>
            <a:pPr algn="ctr">
              <a:buBlip>
                <a:blip r:embed="rId3"/>
              </a:buBlip>
            </a:pPr>
            <a:r>
              <a:rPr lang="ru-RU" b="1" dirty="0">
                <a:solidFill>
                  <a:srgbClr val="FF0000"/>
                </a:solidFill>
              </a:rPr>
              <a:t>я почувствовал, что…</a:t>
            </a:r>
          </a:p>
          <a:p>
            <a:pPr algn="ctr">
              <a:buBlip>
                <a:blip r:embed="rId3"/>
              </a:buBlip>
            </a:pPr>
            <a:r>
              <a:rPr lang="ru-RU" b="1" dirty="0">
                <a:solidFill>
                  <a:srgbClr val="FF0000"/>
                </a:solidFill>
              </a:rPr>
              <a:t>я приобрел…</a:t>
            </a:r>
          </a:p>
          <a:p>
            <a:pPr algn="ctr">
              <a:buBlip>
                <a:blip r:embed="rId3"/>
              </a:buBlip>
            </a:pPr>
            <a:r>
              <a:rPr lang="ru-RU" b="1" dirty="0">
                <a:solidFill>
                  <a:srgbClr val="FF0000"/>
                </a:solidFill>
              </a:rPr>
              <a:t>я научился…</a:t>
            </a:r>
          </a:p>
          <a:p>
            <a:pPr algn="ctr">
              <a:buBlip>
                <a:blip r:embed="rId3"/>
              </a:buBlip>
            </a:pPr>
            <a:r>
              <a:rPr lang="ru-RU" b="1" dirty="0">
                <a:solidFill>
                  <a:srgbClr val="FF0000"/>
                </a:solidFill>
              </a:rPr>
              <a:t>у меня получилось …</a:t>
            </a:r>
          </a:p>
          <a:p>
            <a:pPr algn="ctr">
              <a:buBlip>
                <a:blip r:embed="rId3"/>
              </a:buBlip>
            </a:pPr>
            <a:r>
              <a:rPr lang="ru-RU" b="1" dirty="0">
                <a:solidFill>
                  <a:srgbClr val="FF0000"/>
                </a:solidFill>
              </a:rPr>
              <a:t>я смог…</a:t>
            </a:r>
          </a:p>
          <a:p>
            <a:pPr algn="ctr">
              <a:buBlip>
                <a:blip r:embed="rId3"/>
              </a:buBlip>
            </a:pPr>
            <a:r>
              <a:rPr lang="ru-RU" b="1" dirty="0">
                <a:solidFill>
                  <a:srgbClr val="FF0000"/>
                </a:solidFill>
              </a:rPr>
              <a:t>я попробую…</a:t>
            </a:r>
          </a:p>
          <a:p>
            <a:pPr algn="ctr">
              <a:buBlip>
                <a:blip r:embed="rId3"/>
              </a:buBlip>
            </a:pPr>
            <a:r>
              <a:rPr lang="ru-RU" b="1" dirty="0">
                <a:solidFill>
                  <a:srgbClr val="FF0000"/>
                </a:solidFill>
              </a:rPr>
              <a:t>меня удивило…</a:t>
            </a:r>
          </a:p>
          <a:p>
            <a:pPr algn="ctr">
              <a:buBlip>
                <a:blip r:embed="rId3"/>
              </a:buBlip>
            </a:pPr>
            <a:r>
              <a:rPr lang="ru-RU" b="1" dirty="0">
                <a:solidFill>
                  <a:srgbClr val="FF0000"/>
                </a:solidFill>
              </a:rPr>
              <a:t>урок дал мне для жизни…</a:t>
            </a:r>
          </a:p>
          <a:p>
            <a:pPr algn="ctr">
              <a:buBlip>
                <a:blip r:embed="rId3"/>
              </a:buBlip>
            </a:pPr>
            <a:r>
              <a:rPr lang="ru-RU" b="1" dirty="0">
                <a:solidFill>
                  <a:srgbClr val="FF0000"/>
                </a:solidFill>
              </a:rPr>
              <a:t>мне захотелось…</a:t>
            </a:r>
          </a:p>
          <a:p>
            <a:pPr marL="0" indent="0">
              <a:buNone/>
            </a:pPr>
            <a:endParaRPr lang="ru-RU" dirty="0"/>
          </a:p>
        </p:txBody>
      </p:sp>
      <p:pic>
        <p:nvPicPr>
          <p:cNvPr id="7" name="Рисунок 6" descr="shkolnye_kartinki_8.gif"/>
          <p:cNvPicPr>
            <a:picLocks noChangeAspect="1"/>
          </p:cNvPicPr>
          <p:nvPr/>
        </p:nvPicPr>
        <p:blipFill>
          <a:blip r:embed="rId4" cstate="print"/>
          <a:stretch>
            <a:fillRect/>
          </a:stretch>
        </p:blipFill>
        <p:spPr>
          <a:xfrm>
            <a:off x="539552" y="188640"/>
            <a:ext cx="1431032" cy="1431032"/>
          </a:xfrm>
          <a:prstGeom prst="rect">
            <a:avLst/>
          </a:prstGeom>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5" name="TextBox 5"/>
          <p:cNvSpPr txBox="1">
            <a:spLocks noChangeArrowheads="1"/>
          </p:cNvSpPr>
          <p:nvPr/>
        </p:nvSpPr>
        <p:spPr bwMode="auto">
          <a:xfrm>
            <a:off x="2555776" y="147639"/>
            <a:ext cx="6336704" cy="1200329"/>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1">
            <a:schemeClr val="accent4"/>
          </a:lnRef>
          <a:fillRef idx="2">
            <a:schemeClr val="accent4"/>
          </a:fillRef>
          <a:effectRef idx="1">
            <a:schemeClr val="accent4"/>
          </a:effectRef>
          <a:fontRef idx="minor">
            <a:schemeClr val="dk1"/>
          </a:fontRef>
        </p:style>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sz="3600" dirty="0" smtClean="0">
                <a:solidFill>
                  <a:srgbClr val="7030A0"/>
                </a:solidFill>
              </a:rPr>
              <a:t>Введение </a:t>
            </a:r>
            <a:br>
              <a:rPr lang="ru-RU" sz="3600" dirty="0" smtClean="0">
                <a:solidFill>
                  <a:srgbClr val="7030A0"/>
                </a:solidFill>
              </a:rPr>
            </a:br>
            <a:r>
              <a:rPr lang="ru-RU" sz="3600" dirty="0" smtClean="0">
                <a:solidFill>
                  <a:srgbClr val="7030A0"/>
                </a:solidFill>
              </a:rPr>
              <a:t>основные отличия уроков</a:t>
            </a:r>
            <a:endParaRPr lang="ru-RU" sz="3600"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endParaRPr>
          </a:p>
        </p:txBody>
      </p:sp>
      <p:sp>
        <p:nvSpPr>
          <p:cNvPr id="5" name="Объект 2"/>
          <p:cNvSpPr>
            <a:spLocks noGrp="1"/>
          </p:cNvSpPr>
          <p:nvPr>
            <p:ph idx="1"/>
          </p:nvPr>
        </p:nvSpPr>
        <p:spPr>
          <a:xfrm>
            <a:off x="323528" y="2060848"/>
            <a:ext cx="8496944" cy="4104456"/>
          </a:xfrm>
        </p:spPr>
        <p:txBody>
          <a:bodyPr>
            <a:normAutofit lnSpcReduction="10000"/>
          </a:bodyPr>
          <a:lstStyle/>
          <a:p>
            <a:pPr marL="0" indent="0">
              <a:buBlip>
                <a:blip r:embed="rId3"/>
              </a:buBlip>
            </a:pPr>
            <a:r>
              <a:rPr lang="ru-RU" sz="2400" dirty="0" smtClean="0"/>
              <a:t>1. </a:t>
            </a:r>
            <a:r>
              <a:rPr lang="ru-RU" sz="2400" b="1" dirty="0" smtClean="0">
                <a:solidFill>
                  <a:srgbClr val="7030A0"/>
                </a:solidFill>
              </a:rPr>
              <a:t>Первым показателем различий служат цели урока, с осознания и формулировки которых начинается подготовка учителя к любому уроку</a:t>
            </a:r>
          </a:p>
          <a:p>
            <a:pPr marL="0" indent="0">
              <a:buBlip>
                <a:blip r:embed="rId3"/>
              </a:buBlip>
            </a:pPr>
            <a:r>
              <a:rPr lang="ru-RU" sz="2400" dirty="0" smtClean="0"/>
              <a:t>2</a:t>
            </a:r>
            <a:r>
              <a:rPr lang="ru-RU" sz="2400" b="1" dirty="0" smtClean="0">
                <a:solidFill>
                  <a:srgbClr val="00B0F0"/>
                </a:solidFill>
              </a:rPr>
              <a:t>.</a:t>
            </a:r>
            <a:r>
              <a:rPr lang="ru-RU" sz="2400" b="1" dirty="0">
                <a:solidFill>
                  <a:srgbClr val="00B0F0"/>
                </a:solidFill>
              </a:rPr>
              <a:t> Второй показатель различий традиционного и современного урока заключается в изменении роли и функций учителя на уроке.</a:t>
            </a:r>
          </a:p>
          <a:p>
            <a:pPr marL="0" indent="0">
              <a:buBlip>
                <a:blip r:embed="rId3"/>
              </a:buBlip>
            </a:pPr>
            <a:r>
              <a:rPr lang="ru-RU" sz="2400" dirty="0" smtClean="0"/>
              <a:t>3.</a:t>
            </a:r>
            <a:r>
              <a:rPr lang="ru-RU" sz="2400" dirty="0"/>
              <a:t> </a:t>
            </a:r>
            <a:r>
              <a:rPr lang="ru-RU" sz="2400" dirty="0" smtClean="0"/>
              <a:t> </a:t>
            </a:r>
            <a:r>
              <a:rPr lang="ru-RU" sz="2400" b="1" dirty="0" smtClean="0">
                <a:solidFill>
                  <a:srgbClr val="FF0000"/>
                </a:solidFill>
              </a:rPr>
              <a:t>Изменение </a:t>
            </a:r>
            <a:r>
              <a:rPr lang="ru-RU" sz="2400" b="1" dirty="0">
                <a:solidFill>
                  <a:srgbClr val="FF0000"/>
                </a:solidFill>
              </a:rPr>
              <a:t>отношений между учителем и учащимися, атмосфера </a:t>
            </a:r>
            <a:r>
              <a:rPr lang="ru-RU" sz="2400" b="1" dirty="0" smtClean="0">
                <a:solidFill>
                  <a:srgbClr val="FF0000"/>
                </a:solidFill>
              </a:rPr>
              <a:t>сотрудничества</a:t>
            </a:r>
          </a:p>
          <a:p>
            <a:pPr marL="0" indent="0">
              <a:buBlip>
                <a:blip r:embed="rId3"/>
              </a:buBlip>
            </a:pPr>
            <a:r>
              <a:rPr lang="ru-RU" sz="2400" dirty="0" smtClean="0"/>
              <a:t>4</a:t>
            </a:r>
            <a:r>
              <a:rPr lang="ru-RU" sz="2400" b="1" dirty="0" smtClean="0">
                <a:solidFill>
                  <a:srgbClr val="00B050"/>
                </a:solidFill>
              </a:rPr>
              <a:t>. Различия при планировании этапов урока</a:t>
            </a:r>
          </a:p>
          <a:p>
            <a:pPr marL="0" indent="0">
              <a:buBlip>
                <a:blip r:embed="rId3"/>
              </a:buBlip>
            </a:pPr>
            <a:r>
              <a:rPr lang="ru-RU" sz="2400" dirty="0" smtClean="0"/>
              <a:t>5. </a:t>
            </a:r>
            <a:r>
              <a:rPr lang="ru-RU" sz="2400" b="1" dirty="0" smtClean="0">
                <a:solidFill>
                  <a:srgbClr val="0070C0"/>
                </a:solidFill>
              </a:rPr>
              <a:t>Связь с другими предметами</a:t>
            </a:r>
          </a:p>
          <a:p>
            <a:pPr marL="0" indent="0">
              <a:buBlip>
                <a:blip r:embed="rId3"/>
              </a:buBlip>
            </a:pPr>
            <a:r>
              <a:rPr lang="ru-RU" sz="2400" dirty="0" smtClean="0"/>
              <a:t>6.</a:t>
            </a:r>
            <a:r>
              <a:rPr lang="ru-RU" sz="2400" b="1" dirty="0" smtClean="0">
                <a:solidFill>
                  <a:schemeClr val="accent6">
                    <a:lumMod val="75000"/>
                  </a:schemeClr>
                </a:solidFill>
              </a:rPr>
              <a:t>Общение учащихся в процессе учебной работы</a:t>
            </a:r>
            <a:endParaRPr lang="ru-RU" sz="2400" b="1" dirty="0">
              <a:solidFill>
                <a:schemeClr val="accent6">
                  <a:lumMod val="75000"/>
                </a:schemeClr>
              </a:solidFill>
            </a:endParaRPr>
          </a:p>
        </p:txBody>
      </p:sp>
      <p:pic>
        <p:nvPicPr>
          <p:cNvPr id="7" name="Рисунок 6" descr="67311.gif"/>
          <p:cNvPicPr>
            <a:picLocks noChangeAspect="1"/>
          </p:cNvPicPr>
          <p:nvPr/>
        </p:nvPicPr>
        <p:blipFill>
          <a:blip r:embed="rId4" cstate="print"/>
          <a:stretch>
            <a:fillRect/>
          </a:stretch>
        </p:blipFill>
        <p:spPr>
          <a:xfrm>
            <a:off x="683568" y="188640"/>
            <a:ext cx="1157271" cy="1296144"/>
          </a:xfrm>
          <a:prstGeom prst="rect">
            <a:avLst/>
          </a:prstGeom>
        </p:spPr>
      </p:pic>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Объект 2"/>
          <p:cNvSpPr>
            <a:spLocks noGrp="1"/>
          </p:cNvSpPr>
          <p:nvPr>
            <p:ph idx="1"/>
          </p:nvPr>
        </p:nvSpPr>
        <p:spPr>
          <a:xfrm>
            <a:off x="611560" y="1988840"/>
            <a:ext cx="8301608" cy="4209331"/>
          </a:xfrm>
        </p:spPr>
        <p:txBody>
          <a:bodyPr>
            <a:normAutofit fontScale="40000" lnSpcReduction="20000"/>
          </a:bodyPr>
          <a:lstStyle/>
          <a:p>
            <a:r>
              <a:rPr lang="ru-RU" sz="3500" b="1" dirty="0">
                <a:solidFill>
                  <a:srgbClr val="FF0000"/>
                </a:solidFill>
              </a:rPr>
              <a:t>Анкета</a:t>
            </a:r>
          </a:p>
          <a:p>
            <a:pPr marL="0" indent="0">
              <a:buNone/>
            </a:pPr>
            <a:r>
              <a:rPr lang="ru-RU" b="1" dirty="0">
                <a:solidFill>
                  <a:srgbClr val="FF0000"/>
                </a:solidFill>
              </a:rPr>
              <a:t> В конце урока можно дать ребятам небольшую анкету, которая позволяет осуществить самоанализ, дать качественную и количественную оценку уроку. Некоторые пункты можно варьировать, дополнять, это зависит от того, на какие элементы урока обращается особое внимание. Можно попросить учащихся аргументировать свой ответ.</a:t>
            </a:r>
          </a:p>
          <a:p>
            <a:pPr marL="0" indent="0" algn="ctr">
              <a:buNone/>
            </a:pPr>
            <a:r>
              <a:rPr lang="ru-RU" b="1" dirty="0">
                <a:solidFill>
                  <a:srgbClr val="7030A0"/>
                </a:solidFill>
              </a:rPr>
              <a:t>1.На уроке я работал</a:t>
            </a:r>
          </a:p>
          <a:p>
            <a:pPr marL="0" indent="0" algn="ctr">
              <a:buNone/>
            </a:pPr>
            <a:r>
              <a:rPr lang="ru-RU" b="1" dirty="0">
                <a:solidFill>
                  <a:srgbClr val="7030A0"/>
                </a:solidFill>
              </a:rPr>
              <a:t>2.Своей работой на уроке я</a:t>
            </a:r>
          </a:p>
          <a:p>
            <a:pPr marL="0" indent="0" algn="ctr">
              <a:buNone/>
            </a:pPr>
            <a:r>
              <a:rPr lang="ru-RU" b="1" dirty="0">
                <a:solidFill>
                  <a:srgbClr val="7030A0"/>
                </a:solidFill>
              </a:rPr>
              <a:t>3.Урок для меня показался</a:t>
            </a:r>
          </a:p>
          <a:p>
            <a:pPr marL="0" indent="0" algn="ctr">
              <a:buNone/>
            </a:pPr>
            <a:r>
              <a:rPr lang="ru-RU" b="1" dirty="0">
                <a:solidFill>
                  <a:srgbClr val="7030A0"/>
                </a:solidFill>
              </a:rPr>
              <a:t>4.За урок я</a:t>
            </a:r>
          </a:p>
          <a:p>
            <a:pPr marL="0" indent="0" algn="ctr">
              <a:buNone/>
            </a:pPr>
            <a:r>
              <a:rPr lang="ru-RU" b="1" dirty="0">
                <a:solidFill>
                  <a:srgbClr val="7030A0"/>
                </a:solidFill>
              </a:rPr>
              <a:t>5.Мое настроение</a:t>
            </a:r>
          </a:p>
          <a:p>
            <a:pPr marL="0" indent="0" algn="ctr">
              <a:buNone/>
            </a:pPr>
            <a:r>
              <a:rPr lang="ru-RU" b="1" dirty="0">
                <a:solidFill>
                  <a:srgbClr val="7030A0"/>
                </a:solidFill>
              </a:rPr>
              <a:t>6.Материал урока мне бы</a:t>
            </a:r>
          </a:p>
          <a:p>
            <a:pPr marL="0" indent="0" algn="ctr">
              <a:buNone/>
            </a:pPr>
            <a:r>
              <a:rPr lang="ru-RU" b="1" dirty="0">
                <a:solidFill>
                  <a:srgbClr val="7030A0"/>
                </a:solidFill>
              </a:rPr>
              <a:t>7.Домашнее задание мне кажется</a:t>
            </a:r>
          </a:p>
          <a:p>
            <a:pPr algn="ctr">
              <a:buBlip>
                <a:blip r:embed="rId3"/>
              </a:buBlip>
            </a:pPr>
            <a:r>
              <a:rPr lang="ru-RU" b="1" dirty="0">
                <a:solidFill>
                  <a:srgbClr val="1308E8"/>
                </a:solidFill>
              </a:rPr>
              <a:t>активно / пассивно</a:t>
            </a:r>
          </a:p>
          <a:p>
            <a:pPr algn="ctr">
              <a:buBlip>
                <a:blip r:embed="rId3"/>
              </a:buBlip>
            </a:pPr>
            <a:r>
              <a:rPr lang="ru-RU" b="1" dirty="0">
                <a:solidFill>
                  <a:srgbClr val="1308E8"/>
                </a:solidFill>
              </a:rPr>
              <a:t>доволен / не доволен</a:t>
            </a:r>
          </a:p>
          <a:p>
            <a:pPr algn="ctr">
              <a:buBlip>
                <a:blip r:embed="rId3"/>
              </a:buBlip>
            </a:pPr>
            <a:r>
              <a:rPr lang="ru-RU" b="1" dirty="0">
                <a:solidFill>
                  <a:srgbClr val="1308E8"/>
                </a:solidFill>
              </a:rPr>
              <a:t>коротким / длинным</a:t>
            </a:r>
          </a:p>
          <a:p>
            <a:pPr algn="ctr">
              <a:buBlip>
                <a:blip r:embed="rId3"/>
              </a:buBlip>
            </a:pPr>
            <a:r>
              <a:rPr lang="ru-RU" b="1" dirty="0">
                <a:solidFill>
                  <a:srgbClr val="1308E8"/>
                </a:solidFill>
              </a:rPr>
              <a:t>не устал / устал</a:t>
            </a:r>
          </a:p>
          <a:p>
            <a:pPr algn="ctr">
              <a:buBlip>
                <a:blip r:embed="rId3"/>
              </a:buBlip>
            </a:pPr>
            <a:r>
              <a:rPr lang="ru-RU" b="1" dirty="0">
                <a:solidFill>
                  <a:srgbClr val="1308E8"/>
                </a:solidFill>
              </a:rPr>
              <a:t>стало лучше / стало хуже</a:t>
            </a:r>
          </a:p>
          <a:p>
            <a:pPr algn="ctr">
              <a:buBlip>
                <a:blip r:embed="rId3"/>
              </a:buBlip>
            </a:pPr>
            <a:r>
              <a:rPr lang="ru-RU" b="1" dirty="0">
                <a:solidFill>
                  <a:srgbClr val="1308E8"/>
                </a:solidFill>
              </a:rPr>
              <a:t>понятен / не понятен</a:t>
            </a:r>
          </a:p>
          <a:p>
            <a:pPr algn="ctr">
              <a:buBlip>
                <a:blip r:embed="rId3"/>
              </a:buBlip>
            </a:pPr>
            <a:r>
              <a:rPr lang="ru-RU" b="1" dirty="0">
                <a:solidFill>
                  <a:srgbClr val="1308E8"/>
                </a:solidFill>
              </a:rPr>
              <a:t>полезен / бесполезен</a:t>
            </a:r>
          </a:p>
          <a:p>
            <a:pPr algn="ctr">
              <a:buBlip>
                <a:blip r:embed="rId3"/>
              </a:buBlip>
            </a:pPr>
            <a:r>
              <a:rPr lang="ru-RU" b="1" dirty="0">
                <a:solidFill>
                  <a:srgbClr val="1308E8"/>
                </a:solidFill>
              </a:rPr>
              <a:t>легким / трудным</a:t>
            </a:r>
          </a:p>
          <a:p>
            <a:pPr algn="ctr">
              <a:buBlip>
                <a:blip r:embed="rId3"/>
              </a:buBlip>
            </a:pPr>
            <a:r>
              <a:rPr lang="ru-RU" b="1" dirty="0">
                <a:solidFill>
                  <a:srgbClr val="1308E8"/>
                </a:solidFill>
              </a:rPr>
              <a:t>интересно / не интересно </a:t>
            </a:r>
          </a:p>
          <a:p>
            <a:endParaRPr lang="ru-RU" dirty="0"/>
          </a:p>
        </p:txBody>
      </p:sp>
      <p:pic>
        <p:nvPicPr>
          <p:cNvPr id="7" name="Рисунок 6" descr="1223222333_gifs_animaux.gif"/>
          <p:cNvPicPr>
            <a:picLocks noChangeAspect="1"/>
          </p:cNvPicPr>
          <p:nvPr/>
        </p:nvPicPr>
        <p:blipFill>
          <a:blip r:embed="rId4" cstate="print"/>
          <a:stretch>
            <a:fillRect/>
          </a:stretch>
        </p:blipFill>
        <p:spPr>
          <a:xfrm>
            <a:off x="827584" y="0"/>
            <a:ext cx="1323975" cy="1609725"/>
          </a:xfrm>
          <a:prstGeom prst="rect">
            <a:avLst/>
          </a:prstGeom>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411760" y="260648"/>
            <a:ext cx="6408712" cy="1417638"/>
          </a:xfrm>
        </p:spPr>
        <p:style>
          <a:lnRef idx="1">
            <a:schemeClr val="accent5"/>
          </a:lnRef>
          <a:fillRef idx="2">
            <a:schemeClr val="accent5"/>
          </a:fillRef>
          <a:effectRef idx="1">
            <a:schemeClr val="accent5"/>
          </a:effectRef>
          <a:fontRef idx="minor">
            <a:schemeClr val="dk1"/>
          </a:fontRef>
        </p:style>
        <p:txBody>
          <a:bodyPr/>
          <a:lstStyle/>
          <a:p>
            <a:r>
              <a:rPr lang="ru-RU" dirty="0" smtClean="0">
                <a:latin typeface="Monotype Corsiva" pitchFamily="66" charset="0"/>
              </a:rPr>
              <a:t>Этап 7. Домашнее задание</a:t>
            </a:r>
            <a:endParaRPr lang="ru-RU" dirty="0">
              <a:latin typeface="Monotype Corsiva" pitchFamily="66" charset="0"/>
            </a:endParaRPr>
          </a:p>
        </p:txBody>
      </p:sp>
      <p:sp>
        <p:nvSpPr>
          <p:cNvPr id="7" name="Объект 2"/>
          <p:cNvSpPr>
            <a:spLocks noGrp="1"/>
          </p:cNvSpPr>
          <p:nvPr>
            <p:ph idx="1"/>
          </p:nvPr>
        </p:nvSpPr>
        <p:spPr>
          <a:xfrm>
            <a:off x="539552" y="2060848"/>
            <a:ext cx="8147248" cy="4248472"/>
          </a:xfrm>
        </p:spPr>
        <p:txBody>
          <a:bodyPr>
            <a:normAutofit fontScale="55000" lnSpcReduction="20000"/>
          </a:bodyPr>
          <a:lstStyle/>
          <a:p>
            <a:pPr marL="0" indent="0">
              <a:buNone/>
            </a:pPr>
            <a:r>
              <a:rPr lang="ru-RU" b="1" dirty="0" smtClean="0"/>
              <a:t> </a:t>
            </a:r>
            <a:r>
              <a:rPr lang="ru-RU" sz="3600" b="1" dirty="0">
                <a:solidFill>
                  <a:srgbClr val="C00000"/>
                </a:solidFill>
              </a:rPr>
              <a:t>Информация о домашнем задании, инструктаж по его выполнению</a:t>
            </a:r>
            <a:endParaRPr lang="ru-RU" sz="3600" dirty="0">
              <a:solidFill>
                <a:srgbClr val="C00000"/>
              </a:solidFill>
            </a:endParaRPr>
          </a:p>
          <a:p>
            <a:pPr marL="0" indent="0">
              <a:buNone/>
            </a:pPr>
            <a:r>
              <a:rPr lang="ru-RU" sz="3600" b="1" dirty="0">
                <a:solidFill>
                  <a:srgbClr val="C00000"/>
                </a:solidFill>
              </a:rPr>
              <a:t> </a:t>
            </a:r>
          </a:p>
          <a:p>
            <a:pPr lvl="0">
              <a:buBlip>
                <a:blip r:embed="rId3"/>
              </a:buBlip>
            </a:pPr>
            <a:r>
              <a:rPr lang="ru-RU" b="1" dirty="0">
                <a:solidFill>
                  <a:srgbClr val="FF0000"/>
                </a:solidFill>
              </a:rPr>
              <a:t>Обязательное и систематическое выполнение этапа в границах урока, до звонка. Для выполнения учебно-воспитательной задачи этапа необходимо отводить специальное время, вполне достаточное, чтобы задача была выполнена. Ни в самом конце урока, а то и давать его после звонка.</a:t>
            </a:r>
          </a:p>
          <a:p>
            <a:pPr lvl="0">
              <a:buBlip>
                <a:blip r:embed="rId3"/>
              </a:buBlip>
            </a:pPr>
            <a:r>
              <a:rPr lang="ru-RU" b="1" dirty="0">
                <a:solidFill>
                  <a:srgbClr val="7030A0"/>
                </a:solidFill>
              </a:rPr>
              <a:t>Задание должно проходить при полном внимании всего класса. Надо чтобы учащиеся рассматривали этот этап урока как не менее важный, чем все остальные, как работу, во многом определяющую весь успех процесса их учения.</a:t>
            </a:r>
          </a:p>
          <a:p>
            <a:pPr lvl="0">
              <a:buBlip>
                <a:blip r:embed="rId3"/>
              </a:buBlip>
            </a:pPr>
            <a:r>
              <a:rPr lang="ru-RU" b="1" dirty="0">
                <a:solidFill>
                  <a:srgbClr val="00B0F0"/>
                </a:solidFill>
              </a:rPr>
              <a:t>Ученики должны быть подготовлены к этому этапу всем ходом урока. Домашнее задание, являясь его составной частью, как бы вытекает из него, взаимодействует с ним, ибо оно порождено всем его холодом и развитием.</a:t>
            </a:r>
          </a:p>
          <a:p>
            <a:pPr lvl="0">
              <a:buBlip>
                <a:blip r:embed="rId3"/>
              </a:buBlip>
            </a:pPr>
            <a:r>
              <a:rPr lang="ru-RU" b="1" dirty="0">
                <a:solidFill>
                  <a:srgbClr val="00B0F0"/>
                </a:solidFill>
              </a:rPr>
              <a:t>Добиваться, чтобы содержание домашнего задания было понятно всеми учащимися без исключения</a:t>
            </a:r>
          </a:p>
          <a:p>
            <a:endParaRPr lang="ru-RU" dirty="0"/>
          </a:p>
        </p:txBody>
      </p:sp>
      <p:pic>
        <p:nvPicPr>
          <p:cNvPr id="8" name="Рисунок 7" descr="reptilii-12.gif"/>
          <p:cNvPicPr>
            <a:picLocks noChangeAspect="1"/>
          </p:cNvPicPr>
          <p:nvPr/>
        </p:nvPicPr>
        <p:blipFill>
          <a:blip r:embed="rId4" cstate="print"/>
          <a:stretch>
            <a:fillRect/>
          </a:stretch>
        </p:blipFill>
        <p:spPr>
          <a:xfrm>
            <a:off x="323528" y="0"/>
            <a:ext cx="2066994" cy="1956867"/>
          </a:xfrm>
          <a:prstGeom prst="rect">
            <a:avLst/>
          </a:prstGeom>
        </p:spPr>
      </p:pic>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Объект 2"/>
          <p:cNvSpPr>
            <a:spLocks noGrp="1"/>
          </p:cNvSpPr>
          <p:nvPr>
            <p:ph idx="1"/>
          </p:nvPr>
        </p:nvSpPr>
        <p:spPr>
          <a:xfrm>
            <a:off x="611560" y="2132856"/>
            <a:ext cx="8075240" cy="4176464"/>
          </a:xfrm>
        </p:spPr>
        <p:txBody>
          <a:bodyPr>
            <a:normAutofit fontScale="62500" lnSpcReduction="20000"/>
          </a:bodyPr>
          <a:lstStyle/>
          <a:p>
            <a:pPr>
              <a:buBlip>
                <a:blip r:embed="rId3"/>
              </a:buBlip>
            </a:pPr>
            <a:r>
              <a:rPr lang="ru-RU" b="1" dirty="0">
                <a:solidFill>
                  <a:schemeClr val="accent6">
                    <a:lumMod val="50000"/>
                  </a:schemeClr>
                </a:solidFill>
              </a:rPr>
              <a:t>Прием «Трехуровневое задание» </a:t>
            </a:r>
          </a:p>
          <a:p>
            <a:pPr marL="0" indent="0">
              <a:buNone/>
            </a:pPr>
            <a:r>
              <a:rPr lang="ru-RU" dirty="0"/>
              <a:t>Учитель одновременно задает домашнее задание двух и трех уровней. </a:t>
            </a:r>
            <a:r>
              <a:rPr lang="ru-RU" b="1" dirty="0"/>
              <a:t>Первый уровень </a:t>
            </a:r>
            <a:r>
              <a:rPr lang="ru-RU" dirty="0"/>
              <a:t>– обязательный минимум. Главное свойство этого задания: оно должно быть абсолютно понятно и посильно любому ученику, за обучение которого вы беретесь. </a:t>
            </a:r>
            <a:r>
              <a:rPr lang="ru-RU" b="1" dirty="0"/>
              <a:t>Второй уровень </a:t>
            </a:r>
            <a:r>
              <a:rPr lang="ru-RU" dirty="0"/>
              <a:t>– задания тренировочные. Его выполняют учащиеся, которые желают хорошо знать предмет и без особой трудности усваивают программу. По усмотрению учителя эти учащиеся могут освобождаться от задания первого вида.</a:t>
            </a:r>
            <a:r>
              <a:rPr lang="ru-RU" b="1" dirty="0"/>
              <a:t> Третий уровень </a:t>
            </a:r>
            <a:r>
              <a:rPr lang="ru-RU" dirty="0"/>
              <a:t>– творческое задание. Обычно оно выполняется на добровольных началах и стимулируется учителем высокой оценкой и похвалой. Диапазон творческих заданий широк. Однако среди них можно выделить типовые группы. Например, учащимся предлагается разработать:</a:t>
            </a:r>
          </a:p>
          <a:p>
            <a:pPr marL="0" indent="0">
              <a:buNone/>
            </a:pPr>
            <a:r>
              <a:rPr lang="ru-RU" dirty="0"/>
              <a:t>- Частушки, басни, сказки, фантастические рассказы по учебным темам;</a:t>
            </a:r>
          </a:p>
        </p:txBody>
      </p:sp>
      <p:pic>
        <p:nvPicPr>
          <p:cNvPr id="7" name="Рисунок 6" descr="1223222341_gifs_animaux.gif"/>
          <p:cNvPicPr>
            <a:picLocks noChangeAspect="1"/>
          </p:cNvPicPr>
          <p:nvPr/>
        </p:nvPicPr>
        <p:blipFill>
          <a:blip r:embed="rId4" cstate="print"/>
          <a:stretch>
            <a:fillRect/>
          </a:stretch>
        </p:blipFill>
        <p:spPr>
          <a:xfrm>
            <a:off x="6588224" y="0"/>
            <a:ext cx="1336468" cy="2016224"/>
          </a:xfrm>
          <a:prstGeom prst="rect">
            <a:avLst/>
          </a:prstGeom>
        </p:spPr>
      </p:pic>
      <p:pic>
        <p:nvPicPr>
          <p:cNvPr id="8" name="Рисунок 7" descr="shkolnye_kartinki_67.gif"/>
          <p:cNvPicPr>
            <a:picLocks noChangeAspect="1"/>
          </p:cNvPicPr>
          <p:nvPr/>
        </p:nvPicPr>
        <p:blipFill>
          <a:blip r:embed="rId5" cstate="print"/>
          <a:stretch>
            <a:fillRect/>
          </a:stretch>
        </p:blipFill>
        <p:spPr>
          <a:xfrm>
            <a:off x="683568" y="188640"/>
            <a:ext cx="1066800" cy="1428750"/>
          </a:xfrm>
          <a:prstGeom prst="rect">
            <a:avLst/>
          </a:prstGeom>
        </p:spPr>
      </p:pic>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395536" y="332656"/>
            <a:ext cx="1728192"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sz="2400" dirty="0" err="1" smtClean="0">
                <a:solidFill>
                  <a:schemeClr val="bg1"/>
                </a:solidFill>
              </a:rPr>
              <a:t>Мещеряковская</a:t>
            </a:r>
            <a:r>
              <a:rPr lang="ru-RU" sz="2400" dirty="0" smtClean="0">
                <a:solidFill>
                  <a:schemeClr val="bg1"/>
                </a:solidFill>
              </a:rPr>
              <a:t> школа </a:t>
            </a:r>
            <a:endParaRPr lang="ru-RU" sz="2400" dirty="0">
              <a:solidFill>
                <a:schemeClr val="bg1"/>
              </a:solidFill>
            </a:endParaRPr>
          </a:p>
        </p:txBody>
      </p:sp>
      <p:pic>
        <p:nvPicPr>
          <p:cNvPr id="5" name="Рисунок 4" descr="dva-palca.gif"/>
          <p:cNvPicPr>
            <a:picLocks noChangeAspect="1"/>
          </p:cNvPicPr>
          <p:nvPr/>
        </p:nvPicPr>
        <p:blipFill>
          <a:blip r:embed="rId3" cstate="print"/>
          <a:stretch>
            <a:fillRect/>
          </a:stretch>
        </p:blipFill>
        <p:spPr>
          <a:xfrm>
            <a:off x="827584" y="2060848"/>
            <a:ext cx="3069360" cy="4032448"/>
          </a:xfrm>
          <a:prstGeom prst="rect">
            <a:avLst/>
          </a:prstGeom>
          <a:ln>
            <a:noFill/>
          </a:ln>
          <a:effectLst>
            <a:outerShdw blurRad="292100" dist="139700" dir="2700000" algn="tl" rotWithShape="0">
              <a:srgbClr val="333333">
                <a:alpha val="65000"/>
              </a:srgbClr>
            </a:outerShdw>
          </a:effectLst>
        </p:spPr>
      </p:pic>
      <p:pic>
        <p:nvPicPr>
          <p:cNvPr id="8" name="Рисунок 7" descr="spasibo-42.gif"/>
          <p:cNvPicPr>
            <a:picLocks noChangeAspect="1"/>
          </p:cNvPicPr>
          <p:nvPr/>
        </p:nvPicPr>
        <p:blipFill>
          <a:blip r:embed="rId4" cstate="print"/>
          <a:stretch>
            <a:fillRect/>
          </a:stretch>
        </p:blipFill>
        <p:spPr>
          <a:xfrm>
            <a:off x="3851921" y="0"/>
            <a:ext cx="5040560" cy="5877272"/>
          </a:xfrm>
          <a:prstGeom prst="rect">
            <a:avLst/>
          </a:prstGeom>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339752" y="188640"/>
            <a:ext cx="6624736" cy="1376264"/>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ru-RU" sz="3200" dirty="0" smtClean="0">
                <a:solidFill>
                  <a:srgbClr val="FFFF00"/>
                </a:solidFill>
              </a:rPr>
              <a:t>Главная цель современного урока</a:t>
            </a:r>
            <a:endParaRPr lang="ru-RU" sz="3200" dirty="0">
              <a:solidFill>
                <a:srgbClr val="FFFF00"/>
              </a:solidFill>
            </a:endParaRPr>
          </a:p>
        </p:txBody>
      </p:sp>
      <p:sp>
        <p:nvSpPr>
          <p:cNvPr id="7" name="Объект 2"/>
          <p:cNvSpPr>
            <a:spLocks noGrp="1"/>
          </p:cNvSpPr>
          <p:nvPr>
            <p:ph idx="1"/>
          </p:nvPr>
        </p:nvSpPr>
        <p:spPr>
          <a:xfrm>
            <a:off x="395536" y="2060848"/>
            <a:ext cx="8352928" cy="4608512"/>
          </a:xfrm>
        </p:spPr>
        <p:txBody>
          <a:bodyPr>
            <a:normAutofit/>
          </a:bodyPr>
          <a:lstStyle/>
          <a:p>
            <a:pPr marL="0" indent="0">
              <a:buNone/>
            </a:pPr>
            <a:r>
              <a:rPr lang="ru-RU" dirty="0" smtClean="0"/>
              <a:t> </a:t>
            </a:r>
            <a:r>
              <a:rPr lang="ru-RU" sz="2400" dirty="0" smtClean="0">
                <a:solidFill>
                  <a:srgbClr val="7030A0"/>
                </a:solidFill>
                <a:latin typeface="Segoe Print" pitchFamily="2" charset="0"/>
              </a:rPr>
              <a:t>Приобщение </a:t>
            </a:r>
            <a:r>
              <a:rPr lang="ru-RU" sz="2400" dirty="0">
                <a:solidFill>
                  <a:srgbClr val="7030A0"/>
                </a:solidFill>
                <a:latin typeface="Segoe Print" pitchFamily="2" charset="0"/>
              </a:rPr>
              <a:t>школьников к систематической самостоятельной работе творческого характера. Показателями качества урока уже не могут быть только эрудиция и методическое мастерство учителя. Главный его показатель - организация деятельности учащихся, что должно способствовать подготовке их к жизни, к поведению в природе, на производстве, в обществе.</a:t>
            </a:r>
          </a:p>
        </p:txBody>
      </p:sp>
      <p:pic>
        <p:nvPicPr>
          <p:cNvPr id="9" name="Рисунок 8" descr="51470012.gif"/>
          <p:cNvPicPr>
            <a:picLocks noChangeAspect="1"/>
          </p:cNvPicPr>
          <p:nvPr/>
        </p:nvPicPr>
        <p:blipFill>
          <a:blip r:embed="rId3" cstate="print"/>
          <a:stretch>
            <a:fillRect/>
          </a:stretch>
        </p:blipFill>
        <p:spPr>
          <a:xfrm>
            <a:off x="395536" y="0"/>
            <a:ext cx="1717923" cy="1399789"/>
          </a:xfrm>
          <a:prstGeom prst="rect">
            <a:avLst/>
          </a:prstGeom>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a:xfrm>
            <a:off x="2555776" y="188640"/>
            <a:ext cx="5904656"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sz="3600" dirty="0" smtClean="0"/>
              <a:t>Универсальные Учебные Действия</a:t>
            </a:r>
            <a:endParaRPr lang="ru-RU" sz="3600" dirty="0"/>
          </a:p>
        </p:txBody>
      </p:sp>
      <p:sp>
        <p:nvSpPr>
          <p:cNvPr id="7" name="Объект 2"/>
          <p:cNvSpPr>
            <a:spLocks noGrp="1"/>
          </p:cNvSpPr>
          <p:nvPr>
            <p:ph idx="1"/>
          </p:nvPr>
        </p:nvSpPr>
        <p:spPr>
          <a:xfrm>
            <a:off x="539552" y="2060848"/>
            <a:ext cx="8147248" cy="4320480"/>
          </a:xfrm>
        </p:spPr>
        <p:txBody>
          <a:bodyPr>
            <a:normAutofit/>
          </a:bodyPr>
          <a:lstStyle/>
          <a:p>
            <a:pPr>
              <a:buBlip>
                <a:blip r:embed="rId3"/>
              </a:buBlip>
            </a:pPr>
            <a:r>
              <a:rPr lang="ru-RU" sz="2000" b="1" dirty="0" smtClean="0">
                <a:solidFill>
                  <a:srgbClr val="C00000"/>
                </a:solidFill>
              </a:rPr>
              <a:t>( УУД) означают умение учиться, то есть способность субъекта к саморазвитию и самосовершенствованию путем сознательного и активного приобретения нового опыта.</a:t>
            </a:r>
          </a:p>
          <a:p>
            <a:pPr marL="0" indent="0">
              <a:buNone/>
            </a:pPr>
            <a:r>
              <a:rPr lang="ru-RU" sz="2000" b="1" dirty="0" smtClean="0">
                <a:solidFill>
                  <a:srgbClr val="0070C0"/>
                </a:solidFill>
              </a:rPr>
              <a:t>                                         П</a:t>
            </a:r>
            <a:r>
              <a:rPr lang="ru-RU" sz="2000" b="1" dirty="0" smtClean="0">
                <a:solidFill>
                  <a:srgbClr val="FFC000"/>
                </a:solidFill>
              </a:rPr>
              <a:t>о</a:t>
            </a:r>
            <a:r>
              <a:rPr lang="ru-RU" sz="2000" b="1" dirty="0" smtClean="0">
                <a:solidFill>
                  <a:srgbClr val="FF0000"/>
                </a:solidFill>
              </a:rPr>
              <a:t>з</a:t>
            </a:r>
            <a:r>
              <a:rPr lang="ru-RU" sz="2000" b="1" dirty="0" smtClean="0">
                <a:solidFill>
                  <a:srgbClr val="00B050"/>
                </a:solidFill>
              </a:rPr>
              <a:t>н</a:t>
            </a:r>
            <a:r>
              <a:rPr lang="ru-RU" sz="2000" b="1" dirty="0" smtClean="0">
                <a:solidFill>
                  <a:schemeClr val="accent2">
                    <a:lumMod val="75000"/>
                  </a:schemeClr>
                </a:solidFill>
              </a:rPr>
              <a:t>а</a:t>
            </a:r>
            <a:r>
              <a:rPr lang="ru-RU" sz="2000" b="1" dirty="0" smtClean="0">
                <a:solidFill>
                  <a:srgbClr val="7030A0"/>
                </a:solidFill>
              </a:rPr>
              <a:t>в</a:t>
            </a:r>
            <a:r>
              <a:rPr lang="ru-RU" sz="2000" b="1" dirty="0" smtClean="0">
                <a:solidFill>
                  <a:srgbClr val="1308E8"/>
                </a:solidFill>
              </a:rPr>
              <a:t>а</a:t>
            </a:r>
            <a:r>
              <a:rPr lang="ru-RU" sz="2000" b="1" dirty="0" smtClean="0">
                <a:solidFill>
                  <a:schemeClr val="accent6"/>
                </a:solidFill>
              </a:rPr>
              <a:t>т</a:t>
            </a:r>
            <a:r>
              <a:rPr lang="ru-RU" sz="2000" b="1" dirty="0" smtClean="0">
                <a:solidFill>
                  <a:srgbClr val="92D050"/>
                </a:solidFill>
              </a:rPr>
              <a:t>е</a:t>
            </a:r>
            <a:r>
              <a:rPr lang="ru-RU" sz="2000" b="1" dirty="0" smtClean="0">
                <a:solidFill>
                  <a:srgbClr val="C00000"/>
                </a:solidFill>
              </a:rPr>
              <a:t>л</a:t>
            </a:r>
            <a:r>
              <a:rPr lang="ru-RU" sz="2000" b="1" dirty="0" smtClean="0">
                <a:solidFill>
                  <a:schemeClr val="tx2">
                    <a:lumMod val="75000"/>
                  </a:schemeClr>
                </a:solidFill>
              </a:rPr>
              <a:t>ь</a:t>
            </a:r>
            <a:r>
              <a:rPr lang="ru-RU" sz="2000" b="1" dirty="0" smtClean="0">
                <a:solidFill>
                  <a:schemeClr val="accent6"/>
                </a:solidFill>
              </a:rPr>
              <a:t>н</a:t>
            </a:r>
            <a:r>
              <a:rPr lang="ru-RU" sz="2000" b="1" dirty="0" smtClean="0">
                <a:solidFill>
                  <a:srgbClr val="7030A0"/>
                </a:solidFill>
              </a:rPr>
              <a:t>ы</a:t>
            </a:r>
            <a:r>
              <a:rPr lang="ru-RU" sz="2000" b="1" dirty="0" smtClean="0">
                <a:solidFill>
                  <a:srgbClr val="FF0000"/>
                </a:solidFill>
              </a:rPr>
              <a:t>е</a:t>
            </a:r>
            <a:endParaRPr lang="ru-RU" sz="2000" dirty="0">
              <a:solidFill>
                <a:srgbClr val="FF0000"/>
              </a:solidFill>
            </a:endParaRPr>
          </a:p>
          <a:p>
            <a:pPr>
              <a:buBlip>
                <a:blip r:embed="rId3"/>
              </a:buBlip>
            </a:pPr>
            <a:r>
              <a:rPr lang="ru-RU" sz="1800" b="1" dirty="0">
                <a:solidFill>
                  <a:srgbClr val="7030A0"/>
                </a:solidFill>
              </a:rPr>
              <a:t>Умение </a:t>
            </a:r>
            <a:r>
              <a:rPr lang="ru-RU" sz="1800" b="1" dirty="0" smtClean="0">
                <a:solidFill>
                  <a:srgbClr val="7030A0"/>
                </a:solidFill>
              </a:rPr>
              <a:t>определять понятия, создавать обобщения, классифицировать</a:t>
            </a:r>
            <a:r>
              <a:rPr lang="ru-RU" sz="1800" b="1" dirty="0">
                <a:solidFill>
                  <a:srgbClr val="7030A0"/>
                </a:solidFill>
              </a:rPr>
              <a:t>, выбирать критерии для классификации. Устанавливать </a:t>
            </a:r>
            <a:r>
              <a:rPr lang="ru-RU" sz="1800" b="1" dirty="0" err="1">
                <a:solidFill>
                  <a:srgbClr val="7030A0"/>
                </a:solidFill>
              </a:rPr>
              <a:t>причинно</a:t>
            </a:r>
            <a:r>
              <a:rPr lang="ru-RU" sz="1800" b="1" dirty="0">
                <a:solidFill>
                  <a:srgbClr val="7030A0"/>
                </a:solidFill>
              </a:rPr>
              <a:t> – следственные связи. Строить логическое   рассуждение, делать выводы</a:t>
            </a:r>
          </a:p>
          <a:p>
            <a:pPr lvl="0">
              <a:buBlip>
                <a:blip r:embed="rId3"/>
              </a:buBlip>
            </a:pPr>
            <a:r>
              <a:rPr lang="ru-RU" sz="1800" b="1" dirty="0">
                <a:solidFill>
                  <a:srgbClr val="7030A0"/>
                </a:solidFill>
              </a:rPr>
              <a:t>Умение создавать, применять и преобразовывать знаки и символы, схемы для решения учебных задач</a:t>
            </a:r>
          </a:p>
          <a:p>
            <a:pPr lvl="0">
              <a:buBlip>
                <a:blip r:embed="rId3"/>
              </a:buBlip>
            </a:pPr>
            <a:r>
              <a:rPr lang="ru-RU" sz="1800" b="1" dirty="0">
                <a:solidFill>
                  <a:srgbClr val="7030A0"/>
                </a:solidFill>
              </a:rPr>
              <a:t>Смысловое чтение</a:t>
            </a:r>
          </a:p>
          <a:p>
            <a:pPr lvl="0">
              <a:buBlip>
                <a:blip r:embed="rId3"/>
              </a:buBlip>
            </a:pPr>
            <a:r>
              <a:rPr lang="ru-RU" sz="1800" b="1" dirty="0">
                <a:solidFill>
                  <a:srgbClr val="7030A0"/>
                </a:solidFill>
              </a:rPr>
              <a:t>Формирование и развитие экологического мышления, умение применять его в своей практической деятельности</a:t>
            </a:r>
          </a:p>
          <a:p>
            <a:endParaRPr lang="ru-RU" sz="1800" dirty="0"/>
          </a:p>
        </p:txBody>
      </p:sp>
      <p:pic>
        <p:nvPicPr>
          <p:cNvPr id="9" name="Рисунок 8" descr="shkolnye_kartinki_03.gif"/>
          <p:cNvPicPr>
            <a:picLocks noChangeAspect="1"/>
          </p:cNvPicPr>
          <p:nvPr/>
        </p:nvPicPr>
        <p:blipFill>
          <a:blip r:embed="rId4" cstate="print"/>
          <a:stretch>
            <a:fillRect/>
          </a:stretch>
        </p:blipFill>
        <p:spPr>
          <a:xfrm>
            <a:off x="467544" y="0"/>
            <a:ext cx="1651248" cy="1651248"/>
          </a:xfrm>
          <a:prstGeom prst="rect">
            <a:avLst/>
          </a:prstGeom>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Объект 2"/>
          <p:cNvSpPr>
            <a:spLocks noGrp="1"/>
          </p:cNvSpPr>
          <p:nvPr>
            <p:ph idx="1"/>
          </p:nvPr>
        </p:nvSpPr>
        <p:spPr>
          <a:xfrm>
            <a:off x="467544" y="2060848"/>
            <a:ext cx="8157592" cy="4248472"/>
          </a:xfrm>
        </p:spPr>
        <p:txBody>
          <a:bodyPr>
            <a:normAutofit fontScale="77500" lnSpcReduction="20000"/>
          </a:bodyPr>
          <a:lstStyle/>
          <a:p>
            <a:pPr marL="0" indent="0">
              <a:buNone/>
            </a:pPr>
            <a:r>
              <a:rPr lang="ru-RU" sz="2600" b="1" dirty="0" smtClean="0">
                <a:solidFill>
                  <a:srgbClr val="1308E8"/>
                </a:solidFill>
              </a:rPr>
              <a:t>                                   Коммуникативные</a:t>
            </a:r>
            <a:endParaRPr lang="ru-RU" sz="2600" b="1" dirty="0">
              <a:solidFill>
                <a:srgbClr val="1308E8"/>
              </a:solidFill>
            </a:endParaRPr>
          </a:p>
          <a:p>
            <a:pPr lvl="0">
              <a:buBlip>
                <a:blip r:embed="rId3"/>
              </a:buBlip>
            </a:pPr>
            <a:r>
              <a:rPr lang="ru-RU" sz="2600" b="1" dirty="0">
                <a:solidFill>
                  <a:srgbClr val="FF0000"/>
                </a:solidFill>
              </a:rPr>
              <a:t>Работа в группе, паре, умение согласовывать действия</a:t>
            </a:r>
          </a:p>
          <a:p>
            <a:pPr lvl="0">
              <a:buBlip>
                <a:blip r:embed="rId3"/>
              </a:buBlip>
            </a:pPr>
            <a:r>
              <a:rPr lang="ru-RU" sz="2600" b="1" dirty="0">
                <a:solidFill>
                  <a:srgbClr val="FF0000"/>
                </a:solidFill>
              </a:rPr>
              <a:t>Умение осознанно использовать речевые средства, владение устной и письменной речью, монологической речью</a:t>
            </a:r>
          </a:p>
          <a:p>
            <a:pPr lvl="0">
              <a:buBlip>
                <a:blip r:embed="rId3"/>
              </a:buBlip>
            </a:pPr>
            <a:r>
              <a:rPr lang="ru-RU" sz="2600" b="1" dirty="0">
                <a:solidFill>
                  <a:srgbClr val="FF0000"/>
                </a:solidFill>
              </a:rPr>
              <a:t>Развитие компетентности в области использования </a:t>
            </a:r>
            <a:r>
              <a:rPr lang="ru-RU" sz="2600" b="1" dirty="0" smtClean="0">
                <a:solidFill>
                  <a:srgbClr val="FF0000"/>
                </a:solidFill>
              </a:rPr>
              <a:t>ИК</a:t>
            </a:r>
            <a:r>
              <a:rPr lang="ru-RU" sz="2600" b="1" dirty="0" smtClean="0"/>
              <a:t>Т</a:t>
            </a:r>
          </a:p>
          <a:p>
            <a:pPr lvl="0"/>
            <a:endParaRPr lang="ru-RU" sz="2600" b="1" dirty="0"/>
          </a:p>
          <a:p>
            <a:pPr marL="0" indent="0">
              <a:buNone/>
            </a:pPr>
            <a:r>
              <a:rPr lang="ru-RU" sz="2600" b="1" dirty="0" smtClean="0"/>
              <a:t>                                      </a:t>
            </a:r>
            <a:r>
              <a:rPr lang="ru-RU" sz="2600" b="1" dirty="0" smtClean="0">
                <a:solidFill>
                  <a:srgbClr val="1308E8"/>
                </a:solidFill>
              </a:rPr>
              <a:t>Регулятивные</a:t>
            </a:r>
            <a:endParaRPr lang="ru-RU" sz="2600" b="1" dirty="0">
              <a:solidFill>
                <a:srgbClr val="1308E8"/>
              </a:solidFill>
            </a:endParaRPr>
          </a:p>
          <a:p>
            <a:pPr>
              <a:buBlip>
                <a:blip r:embed="rId3"/>
              </a:buBlip>
            </a:pPr>
            <a:r>
              <a:rPr lang="ru-RU" sz="2600" b="1" dirty="0" smtClean="0">
                <a:solidFill>
                  <a:schemeClr val="accent6">
                    <a:lumMod val="50000"/>
                  </a:schemeClr>
                </a:solidFill>
              </a:rPr>
              <a:t>1.Самостоятельная </a:t>
            </a:r>
            <a:r>
              <a:rPr lang="ru-RU" sz="2600" b="1" dirty="0">
                <a:solidFill>
                  <a:schemeClr val="accent6">
                    <a:lumMod val="50000"/>
                  </a:schemeClr>
                </a:solidFill>
              </a:rPr>
              <a:t>постановка целей, самоанализ мотивов</a:t>
            </a:r>
          </a:p>
          <a:p>
            <a:pPr>
              <a:buBlip>
                <a:blip r:embed="rId3"/>
              </a:buBlip>
            </a:pPr>
            <a:r>
              <a:rPr lang="ru-RU" sz="2600" b="1" dirty="0">
                <a:solidFill>
                  <a:schemeClr val="accent6">
                    <a:lumMod val="50000"/>
                  </a:schemeClr>
                </a:solidFill>
              </a:rPr>
              <a:t>2. Выбор путей достижения цели</a:t>
            </a:r>
          </a:p>
          <a:p>
            <a:pPr>
              <a:buBlip>
                <a:blip r:embed="rId3"/>
              </a:buBlip>
            </a:pPr>
            <a:r>
              <a:rPr lang="ru-RU" sz="2600" b="1" dirty="0">
                <a:solidFill>
                  <a:schemeClr val="accent6">
                    <a:lumMod val="50000"/>
                  </a:schemeClr>
                </a:solidFill>
              </a:rPr>
              <a:t>3. Самоконтроль и коррекция в процессе работы</a:t>
            </a:r>
          </a:p>
          <a:p>
            <a:pPr>
              <a:buBlip>
                <a:blip r:embed="rId3"/>
              </a:buBlip>
            </a:pPr>
            <a:r>
              <a:rPr lang="ru-RU" sz="2600" b="1" dirty="0">
                <a:solidFill>
                  <a:schemeClr val="accent6">
                    <a:lumMod val="50000"/>
                  </a:schemeClr>
                </a:solidFill>
              </a:rPr>
              <a:t>4. Оценка результатов деятельности</a:t>
            </a:r>
          </a:p>
          <a:p>
            <a:pPr>
              <a:buBlip>
                <a:blip r:embed="rId3"/>
              </a:buBlip>
            </a:pPr>
            <a:r>
              <a:rPr lang="ru-RU" sz="2600" b="1" dirty="0">
                <a:solidFill>
                  <a:schemeClr val="accent6">
                    <a:lumMod val="50000"/>
                  </a:schemeClr>
                </a:solidFill>
              </a:rPr>
              <a:t>5. Владение основами самоконтроля, самооценки, принятия решений, осознанный выбор</a:t>
            </a:r>
          </a:p>
          <a:p>
            <a:pPr marL="0" indent="0">
              <a:buNone/>
            </a:pPr>
            <a:endParaRPr lang="ru-RU" b="1" dirty="0"/>
          </a:p>
        </p:txBody>
      </p:sp>
      <p:sp>
        <p:nvSpPr>
          <p:cNvPr id="7" name="Прямоугольник 6"/>
          <p:cNvSpPr/>
          <p:nvPr/>
        </p:nvSpPr>
        <p:spPr>
          <a:xfrm>
            <a:off x="2555776" y="188640"/>
            <a:ext cx="5904656"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ru-RU" sz="3600" dirty="0" smtClean="0"/>
              <a:t>Универсальные Учебные Действия</a:t>
            </a:r>
            <a:endParaRPr lang="ru-RU" sz="3600" dirty="0"/>
          </a:p>
        </p:txBody>
      </p:sp>
      <p:pic>
        <p:nvPicPr>
          <p:cNvPr id="9" name="Рисунок 8" descr="1223222388_gifs_animaux.gif"/>
          <p:cNvPicPr>
            <a:picLocks noChangeAspect="1"/>
          </p:cNvPicPr>
          <p:nvPr/>
        </p:nvPicPr>
        <p:blipFill>
          <a:blip r:embed="rId4" cstate="print"/>
          <a:stretch>
            <a:fillRect/>
          </a:stretch>
        </p:blipFill>
        <p:spPr>
          <a:xfrm>
            <a:off x="539552" y="0"/>
            <a:ext cx="1412108" cy="1556791"/>
          </a:xfrm>
          <a:prstGeom prst="rect">
            <a:avLst/>
          </a:prstGeom>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2483768" y="188640"/>
            <a:ext cx="6275040" cy="1417638"/>
          </a:xfrm>
        </p:spPr>
        <p:style>
          <a:lnRef idx="1">
            <a:schemeClr val="accent1"/>
          </a:lnRef>
          <a:fillRef idx="2">
            <a:schemeClr val="accent1"/>
          </a:fillRef>
          <a:effectRef idx="1">
            <a:schemeClr val="accent1"/>
          </a:effectRef>
          <a:fontRef idx="minor">
            <a:schemeClr val="dk1"/>
          </a:fontRef>
        </p:style>
        <p:txBody>
          <a:bodyPr>
            <a:normAutofit/>
          </a:bodyPr>
          <a:lstStyle/>
          <a:p>
            <a:r>
              <a:rPr lang="ru-RU" sz="3200" dirty="0" smtClean="0">
                <a:solidFill>
                  <a:srgbClr val="1308E8"/>
                </a:solidFill>
                <a:latin typeface="Segoe Print" pitchFamily="2" charset="0"/>
              </a:rPr>
              <a:t>Этап 1 Повторение изученного</a:t>
            </a:r>
            <a:endParaRPr lang="ru-RU" sz="3200" dirty="0">
              <a:solidFill>
                <a:srgbClr val="1308E8"/>
              </a:solidFill>
              <a:latin typeface="Segoe Print" pitchFamily="2" charset="0"/>
            </a:endParaRPr>
          </a:p>
        </p:txBody>
      </p:sp>
      <p:sp>
        <p:nvSpPr>
          <p:cNvPr id="9" name="Объект 2"/>
          <p:cNvSpPr>
            <a:spLocks noGrp="1"/>
          </p:cNvSpPr>
          <p:nvPr>
            <p:ph idx="1"/>
          </p:nvPr>
        </p:nvSpPr>
        <p:spPr>
          <a:xfrm>
            <a:off x="323528" y="1988840"/>
            <a:ext cx="8363272" cy="4320480"/>
          </a:xfrm>
        </p:spPr>
        <p:txBody>
          <a:bodyPr>
            <a:normAutofit fontScale="62500" lnSpcReduction="20000"/>
          </a:bodyPr>
          <a:lstStyle/>
          <a:p>
            <a:r>
              <a:rPr lang="ru-RU" dirty="0">
                <a:latin typeface="Segoe Print" pitchFamily="2" charset="0"/>
              </a:rPr>
              <a:t>Для проверки знаний можно использовать несколько видов опроса: </a:t>
            </a:r>
            <a:r>
              <a:rPr lang="ru-RU" b="1" dirty="0">
                <a:latin typeface="Segoe Print" pitchFamily="2" charset="0"/>
              </a:rPr>
              <a:t>опрос по цепочке</a:t>
            </a:r>
            <a:r>
              <a:rPr lang="ru-RU" dirty="0">
                <a:latin typeface="Segoe Print" pitchFamily="2" charset="0"/>
              </a:rPr>
              <a:t>, «</a:t>
            </a:r>
            <a:r>
              <a:rPr lang="ru-RU" b="1" dirty="0">
                <a:latin typeface="Segoe Print" pitchFamily="2" charset="0"/>
              </a:rPr>
              <a:t>тихий опрос</a:t>
            </a:r>
            <a:r>
              <a:rPr lang="ru-RU" dirty="0">
                <a:latin typeface="Segoe Print" pitchFamily="2" charset="0"/>
              </a:rPr>
              <a:t>» (беседа с одним или несколькими учащимися), </a:t>
            </a:r>
            <a:r>
              <a:rPr lang="ru-RU" b="1" dirty="0">
                <a:latin typeface="Segoe Print" pitchFamily="2" charset="0"/>
              </a:rPr>
              <a:t>программируемый опрос</a:t>
            </a:r>
            <a:r>
              <a:rPr lang="ru-RU" dirty="0">
                <a:latin typeface="Segoe Print" pitchFamily="2" charset="0"/>
              </a:rPr>
              <a:t> (выбор ответа из нескольких предложенных), </a:t>
            </a:r>
            <a:r>
              <a:rPr lang="ru-RU" b="1" dirty="0" err="1">
                <a:latin typeface="Segoe Print" pitchFamily="2" charset="0"/>
              </a:rPr>
              <a:t>взаимоопрос</a:t>
            </a:r>
            <a:r>
              <a:rPr lang="ru-RU" dirty="0">
                <a:latin typeface="Segoe Print" pitchFamily="2" charset="0"/>
              </a:rPr>
              <a:t>, </a:t>
            </a:r>
            <a:r>
              <a:rPr lang="ru-RU" b="1" dirty="0">
                <a:latin typeface="Segoe Print" pitchFamily="2" charset="0"/>
              </a:rPr>
              <a:t>фронтальный опрос класса</a:t>
            </a:r>
            <a:r>
              <a:rPr lang="ru-RU" dirty="0">
                <a:latin typeface="Segoe Print" pitchFamily="2" charset="0"/>
              </a:rPr>
              <a:t>, </a:t>
            </a:r>
            <a:r>
              <a:rPr lang="ru-RU" b="1" dirty="0">
                <a:latin typeface="Segoe Print" pitchFamily="2" charset="0"/>
              </a:rPr>
              <a:t>тренировочный опрос</a:t>
            </a:r>
            <a:r>
              <a:rPr lang="ru-RU" dirty="0">
                <a:latin typeface="Segoe Print" pitchFamily="2" charset="0"/>
              </a:rPr>
              <a:t> (учащиеся задают вопросы друг другу и только потом отвечают учителю), </a:t>
            </a:r>
            <a:r>
              <a:rPr lang="ru-RU" b="1" dirty="0">
                <a:latin typeface="Segoe Print" pitchFamily="2" charset="0"/>
              </a:rPr>
              <a:t>идеальный опрос</a:t>
            </a:r>
            <a:r>
              <a:rPr lang="ru-RU" dirty="0">
                <a:latin typeface="Segoe Print" pitchFamily="2" charset="0"/>
              </a:rPr>
              <a:t> (ученик сам оценивает степень своей готовности и сообщает об этом учителю), ответ у доски в парах-тройках, </a:t>
            </a:r>
            <a:r>
              <a:rPr lang="ru-RU" b="1" dirty="0">
                <a:latin typeface="Segoe Print" pitchFamily="2" charset="0"/>
              </a:rPr>
              <a:t>показательный ответ</a:t>
            </a:r>
            <a:r>
              <a:rPr lang="ru-RU" dirty="0">
                <a:latin typeface="Segoe Print" pitchFamily="2" charset="0"/>
              </a:rPr>
              <a:t> (к доске выходит один человек, а одноклассники задают ему вопросы). </a:t>
            </a:r>
            <a:r>
              <a:rPr lang="ru-RU" b="1" dirty="0">
                <a:latin typeface="Segoe Print" pitchFamily="2" charset="0"/>
              </a:rPr>
              <a:t>Приёмы письменного контроля</a:t>
            </a:r>
            <a:r>
              <a:rPr lang="ru-RU" dirty="0">
                <a:latin typeface="Segoe Print" pitchFamily="2" charset="0"/>
              </a:rPr>
              <a:t>: тест, диктант по терминам, выборочный контроль ((«подводный камень») – тетради сдают все, а проверяются 5-6 по выбору), блиц-опрос (ответы даются быстро, без обдумывания), </a:t>
            </a:r>
            <a:r>
              <a:rPr lang="ru-RU" b="1" dirty="0">
                <a:latin typeface="Segoe Print" pitchFamily="2" charset="0"/>
              </a:rPr>
              <a:t>тренировочная проверочная</a:t>
            </a:r>
            <a:r>
              <a:rPr lang="ru-RU" dirty="0">
                <a:latin typeface="Segoe Print" pitchFamily="2" charset="0"/>
              </a:rPr>
              <a:t> (отметки выставляются по желанию</a:t>
            </a:r>
            <a:r>
              <a:rPr lang="ru-RU" dirty="0" smtClean="0">
                <a:latin typeface="Segoe Print" pitchFamily="2" charset="0"/>
              </a:rPr>
              <a:t>).( П. К.)</a:t>
            </a:r>
            <a:endParaRPr lang="ru-RU" dirty="0">
              <a:latin typeface="Segoe Print" pitchFamily="2" charset="0"/>
            </a:endParaRPr>
          </a:p>
          <a:p>
            <a:endParaRPr lang="ru-RU" dirty="0"/>
          </a:p>
        </p:txBody>
      </p:sp>
      <p:pic>
        <p:nvPicPr>
          <p:cNvPr id="10" name="Рисунок 9" descr="multik-24.gif"/>
          <p:cNvPicPr>
            <a:picLocks noChangeAspect="1"/>
          </p:cNvPicPr>
          <p:nvPr/>
        </p:nvPicPr>
        <p:blipFill>
          <a:blip r:embed="rId3" cstate="print"/>
          <a:stretch>
            <a:fillRect/>
          </a:stretch>
        </p:blipFill>
        <p:spPr>
          <a:xfrm>
            <a:off x="755575" y="-8436"/>
            <a:ext cx="1296145" cy="1637236"/>
          </a:xfrm>
          <a:prstGeom prst="rect">
            <a:avLst/>
          </a:prstGeom>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627784" y="260648"/>
            <a:ext cx="6059016" cy="1417638"/>
          </a:xfrm>
        </p:spPr>
        <p:style>
          <a:lnRef idx="0">
            <a:schemeClr val="accent4"/>
          </a:lnRef>
          <a:fillRef idx="3">
            <a:schemeClr val="accent4"/>
          </a:fillRef>
          <a:effectRef idx="3">
            <a:schemeClr val="accent4"/>
          </a:effectRef>
          <a:fontRef idx="minor">
            <a:schemeClr val="lt1"/>
          </a:fontRef>
        </p:style>
        <p:txBody>
          <a:bodyPr/>
          <a:lstStyle/>
          <a:p>
            <a:r>
              <a:rPr lang="ru-RU" dirty="0" smtClean="0">
                <a:latin typeface="Monotype Corsiva" pitchFamily="66" charset="0"/>
              </a:rPr>
              <a:t>Этап 2.Мотивация</a:t>
            </a:r>
            <a:endParaRPr lang="ru-RU" dirty="0">
              <a:latin typeface="Monotype Corsiva" pitchFamily="66" charset="0"/>
            </a:endParaRPr>
          </a:p>
        </p:txBody>
      </p:sp>
      <p:sp>
        <p:nvSpPr>
          <p:cNvPr id="7" name="Объект 2"/>
          <p:cNvSpPr>
            <a:spLocks noGrp="1"/>
          </p:cNvSpPr>
          <p:nvPr>
            <p:ph idx="1"/>
          </p:nvPr>
        </p:nvSpPr>
        <p:spPr>
          <a:xfrm>
            <a:off x="467544" y="2132856"/>
            <a:ext cx="8219256" cy="3993307"/>
          </a:xfrm>
        </p:spPr>
        <p:txBody>
          <a:bodyPr>
            <a:normAutofit fontScale="85000" lnSpcReduction="20000"/>
          </a:bodyPr>
          <a:lstStyle/>
          <a:p>
            <a:pPr marL="0" indent="0">
              <a:buNone/>
            </a:pPr>
            <a:r>
              <a:rPr lang="ru-RU" dirty="0"/>
              <a:t> </a:t>
            </a:r>
            <a:r>
              <a:rPr lang="ru-RU" sz="3000" b="1" dirty="0">
                <a:solidFill>
                  <a:srgbClr val="FF0000"/>
                </a:solidFill>
                <a:latin typeface="Segoe Print" pitchFamily="2" charset="0"/>
              </a:rPr>
              <a:t>Очень важен этап мотивации на любом уроке. Можно начать с высказывания известного человека, пословицы, поговорки, </a:t>
            </a:r>
            <a:endParaRPr lang="ru-RU" sz="3000" b="1" dirty="0" smtClean="0">
              <a:solidFill>
                <a:srgbClr val="FF0000"/>
              </a:solidFill>
              <a:latin typeface="Segoe Print" pitchFamily="2" charset="0"/>
            </a:endParaRPr>
          </a:p>
          <a:p>
            <a:pPr marL="0" indent="0">
              <a:buNone/>
            </a:pPr>
            <a:r>
              <a:rPr lang="ru-RU" sz="3000" b="1" dirty="0" smtClean="0">
                <a:solidFill>
                  <a:srgbClr val="FF0000"/>
                </a:solidFill>
                <a:latin typeface="Segoe Print" pitchFamily="2" charset="0"/>
              </a:rPr>
              <a:t>прием « </a:t>
            </a:r>
            <a:r>
              <a:rPr lang="ru-RU" sz="3000" b="1" dirty="0">
                <a:solidFill>
                  <a:srgbClr val="FF0000"/>
                </a:solidFill>
                <a:latin typeface="Segoe Print" pitchFamily="2" charset="0"/>
              </a:rPr>
              <a:t>отсроченная отгадка»( то есть вопрос, неоконченное предложение, рассказ), ответ на который можно узнать в течение урока. Также возможен отрывок фильма, стихотворение, проблемный вопрос. Главная задача этого этапа: заинтересовать, заинтриговать, настроить на рабочую волну.</a:t>
            </a:r>
          </a:p>
          <a:p>
            <a:endParaRPr lang="ru-RU" dirty="0"/>
          </a:p>
        </p:txBody>
      </p:sp>
      <p:pic>
        <p:nvPicPr>
          <p:cNvPr id="9" name="Рисунок 8" descr="44.gif"/>
          <p:cNvPicPr>
            <a:picLocks noChangeAspect="1"/>
          </p:cNvPicPr>
          <p:nvPr/>
        </p:nvPicPr>
        <p:blipFill>
          <a:blip r:embed="rId3" cstate="print"/>
          <a:stretch>
            <a:fillRect/>
          </a:stretch>
        </p:blipFill>
        <p:spPr>
          <a:xfrm>
            <a:off x="467544" y="0"/>
            <a:ext cx="1840569" cy="1257722"/>
          </a:xfrm>
          <a:prstGeom prst="rect">
            <a:avLst/>
          </a:prstGeom>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483768" y="188640"/>
            <a:ext cx="6264696" cy="1584176"/>
          </a:xfrm>
        </p:spPr>
        <p:style>
          <a:lnRef idx="1">
            <a:schemeClr val="accent1"/>
          </a:lnRef>
          <a:fillRef idx="2">
            <a:schemeClr val="accent1"/>
          </a:fillRef>
          <a:effectRef idx="1">
            <a:schemeClr val="accent1"/>
          </a:effectRef>
          <a:fontRef idx="minor">
            <a:schemeClr val="dk1"/>
          </a:fontRef>
        </p:style>
        <p:txBody>
          <a:bodyPr>
            <a:normAutofit/>
          </a:bodyPr>
          <a:lstStyle/>
          <a:p>
            <a:r>
              <a:rPr lang="ru-RU" sz="3600" dirty="0" smtClean="0">
                <a:latin typeface="Segoe Print" pitchFamily="2" charset="0"/>
              </a:rPr>
              <a:t>Этап 3.Целеполагание, тема урока</a:t>
            </a:r>
            <a:endParaRPr lang="ru-RU" sz="3600" dirty="0">
              <a:latin typeface="Segoe Print" pitchFamily="2" charset="0"/>
            </a:endParaRPr>
          </a:p>
        </p:txBody>
      </p:sp>
      <p:sp>
        <p:nvSpPr>
          <p:cNvPr id="7" name="Объект 2"/>
          <p:cNvSpPr>
            <a:spLocks noGrp="1"/>
          </p:cNvSpPr>
          <p:nvPr>
            <p:ph idx="1"/>
          </p:nvPr>
        </p:nvSpPr>
        <p:spPr>
          <a:xfrm>
            <a:off x="467544" y="2060848"/>
            <a:ext cx="8280920" cy="4061048"/>
          </a:xfrm>
        </p:spPr>
        <p:txBody>
          <a:bodyPr>
            <a:normAutofit fontScale="47500" lnSpcReduction="20000"/>
          </a:bodyPr>
          <a:lstStyle/>
          <a:p>
            <a:pPr marL="0" indent="0">
              <a:buNone/>
            </a:pPr>
            <a:r>
              <a:rPr lang="ru-RU" sz="2900" b="1" dirty="0">
                <a:solidFill>
                  <a:srgbClr val="7030A0"/>
                </a:solidFill>
                <a:latin typeface="Segoe Print" pitchFamily="2" charset="0"/>
              </a:rPr>
              <a:t>Современные требования таковы, что тему</a:t>
            </a:r>
            <a:r>
              <a:rPr lang="ru-RU" sz="2900" b="1" dirty="0" smtClean="0">
                <a:solidFill>
                  <a:srgbClr val="7030A0"/>
                </a:solidFill>
                <a:latin typeface="Segoe Print" pitchFamily="2" charset="0"/>
              </a:rPr>
              <a:t>, цель </a:t>
            </a:r>
            <a:r>
              <a:rPr lang="ru-RU" sz="2900" b="1" dirty="0">
                <a:solidFill>
                  <a:srgbClr val="7030A0"/>
                </a:solidFill>
                <a:latin typeface="Segoe Print" pitchFamily="2" charset="0"/>
              </a:rPr>
              <a:t>и задачи  урока должен озвучить сам ученик. В 6-7 классе можно начать с загадки (отгадка будет темой урока). Прием «Зашумленная тема». Тема записывается с добавлением других букв, без пробелов. Ученики должны увидеть и назвать тему. Прочитать отрывок из сказки, ситуацию из жизни. Вы заблудились в лесу, у вас есть карта, компас, но вы не можете найти дорогу. Почему?</a:t>
            </a:r>
          </a:p>
          <a:p>
            <a:pPr marL="0" indent="0">
              <a:buNone/>
            </a:pPr>
            <a:r>
              <a:rPr lang="ru-RU" sz="2900" b="1" i="1" dirty="0" smtClean="0">
                <a:solidFill>
                  <a:srgbClr val="7030A0"/>
                </a:solidFill>
                <a:latin typeface="Segoe Print" pitchFamily="2" charset="0"/>
              </a:rPr>
              <a:t> </a:t>
            </a:r>
            <a:r>
              <a:rPr lang="ru-RU" sz="2900" b="1" dirty="0">
                <a:solidFill>
                  <a:srgbClr val="FF0000"/>
                </a:solidFill>
                <a:latin typeface="Segoe Print" pitchFamily="2" charset="0"/>
              </a:rPr>
              <a:t>Прием «Удивляй!». </a:t>
            </a:r>
          </a:p>
          <a:p>
            <a:pPr marL="0" indent="0">
              <a:buNone/>
            </a:pPr>
            <a:r>
              <a:rPr lang="ru-RU" sz="2900" b="1" dirty="0">
                <a:solidFill>
                  <a:srgbClr val="FF0000"/>
                </a:solidFill>
                <a:latin typeface="Segoe Print" pitchFamily="2" charset="0"/>
              </a:rPr>
              <a:t>Учитель находит такой угол зрения, при котором даже обыденное становится </a:t>
            </a:r>
            <a:r>
              <a:rPr lang="ru-RU" sz="2900" b="1" dirty="0" smtClean="0">
                <a:solidFill>
                  <a:srgbClr val="FF0000"/>
                </a:solidFill>
                <a:latin typeface="Segoe Print" pitchFamily="2" charset="0"/>
              </a:rPr>
              <a:t>удивительным. ( Вода)</a:t>
            </a:r>
            <a:endParaRPr lang="ru-RU" sz="2900" b="1" dirty="0">
              <a:solidFill>
                <a:srgbClr val="FF0000"/>
              </a:solidFill>
              <a:latin typeface="Segoe Print" pitchFamily="2" charset="0"/>
            </a:endParaRPr>
          </a:p>
          <a:p>
            <a:pPr marL="0" indent="0">
              <a:buNone/>
            </a:pPr>
            <a:r>
              <a:rPr lang="ru-RU" sz="2900" b="1" dirty="0">
                <a:solidFill>
                  <a:srgbClr val="1308E8"/>
                </a:solidFill>
                <a:latin typeface="Segoe Print" pitchFamily="2" charset="0"/>
              </a:rPr>
              <a:t>Прием «Мобильная связь».</a:t>
            </a:r>
          </a:p>
          <a:p>
            <a:pPr marL="0" indent="0">
              <a:buNone/>
            </a:pPr>
            <a:r>
              <a:rPr lang="ru-RU" sz="2900" b="1" dirty="0">
                <a:solidFill>
                  <a:srgbClr val="1308E8"/>
                </a:solidFill>
                <a:latin typeface="Segoe Print" pitchFamily="2" charset="0"/>
              </a:rPr>
              <a:t>Многие дети любят играть в мобильный телефон на уроке. Конечно, учитель запрещает ему. Но эта игра не запрещает играть в мобильный телефон, а он даже необходим на уроке. Каждой цифре на панели сотового телефона соответствует буква, в скобках ее порядковый номер.</a:t>
            </a:r>
          </a:p>
          <a:p>
            <a:pPr marL="0" indent="0">
              <a:buNone/>
            </a:pPr>
            <a:r>
              <a:rPr lang="ru-RU" sz="2900" b="1" dirty="0">
                <a:solidFill>
                  <a:srgbClr val="1308E8"/>
                </a:solidFill>
                <a:latin typeface="Segoe Print" pitchFamily="2" charset="0"/>
              </a:rPr>
              <a:t>Например, 2(4); 3(2); 5(3); 2(4); 6(1); 2(1); 7(1);4(1); 9(4) (География) </a:t>
            </a:r>
            <a:endParaRPr lang="ru-RU" sz="2900" b="1" dirty="0" smtClean="0">
              <a:solidFill>
                <a:srgbClr val="1308E8"/>
              </a:solidFill>
              <a:latin typeface="Segoe Print" pitchFamily="2" charset="0"/>
            </a:endParaRPr>
          </a:p>
          <a:p>
            <a:pPr marL="0" indent="0">
              <a:buNone/>
            </a:pPr>
            <a:r>
              <a:rPr lang="ru-RU" sz="2900" b="1" dirty="0" smtClean="0">
                <a:solidFill>
                  <a:srgbClr val="1308E8"/>
                </a:solidFill>
                <a:latin typeface="Segoe Print" pitchFamily="2" charset="0"/>
              </a:rPr>
              <a:t>В 8-9 подводящий диалог для формулирования целей.</a:t>
            </a:r>
          </a:p>
          <a:p>
            <a:pPr marL="0" indent="0">
              <a:buNone/>
            </a:pPr>
            <a:r>
              <a:rPr lang="ru-RU" sz="2900" b="1" dirty="0" smtClean="0">
                <a:solidFill>
                  <a:srgbClr val="1308E8"/>
                </a:solidFill>
                <a:latin typeface="Segoe Print" pitchFamily="2" charset="0"/>
              </a:rPr>
              <a:t>(К.Р.) – проговаривание и осознание, диалог с учителем</a:t>
            </a:r>
          </a:p>
          <a:p>
            <a:pPr marL="0" indent="0">
              <a:buNone/>
            </a:pPr>
            <a:r>
              <a:rPr lang="ru-RU" sz="2900" b="1" dirty="0" smtClean="0">
                <a:solidFill>
                  <a:srgbClr val="1308E8"/>
                </a:solidFill>
                <a:latin typeface="Segoe Print" pitchFamily="2" charset="0"/>
              </a:rPr>
              <a:t>( П,Р,К.) _ узнают, запоминают, сравнивают, анализируют, делают выводы</a:t>
            </a:r>
          </a:p>
          <a:p>
            <a:pPr marL="0" indent="0">
              <a:buNone/>
            </a:pPr>
            <a:r>
              <a:rPr lang="ru-RU" sz="2900" b="1" dirty="0" smtClean="0">
                <a:solidFill>
                  <a:srgbClr val="1308E8"/>
                </a:solidFill>
                <a:latin typeface="Segoe Print" pitchFamily="2" charset="0"/>
              </a:rPr>
              <a:t> </a:t>
            </a:r>
            <a:endParaRPr lang="ru-RU" sz="2900" b="1" dirty="0">
              <a:solidFill>
                <a:srgbClr val="1308E8"/>
              </a:solidFill>
              <a:latin typeface="Segoe Print" pitchFamily="2" charset="0"/>
            </a:endParaRPr>
          </a:p>
          <a:p>
            <a:pPr marL="0" indent="0">
              <a:buNone/>
            </a:pPr>
            <a:endParaRPr lang="ru-RU" dirty="0"/>
          </a:p>
          <a:p>
            <a:endParaRPr lang="ru-RU" dirty="0"/>
          </a:p>
        </p:txBody>
      </p:sp>
      <p:pic>
        <p:nvPicPr>
          <p:cNvPr id="9" name="Рисунок 8" descr="38919.gif"/>
          <p:cNvPicPr>
            <a:picLocks noChangeAspect="1"/>
          </p:cNvPicPr>
          <p:nvPr/>
        </p:nvPicPr>
        <p:blipFill>
          <a:blip r:embed="rId3" cstate="print"/>
          <a:stretch>
            <a:fillRect/>
          </a:stretch>
        </p:blipFill>
        <p:spPr>
          <a:xfrm>
            <a:off x="611560" y="-14031"/>
            <a:ext cx="1440160" cy="1680187"/>
          </a:xfrm>
          <a:prstGeom prst="rect">
            <a:avLst/>
          </a:prstGeom>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339752" y="188640"/>
            <a:ext cx="6347048" cy="1228998"/>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ru-RU" dirty="0" smtClean="0">
                <a:solidFill>
                  <a:srgbClr val="FF0000"/>
                </a:solidFill>
                <a:latin typeface="Monotype Corsiva" pitchFamily="66" charset="0"/>
              </a:rPr>
              <a:t>Этап 4. «Открытие» новых знаний</a:t>
            </a:r>
            <a:endParaRPr lang="ru-RU" dirty="0">
              <a:solidFill>
                <a:srgbClr val="FF0000"/>
              </a:solidFill>
              <a:latin typeface="Monotype Corsiva" pitchFamily="66" charset="0"/>
            </a:endParaRPr>
          </a:p>
        </p:txBody>
      </p:sp>
      <p:sp>
        <p:nvSpPr>
          <p:cNvPr id="7" name="Объект 2"/>
          <p:cNvSpPr>
            <a:spLocks noGrp="1"/>
          </p:cNvSpPr>
          <p:nvPr>
            <p:ph idx="1"/>
          </p:nvPr>
        </p:nvSpPr>
        <p:spPr>
          <a:xfrm>
            <a:off x="251520" y="1988840"/>
            <a:ext cx="8496944" cy="4392488"/>
          </a:xfrm>
        </p:spPr>
        <p:txBody>
          <a:bodyPr>
            <a:normAutofit fontScale="62500" lnSpcReduction="20000"/>
          </a:bodyPr>
          <a:lstStyle/>
          <a:p>
            <a:pPr marL="0" indent="0">
              <a:buNone/>
            </a:pPr>
            <a:r>
              <a:rPr lang="ru-RU" b="1" dirty="0" smtClean="0">
                <a:solidFill>
                  <a:srgbClr val="00B050"/>
                </a:solidFill>
              </a:rPr>
              <a:t>Ставится задача, предоставляется материал к предстоящей деятельности. </a:t>
            </a:r>
          </a:p>
          <a:p>
            <a:pPr>
              <a:buFontTx/>
              <a:buChar char="-"/>
            </a:pPr>
            <a:r>
              <a:rPr lang="ru-RU" sz="3800" b="1" dirty="0" smtClean="0">
                <a:solidFill>
                  <a:srgbClr val="1308E8"/>
                </a:solidFill>
                <a:latin typeface="Monotype Corsiva" pitchFamily="66" charset="0"/>
              </a:rPr>
              <a:t>Самостоятельная работа</a:t>
            </a:r>
          </a:p>
          <a:p>
            <a:pPr marL="0" indent="0">
              <a:buNone/>
            </a:pPr>
            <a:r>
              <a:rPr lang="ru-RU" b="1" dirty="0" smtClean="0">
                <a:solidFill>
                  <a:srgbClr val="7030A0"/>
                </a:solidFill>
                <a:latin typeface="Segoe Print" pitchFamily="2" charset="0"/>
              </a:rPr>
              <a:t>Стимулирует </a:t>
            </a:r>
            <a:r>
              <a:rPr lang="ru-RU" b="1" dirty="0">
                <a:solidFill>
                  <a:srgbClr val="7030A0"/>
                </a:solidFill>
                <a:latin typeface="Segoe Print" pitchFamily="2" charset="0"/>
              </a:rPr>
              <a:t>у  учащихся произвольное внимание, поскольку при ее выполнении школьники сосредотачиваются на сравнении, сопоставлении непосредственно изучаемых предметов и отвлекаются от других раздражителей. Чем интереснее задание, вопрос, тем больше концентрация внимания. Работу нужно организовать так, чтобы ученик мог преодолевать посильные трудности, так же нужно учитывать возрастные особенности. Перед работой нужно проинструктировать учеников, что нужно сделать, каким образом выполнять, зачем нужна данная работа. Примером может служить работа по карте. Карта – важнейший источник информации, который помогает понять взаимосвязи объектов и </a:t>
            </a:r>
            <a:r>
              <a:rPr lang="ru-RU" b="1" dirty="0" smtClean="0">
                <a:solidFill>
                  <a:srgbClr val="7030A0"/>
                </a:solidFill>
                <a:latin typeface="Segoe Print" pitchFamily="2" charset="0"/>
              </a:rPr>
              <a:t>явлений.</a:t>
            </a:r>
          </a:p>
          <a:p>
            <a:pPr marL="0" indent="0">
              <a:buNone/>
            </a:pPr>
            <a:endParaRPr lang="ru-RU" dirty="0"/>
          </a:p>
          <a:p>
            <a:pPr>
              <a:buFontTx/>
              <a:buChar char="-"/>
            </a:pPr>
            <a:endParaRPr lang="ru-RU" dirty="0"/>
          </a:p>
        </p:txBody>
      </p:sp>
      <p:pic>
        <p:nvPicPr>
          <p:cNvPr id="9" name="Рисунок 8" descr="79966779.gif"/>
          <p:cNvPicPr>
            <a:picLocks noChangeAspect="1"/>
          </p:cNvPicPr>
          <p:nvPr/>
        </p:nvPicPr>
        <p:blipFill>
          <a:blip r:embed="rId3" cstate="print"/>
          <a:stretch>
            <a:fillRect/>
          </a:stretch>
        </p:blipFill>
        <p:spPr>
          <a:xfrm>
            <a:off x="611560" y="188640"/>
            <a:ext cx="1304925" cy="1238250"/>
          </a:xfrm>
          <a:prstGeom prst="rect">
            <a:avLst/>
          </a:prstGeom>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2032</Words>
  <Application>Microsoft Office PowerPoint</Application>
  <PresentationFormat>Экран (4:3)</PresentationFormat>
  <Paragraphs>165</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Этапы современного урока</vt:lpstr>
      <vt:lpstr>Слайд 2</vt:lpstr>
      <vt:lpstr>Главная цель современного урока</vt:lpstr>
      <vt:lpstr>Слайд 4</vt:lpstr>
      <vt:lpstr>Слайд 5</vt:lpstr>
      <vt:lpstr>Этап 1 Повторение изученного</vt:lpstr>
      <vt:lpstr>Этап 2.Мотивация</vt:lpstr>
      <vt:lpstr>Этап 3.Целеполагание, тема урока</vt:lpstr>
      <vt:lpstr>Этап 4. «Открытие» новых знаний</vt:lpstr>
      <vt:lpstr>Слайд 10</vt:lpstr>
      <vt:lpstr>Слайд 11</vt:lpstr>
      <vt:lpstr>Слайд 12</vt:lpstr>
      <vt:lpstr>Динамические паузы</vt:lpstr>
      <vt:lpstr>Слайд 14</vt:lpstr>
      <vt:lpstr>Этап 5. Закрепление, применение новых знаний</vt:lpstr>
      <vt:lpstr>Слайд 16</vt:lpstr>
      <vt:lpstr>Этап 6. Рефлексия</vt:lpstr>
      <vt:lpstr>Основные приемы рефлексии</vt:lpstr>
      <vt:lpstr>Слайд 19</vt:lpstr>
      <vt:lpstr>Слайд 20</vt:lpstr>
      <vt:lpstr>Этап 7. Домашнее задание</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Зухриддин</dc:creator>
  <cp:lastModifiedBy>Женя</cp:lastModifiedBy>
  <cp:revision>26</cp:revision>
  <dcterms:created xsi:type="dcterms:W3CDTF">2011-12-30T01:40:07Z</dcterms:created>
  <dcterms:modified xsi:type="dcterms:W3CDTF">2013-11-04T04:14:37Z</dcterms:modified>
</cp:coreProperties>
</file>