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E9CF75-C6A4-45C8-A7F6-0D3E9910FBB3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330E-3C3F-4690-AADE-A05720418B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Оценивание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Проекты</a:t>
            </a:r>
          </a:p>
          <a:p>
            <a:r>
              <a:rPr lang="ru-RU" dirty="0" smtClean="0"/>
              <a:t>Практические работы</a:t>
            </a:r>
          </a:p>
          <a:p>
            <a:r>
              <a:rPr lang="ru-RU" dirty="0" smtClean="0"/>
              <a:t>Творческие работы</a:t>
            </a:r>
          </a:p>
          <a:p>
            <a:r>
              <a:rPr lang="ru-RU" dirty="0" smtClean="0"/>
              <a:t>Исследовательские работы</a:t>
            </a:r>
          </a:p>
          <a:p>
            <a:r>
              <a:rPr lang="ru-RU" dirty="0" smtClean="0"/>
              <a:t>Портфолио</a:t>
            </a:r>
          </a:p>
          <a:p>
            <a:r>
              <a:rPr lang="ru-RU" dirty="0" smtClean="0"/>
              <a:t>Самооценка</a:t>
            </a:r>
          </a:p>
          <a:p>
            <a:r>
              <a:rPr lang="ru-RU" dirty="0" smtClean="0"/>
              <a:t>Самоанализ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Нестандартизированные</a:t>
            </a:r>
            <a:r>
              <a:rPr lang="ru-RU" dirty="0" smtClean="0"/>
              <a:t> виды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4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Способность и готовность к освоению систематических знаний, их самостоятельному пополнению, переносу и интеграции; </a:t>
            </a:r>
          </a:p>
          <a:p>
            <a:r>
              <a:rPr lang="ru-RU" dirty="0" smtClean="0"/>
              <a:t> </a:t>
            </a:r>
            <a:r>
              <a:rPr lang="ru-RU" dirty="0"/>
              <a:t>Способность к сотрудничеству и коммуникации;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и готовность к использованию ИКТ в целях обучения и развития; </a:t>
            </a:r>
          </a:p>
          <a:p>
            <a:r>
              <a:rPr lang="ru-RU" dirty="0" smtClean="0"/>
              <a:t> </a:t>
            </a:r>
            <a:r>
              <a:rPr lang="ru-RU" dirty="0"/>
              <a:t>Способность к решению личностно и социально значимых проблем и воплощению найденных решений в практику; </a:t>
            </a:r>
          </a:p>
          <a:p>
            <a:r>
              <a:rPr lang="ru-RU" dirty="0" smtClean="0"/>
              <a:t> </a:t>
            </a:r>
            <a:r>
              <a:rPr lang="ru-RU" dirty="0"/>
              <a:t>Способность к самоорганизации, </a:t>
            </a:r>
            <a:r>
              <a:rPr lang="ru-RU" dirty="0" err="1"/>
              <a:t>саморегуляции</a:t>
            </a:r>
            <a:r>
              <a:rPr lang="ru-RU" dirty="0"/>
              <a:t> и рефлексии.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6653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Основным объектом оценки </a:t>
            </a:r>
            <a:r>
              <a:rPr lang="ru-RU" sz="3200" dirty="0" err="1"/>
              <a:t>метапредметных</a:t>
            </a:r>
            <a:r>
              <a:rPr lang="ru-RU" sz="3200" dirty="0"/>
              <a:t> результатов являются: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030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«Портфолио»</a:t>
            </a:r>
          </a:p>
          <a:p>
            <a:r>
              <a:rPr lang="ru-RU" dirty="0" smtClean="0"/>
              <a:t> </a:t>
            </a:r>
            <a:r>
              <a:rPr lang="ru-RU" dirty="0"/>
              <a:t>Дневник достижений </a:t>
            </a:r>
          </a:p>
          <a:p>
            <a:r>
              <a:rPr lang="ru-RU" dirty="0" smtClean="0"/>
              <a:t> </a:t>
            </a:r>
            <a:r>
              <a:rPr lang="ru-RU" dirty="0"/>
              <a:t>Дневник-отчет</a:t>
            </a:r>
          </a:p>
          <a:p>
            <a:r>
              <a:rPr lang="ru-RU" dirty="0" smtClean="0"/>
              <a:t> </a:t>
            </a:r>
            <a:r>
              <a:rPr lang="ru-RU" dirty="0"/>
              <a:t>Дневник-самооценка</a:t>
            </a:r>
          </a:p>
          <a:p>
            <a:r>
              <a:rPr lang="ru-RU" dirty="0" smtClean="0"/>
              <a:t> </a:t>
            </a:r>
            <a:r>
              <a:rPr lang="ru-RU" dirty="0"/>
              <a:t>Творческая книжка школьника</a:t>
            </a:r>
          </a:p>
          <a:p>
            <a:r>
              <a:rPr lang="ru-RU" dirty="0" smtClean="0"/>
              <a:t> </a:t>
            </a:r>
            <a:r>
              <a:rPr lang="ru-RU" dirty="0"/>
              <a:t>Тетрадь-паспорт</a:t>
            </a:r>
          </a:p>
          <a:p>
            <a:r>
              <a:rPr lang="ru-RU" dirty="0" smtClean="0"/>
              <a:t> </a:t>
            </a:r>
            <a:r>
              <a:rPr lang="ru-RU" dirty="0"/>
              <a:t>Карта достижений</a:t>
            </a:r>
          </a:p>
          <a:p>
            <a:r>
              <a:rPr lang="ru-RU" dirty="0" smtClean="0"/>
              <a:t> </a:t>
            </a:r>
            <a:r>
              <a:rPr lang="ru-RU" dirty="0"/>
              <a:t>Матрица учебных достижений</a:t>
            </a:r>
          </a:p>
          <a:p>
            <a:r>
              <a:rPr lang="ru-RU" dirty="0" smtClean="0"/>
              <a:t> </a:t>
            </a:r>
            <a:r>
              <a:rPr lang="ru-RU" dirty="0"/>
              <a:t>Публичный отчет / открытый экзамен</a:t>
            </a:r>
          </a:p>
          <a:p>
            <a:r>
              <a:rPr lang="ru-RU" dirty="0" smtClean="0"/>
              <a:t> </a:t>
            </a:r>
            <a:r>
              <a:rPr lang="ru-RU" dirty="0"/>
              <a:t>Индивидуальная образовательная траектория</a:t>
            </a:r>
          </a:p>
          <a:p>
            <a:r>
              <a:rPr lang="ru-RU" dirty="0" smtClean="0"/>
              <a:t> Папка </a:t>
            </a:r>
            <a:r>
              <a:rPr lang="ru-RU" dirty="0"/>
              <a:t>индивидуального планирования</a:t>
            </a:r>
          </a:p>
          <a:p>
            <a:r>
              <a:rPr lang="ru-RU" dirty="0" smtClean="0"/>
              <a:t> </a:t>
            </a:r>
            <a:r>
              <a:rPr lang="ru-RU" dirty="0"/>
              <a:t>Проект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Техники фиксации и оценивания уровня развития умений и достижений школьников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итоговая контрольная работа; </a:t>
            </a:r>
          </a:p>
          <a:p>
            <a:r>
              <a:rPr lang="ru-RU" dirty="0" smtClean="0"/>
              <a:t> </a:t>
            </a:r>
            <a:r>
              <a:rPr lang="ru-RU" dirty="0"/>
              <a:t>переводные письменные и устные экзамены; </a:t>
            </a:r>
          </a:p>
          <a:p>
            <a:r>
              <a:rPr lang="ru-RU" dirty="0" smtClean="0"/>
              <a:t> </a:t>
            </a:r>
            <a:r>
              <a:rPr lang="ru-RU" dirty="0"/>
              <a:t>тестирование; </a:t>
            </a:r>
          </a:p>
          <a:p>
            <a:r>
              <a:rPr lang="ru-RU" dirty="0" smtClean="0"/>
              <a:t> </a:t>
            </a:r>
            <a:r>
              <a:rPr lang="ru-RU" dirty="0"/>
              <a:t>итоговый опрос; </a:t>
            </a:r>
          </a:p>
          <a:p>
            <a:r>
              <a:rPr lang="ru-RU" dirty="0" smtClean="0"/>
              <a:t> </a:t>
            </a:r>
            <a:r>
              <a:rPr lang="ru-RU" dirty="0"/>
              <a:t>собеседование; </a:t>
            </a:r>
          </a:p>
          <a:p>
            <a:r>
              <a:rPr lang="ru-RU" dirty="0" smtClean="0"/>
              <a:t> </a:t>
            </a:r>
            <a:r>
              <a:rPr lang="ru-RU" dirty="0"/>
              <a:t>защита рефератов;</a:t>
            </a:r>
          </a:p>
          <a:p>
            <a:r>
              <a:rPr lang="ru-RU" dirty="0" smtClean="0"/>
              <a:t> </a:t>
            </a:r>
            <a:r>
              <a:rPr lang="ru-RU" dirty="0"/>
              <a:t>защита творческих работ; </a:t>
            </a:r>
          </a:p>
          <a:p>
            <a:r>
              <a:rPr lang="ru-RU" dirty="0" smtClean="0"/>
              <a:t> </a:t>
            </a:r>
            <a:r>
              <a:rPr lang="ru-RU" dirty="0"/>
              <a:t>защита учебного проекта;</a:t>
            </a:r>
          </a:p>
          <a:p>
            <a:r>
              <a:rPr lang="ru-RU" dirty="0" smtClean="0"/>
              <a:t> </a:t>
            </a:r>
            <a:r>
              <a:rPr lang="ru-RU" dirty="0"/>
              <a:t>общественный смотр </a:t>
            </a:r>
            <a:r>
              <a:rPr lang="ru-RU" dirty="0" smtClean="0"/>
              <a:t>знаний.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В школе применяются следующие формы оценки знаний обучающихся при промежуточной аттестации: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90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Ежегодная промежуточная аттестация в форме письменного и устного экзаменов проводится, начиная с 5-го класса;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форме защиты реферата и творческой работы, электронной презентации, защиты учебного проекта, начиная с 7-го класса. </a:t>
            </a:r>
            <a:endParaRPr lang="ru-RU" dirty="0" smtClean="0"/>
          </a:p>
          <a:p>
            <a:r>
              <a:rPr lang="ru-RU" dirty="0" smtClean="0"/>
              <a:t>Решение </a:t>
            </a:r>
            <a:r>
              <a:rPr lang="ru-RU" dirty="0"/>
              <a:t>о проведении такой аттестации в текущем учебном году принимается не позднее февраля месяца педагогическим советом школы, который определяет формы, порядок и сроки проведения аттестации. </a:t>
            </a:r>
            <a:endParaRPr lang="ru-RU" dirty="0" smtClean="0"/>
          </a:p>
          <a:p>
            <a:r>
              <a:rPr lang="ru-RU" dirty="0" smtClean="0"/>
              <a:t>Решение </a:t>
            </a:r>
            <a:r>
              <a:rPr lang="ru-RU" dirty="0"/>
              <a:t>педагогического совета по данному вопросу доводится до сведения участников образовательного процесса приказом директора школы.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8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От итогового контроля в переводных классах могут быть освобождены учащиеся по следующим основаниям: </a:t>
            </a:r>
          </a:p>
          <a:p>
            <a:r>
              <a:rPr lang="ru-RU" dirty="0" smtClean="0"/>
              <a:t>по </a:t>
            </a:r>
            <a:r>
              <a:rPr lang="ru-RU" dirty="0"/>
              <a:t>болезни, при предоставлении медицинской справки от врача. В этом случае годовая оценка учащемуся выставляется на основании всех четвертей; </a:t>
            </a:r>
          </a:p>
          <a:p>
            <a:r>
              <a:rPr lang="ru-RU" dirty="0" smtClean="0"/>
              <a:t> </a:t>
            </a:r>
            <a:r>
              <a:rPr lang="ru-RU" dirty="0"/>
              <a:t>по представлению учителя-предметника – учащиеся, имеющие 5 «отлично» по данному предмету; </a:t>
            </a:r>
          </a:p>
          <a:p>
            <a:r>
              <a:rPr lang="ru-RU" dirty="0" smtClean="0"/>
              <a:t>по </a:t>
            </a:r>
            <a:r>
              <a:rPr lang="ru-RU" dirty="0"/>
              <a:t>представлению учителя – предметника – призеры и победители предметных олимпиад; </a:t>
            </a:r>
          </a:p>
          <a:p>
            <a:r>
              <a:rPr lang="ru-RU" dirty="0" smtClean="0"/>
              <a:t>учащиеся</a:t>
            </a:r>
            <a:r>
              <a:rPr lang="ru-RU" dirty="0"/>
              <a:t>, обучающиеся на дому.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sz="4000" dirty="0"/>
              <a:t> Основной процедурой итоговой оценки достижения </a:t>
            </a:r>
            <a:r>
              <a:rPr lang="ru-RU" sz="4000" dirty="0" err="1"/>
              <a:t>метапредметных</a:t>
            </a:r>
            <a:r>
              <a:rPr lang="ru-RU" sz="4000" dirty="0"/>
              <a:t> результатов является защита итогового индивидуального проекта.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/>
              <a:t>Общественный смотр знаний</a:t>
            </a:r>
            <a:r>
              <a:rPr lang="ru-RU" dirty="0"/>
              <a:t> – одна из форм коллективной игровой, познавательной деятельности.</a:t>
            </a:r>
          </a:p>
          <a:p>
            <a:pPr marL="0" indent="0">
              <a:buNone/>
            </a:pPr>
            <a:r>
              <a:rPr lang="ru-RU" b="1" u="sng" dirty="0" smtClean="0"/>
              <a:t>    Методика </a:t>
            </a:r>
            <a:r>
              <a:rPr lang="ru-RU" b="1" u="sng" dirty="0"/>
              <a:t>организации:</a:t>
            </a:r>
            <a:r>
              <a:rPr lang="ru-RU" dirty="0"/>
              <a:t>  «Общественный смотр знаний» предусматривает проведение своеобразного отчёта учащихся за свои знания перед товарищами, учителями, родителями, старшеклассниками.</a:t>
            </a:r>
          </a:p>
          <a:p>
            <a:pPr marL="0" indent="0">
              <a:buNone/>
            </a:pPr>
            <a:r>
              <a:rPr lang="ru-RU" b="1" u="sng" dirty="0" smtClean="0"/>
              <a:t>     Задачи</a:t>
            </a:r>
            <a:r>
              <a:rPr lang="ru-RU" dirty="0"/>
              <a:t> «Общественного смотра знаний»:</a:t>
            </a:r>
          </a:p>
          <a:p>
            <a:r>
              <a:rPr lang="ru-RU" dirty="0"/>
              <a:t>1) учебная задача –  обобщать и систематизировать знания учащихся по пройденному материалу; учить применять теорию на практике.</a:t>
            </a:r>
          </a:p>
          <a:p>
            <a:r>
              <a:rPr lang="ru-RU" dirty="0"/>
              <a:t>2) активизировать работу учащихся по предмету;</a:t>
            </a:r>
          </a:p>
          <a:p>
            <a:r>
              <a:rPr lang="ru-RU" dirty="0"/>
              <a:t>3) познакомить  родителей с требованиями, которые учитель предъявляет учащимся на  своих уроках;</a:t>
            </a:r>
          </a:p>
          <a:p>
            <a:r>
              <a:rPr lang="ru-RU" dirty="0"/>
              <a:t> 4) обсудить проблемы, которые  волнуют родителей.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83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5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355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Оценивание </vt:lpstr>
      <vt:lpstr>Нестандартизированные виды оценивания</vt:lpstr>
      <vt:lpstr>Основным объектом оценки метапредметных результатов являются: </vt:lpstr>
      <vt:lpstr>Техники фиксации и оценивания уровня развития умений и достижений школьников </vt:lpstr>
      <vt:lpstr>В школе применяются следующие формы оценки знаний обучающихся при промежуточной аттестации: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</dc:title>
  <dc:creator>OEM</dc:creator>
  <cp:lastModifiedBy>OEM</cp:lastModifiedBy>
  <cp:revision>4</cp:revision>
  <dcterms:created xsi:type="dcterms:W3CDTF">2014-12-28T15:44:20Z</dcterms:created>
  <dcterms:modified xsi:type="dcterms:W3CDTF">2014-12-28T16:17:49Z</dcterms:modified>
</cp:coreProperties>
</file>