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392CBE5-3232-42F1-9D2B-46B46445C260}">
          <p14:sldIdLst>
            <p14:sldId id="256"/>
            <p14:sldId id="257"/>
            <p14:sldId id="259"/>
            <p14:sldId id="258"/>
            <p14:sldId id="260"/>
            <p14:sldId id="261"/>
            <p14:sldId id="262"/>
            <p14:sldId id="263"/>
            <p14:sldId id="266"/>
            <p14:sldId id="264"/>
            <p14:sldId id="265"/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Раздел без заголовка" id="{4A1A47A9-D98C-419B-9B3F-F581F5501F54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40A6A9-06AE-4372-AC2D-3A5556102440}" type="datetimeFigureOut">
              <a:rPr lang="ru-RU" smtClean="0"/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3426105-6CF6-4486-BDC6-037CA7F993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062664" cy="2306687"/>
          </a:xfrm>
        </p:spPr>
        <p:txBody>
          <a:bodyPr>
            <a:normAutofit fontScale="90000"/>
          </a:bodyPr>
          <a:lstStyle/>
          <a:p>
            <a:r>
              <a:rPr lang="ru-RU" sz="6000" b="1" cap="all" dirty="0"/>
              <a:t>ОЧЕНЬ РЕДКИЙ КАМЕНЬ. </a:t>
            </a:r>
            <a:br>
              <a:rPr lang="ru-RU" sz="6000" b="1" cap="all" dirty="0"/>
            </a:br>
            <a:r>
              <a:rPr lang="ru-RU" sz="6000" b="1" cap="all" dirty="0" smtClean="0"/>
              <a:t>ЧАРОИТ.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24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23528" y="188640"/>
            <a:ext cx="8352928" cy="61926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>
                <a:solidFill>
                  <a:schemeClr val="tx1"/>
                </a:solidFill>
              </a:rPr>
              <a:t>Чароит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прекрасно смотрится как в крупных декоративных изделиях, так и в кабошонах, подвесках, кольцах, браслетах. Учитывая тот факт, что запасы редкого камня очень ограничены, правительство Саха-Якутии установила квоту на его добычу — 100 тонн в год. При этом в последнее время добывают его значительно меньше. По оценке специалистов, запасы </a:t>
            </a:r>
            <a:r>
              <a:rPr lang="ru-RU" dirty="0" err="1">
                <a:solidFill>
                  <a:schemeClr val="tx1"/>
                </a:solidFill>
              </a:rPr>
              <a:t>чароитовых</a:t>
            </a:r>
            <a:r>
              <a:rPr lang="ru-RU" dirty="0">
                <a:solidFill>
                  <a:schemeClr val="tx1"/>
                </a:solidFill>
              </a:rPr>
              <a:t> пород в месторождении «Сиреневый камень» составляют около 23 тыс. тонн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Спрос </a:t>
            </a:r>
            <a:r>
              <a:rPr lang="ru-RU" dirty="0">
                <a:solidFill>
                  <a:schemeClr val="tx1"/>
                </a:solidFill>
              </a:rPr>
              <a:t>на </a:t>
            </a:r>
            <a:r>
              <a:rPr lang="ru-RU" dirty="0" err="1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 значительно превышает </a:t>
            </a:r>
            <a:r>
              <a:rPr lang="ru-RU" dirty="0" smtClean="0">
                <a:solidFill>
                  <a:schemeClr val="tx1"/>
                </a:solidFill>
              </a:rPr>
              <a:t>предложение, импортируется он </a:t>
            </a:r>
            <a:r>
              <a:rPr lang="ru-RU" dirty="0">
                <a:solidFill>
                  <a:schemeClr val="tx1"/>
                </a:solidFill>
              </a:rPr>
              <a:t>в такие страны как Китай, США и страны ЕС.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Его стоимость может колебаться в довольно широких пределах и во многом зависит от качества сырья. Оцениваются насыщенность окраски, переливчатость, количество включений других минералов. Килограмм необработанного </a:t>
            </a:r>
            <a:r>
              <a:rPr lang="ru-RU" dirty="0" err="1">
                <a:solidFill>
                  <a:schemeClr val="tx1"/>
                </a:solidFill>
              </a:rPr>
              <a:t>чароита</a:t>
            </a:r>
            <a:r>
              <a:rPr lang="ru-RU" dirty="0">
                <a:solidFill>
                  <a:schemeClr val="tx1"/>
                </a:solidFill>
              </a:rPr>
              <a:t> в среднем стоит около $100. Небольшой камень в перстне или кулоне оценивается в $20-30, а стоимость вазы высотой около 30 см может составлять от 10 до 15 тысяч долларов. Этот природный камень уникален и очень редок, поэтому нет никаких сомнений в том, что цена на него с каждым годом будет только расти.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	</a:t>
            </a:r>
            <a:r>
              <a:rPr lang="ru-RU" dirty="0" err="1" smtClean="0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 относят к поделочным камням, но в этом классе он не имеет себе равных. И не столько из-за редкости и новизны, сколько благодаря уникальной красоте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 Наверное, очень символичен тот факт, что один из самых прекрасных камней был открыт именно женщиной. И как тут не вспомнить о еще одном прославленном советском геологе — Ларисе Анатольевне </a:t>
            </a:r>
            <a:r>
              <a:rPr lang="ru-RU" dirty="0" err="1">
                <a:solidFill>
                  <a:schemeClr val="tx1"/>
                </a:solidFill>
              </a:rPr>
              <a:t>Попугаевой</a:t>
            </a:r>
            <a:r>
              <a:rPr lang="ru-RU" dirty="0">
                <a:solidFill>
                  <a:schemeClr val="tx1"/>
                </a:solidFill>
              </a:rPr>
              <a:t>, подарившей миру якутские алмазы.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Фотографии </a:t>
            </a:r>
            <a:r>
              <a:rPr lang="ru-RU" dirty="0" err="1" smtClean="0"/>
              <a:t>чароита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ownloads\Vaza-iz-charoita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8041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4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Downloads\6yy-charoite-siberi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9184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51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ownloads\wire_wrapped_lavender_charoite_and_amethyst_pendant_65ec2e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632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4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Downloads\orig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840760" cy="68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40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ownloads\IMGj3nLT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54824"/>
            <a:ext cx="6881944" cy="688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03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004048" y="270600"/>
            <a:ext cx="3911353" cy="5855563"/>
          </a:xfrm>
        </p:spPr>
        <p:txBody>
          <a:bodyPr>
            <a:noAutofit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ru-RU" dirty="0" smtClean="0">
                <a:solidFill>
                  <a:schemeClr val="tx1"/>
                </a:solidFill>
              </a:rPr>
              <a:t>Мир </a:t>
            </a:r>
            <a:r>
              <a:rPr lang="ru-RU" dirty="0">
                <a:solidFill>
                  <a:schemeClr val="tx1"/>
                </a:solidFill>
              </a:rPr>
              <a:t>узнал о </a:t>
            </a:r>
            <a:r>
              <a:rPr lang="ru-RU" dirty="0" err="1">
                <a:solidFill>
                  <a:schemeClr val="tx1"/>
                </a:solidFill>
              </a:rPr>
              <a:t>чароите</a:t>
            </a:r>
            <a:r>
              <a:rPr lang="ru-RU" dirty="0">
                <a:solidFill>
                  <a:schemeClr val="tx1"/>
                </a:solidFill>
              </a:rPr>
              <a:t> ранней осенью 1977 года, когда в Москве завершился X международный кинофестиваль. Награды победителям этого всемирного конкурса вручал председатель жюри — советский кинорежиссер Станислав </a:t>
            </a:r>
            <a:r>
              <a:rPr lang="ru-RU" dirty="0" err="1">
                <a:solidFill>
                  <a:schemeClr val="tx1"/>
                </a:solidFill>
              </a:rPr>
              <a:t>Ростоцкий</a:t>
            </a:r>
            <a:r>
              <a:rPr lang="ru-RU" dirty="0">
                <a:solidFill>
                  <a:schemeClr val="tx1"/>
                </a:solidFill>
              </a:rPr>
              <a:t>. Памятный приз представлял собой нежно-сиреневый шар размером с голову ребенка. Он выглядел как ночная Земля из космоса: мерцающие блики на его </a:t>
            </a:r>
            <a:r>
              <a:rPr lang="ru-RU" dirty="0" err="1">
                <a:solidFill>
                  <a:schemeClr val="tx1"/>
                </a:solidFill>
              </a:rPr>
              <a:t>полированой</a:t>
            </a:r>
            <a:r>
              <a:rPr lang="ru-RU" dirty="0">
                <a:solidFill>
                  <a:schemeClr val="tx1"/>
                </a:solidFill>
              </a:rPr>
              <a:t> поверхности напоминали огни городов, скрытых за сумрачными облаками. Этот шарик как бы символизировал собой всю нашу планету.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800600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69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23528" y="548680"/>
            <a:ext cx="8496944" cy="57606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tx1"/>
                </a:solidFill>
              </a:rPr>
              <a:t>По </a:t>
            </a:r>
            <a:r>
              <a:rPr lang="ru-RU" dirty="0">
                <a:solidFill>
                  <a:schemeClr val="tx1"/>
                </a:solidFill>
              </a:rPr>
              <a:t>составу </a:t>
            </a:r>
            <a:r>
              <a:rPr lang="ru-RU" dirty="0" err="1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 близок к редкому минералу — </a:t>
            </a:r>
            <a:r>
              <a:rPr lang="ru-RU" dirty="0" err="1">
                <a:solidFill>
                  <a:schemeClr val="tx1"/>
                </a:solidFill>
              </a:rPr>
              <a:t>канаситу</a:t>
            </a:r>
            <a:r>
              <a:rPr lang="ru-RU" dirty="0">
                <a:solidFill>
                  <a:schemeClr val="tx1"/>
                </a:solidFill>
              </a:rPr>
              <a:t>, так его сначала и называли. Своё официальное название он получил незадолго до кинофестиваля — в июне 1977 года. Его придумала первооткрывательница нового минерала — геолог Вера </a:t>
            </a:r>
            <a:r>
              <a:rPr lang="ru-RU" dirty="0" err="1">
                <a:solidFill>
                  <a:schemeClr val="tx1"/>
                </a:solidFill>
              </a:rPr>
              <a:t>Парфентьевна</a:t>
            </a:r>
            <a:r>
              <a:rPr lang="ru-RU" dirty="0">
                <a:solidFill>
                  <a:schemeClr val="tx1"/>
                </a:solidFill>
              </a:rPr>
              <a:t> Рогова. В необработанном виде </a:t>
            </a:r>
            <a:r>
              <a:rPr lang="ru-RU" dirty="0" err="1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 довольно невзрачен, но после полировки буквально очаровывает своей неповторимой красотой. Его волокнистые агрегаты с шелковистым отливом образуют неповторимые причудливые узоры. Необыкновенно притягательно выглядят плавные и резкие переходы от нежно-сиреневых до темно-фиолетовых оттенков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	Первоначально </a:t>
            </a:r>
            <a:r>
              <a:rPr lang="ru-RU" dirty="0">
                <a:solidFill>
                  <a:schemeClr val="tx1"/>
                </a:solidFill>
              </a:rPr>
              <a:t>было предложено название «</a:t>
            </a:r>
            <a:r>
              <a:rPr lang="ru-RU" dirty="0" err="1">
                <a:solidFill>
                  <a:schemeClr val="tx1"/>
                </a:solidFill>
              </a:rPr>
              <a:t>чараит</a:t>
            </a:r>
            <a:r>
              <a:rPr lang="ru-RU" dirty="0">
                <a:solidFill>
                  <a:schemeClr val="tx1"/>
                </a:solidFill>
              </a:rPr>
              <a:t>», но Международная комиссия по новым минералам рекомендовала заменить вторую букву «а» на «о», поскольку по-английски «</a:t>
            </a:r>
            <a:r>
              <a:rPr lang="ru-RU" dirty="0" err="1">
                <a:solidFill>
                  <a:schemeClr val="tx1"/>
                </a:solidFill>
              </a:rPr>
              <a:t>чараит</a:t>
            </a:r>
            <a:r>
              <a:rPr lang="ru-RU" dirty="0">
                <a:solidFill>
                  <a:schemeClr val="tx1"/>
                </a:solidFill>
              </a:rPr>
              <a:t>» очень созвучно с названием </a:t>
            </a:r>
            <a:r>
              <a:rPr lang="ru-RU" dirty="0" err="1">
                <a:solidFill>
                  <a:schemeClr val="tx1"/>
                </a:solidFill>
              </a:rPr>
              <a:t>чералита</a:t>
            </a:r>
            <a:r>
              <a:rPr lang="ru-RU" dirty="0">
                <a:solidFill>
                  <a:schemeClr val="tx1"/>
                </a:solidFill>
              </a:rPr>
              <a:t> — редкого минерала из группы монацита. Так </a:t>
            </a:r>
            <a:r>
              <a:rPr lang="ru-RU" dirty="0" err="1">
                <a:solidFill>
                  <a:schemeClr val="tx1"/>
                </a:solidFill>
              </a:rPr>
              <a:t>чараит</a:t>
            </a:r>
            <a:r>
              <a:rPr lang="ru-RU" dirty="0">
                <a:solidFill>
                  <a:schemeClr val="tx1"/>
                </a:solidFill>
              </a:rPr>
              <a:t> и стал </a:t>
            </a:r>
            <a:r>
              <a:rPr lang="ru-RU" dirty="0" err="1">
                <a:solidFill>
                  <a:schemeClr val="tx1"/>
                </a:solidFill>
              </a:rPr>
              <a:t>чароитом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dirty="0" smtClean="0"/>
              <a:t>Полированный </a:t>
            </a:r>
            <a:r>
              <a:rPr lang="ru-RU" dirty="0" err="1" smtClean="0"/>
              <a:t>чароит</a:t>
            </a:r>
            <a:endParaRPr lang="ru-RU" dirty="0"/>
          </a:p>
        </p:txBody>
      </p:sp>
      <p:pic>
        <p:nvPicPr>
          <p:cNvPr id="2050" name="Picture 2" descr="D:\Downloads\Polirovannaya-poverhnost-charoita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2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63645" y="404664"/>
            <a:ext cx="3008313" cy="930052"/>
          </a:xfrm>
        </p:spPr>
        <p:txBody>
          <a:bodyPr/>
          <a:lstStyle/>
          <a:p>
            <a:r>
              <a:rPr lang="ru-RU" dirty="0" smtClean="0"/>
              <a:t>Состав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260648"/>
            <a:ext cx="4995863" cy="585311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sz="6400" dirty="0" smtClean="0">
                <a:solidFill>
                  <a:schemeClr val="tx1"/>
                </a:solidFill>
              </a:rPr>
              <a:t>Состав</a:t>
            </a:r>
            <a:r>
              <a:rPr lang="ru-RU" sz="6400" dirty="0">
                <a:solidFill>
                  <a:schemeClr val="tx1"/>
                </a:solidFill>
              </a:rPr>
              <a:t>: </a:t>
            </a:r>
            <a:r>
              <a:rPr lang="ru-RU" sz="6400" dirty="0" smtClean="0">
                <a:solidFill>
                  <a:schemeClr val="tx1"/>
                </a:solidFill>
              </a:rPr>
              <a:t>	KNa2Li3(</a:t>
            </a:r>
            <a:r>
              <a:rPr lang="ru-RU" sz="6400" dirty="0" err="1" smtClean="0">
                <a:solidFill>
                  <a:schemeClr val="tx1"/>
                </a:solidFill>
              </a:rPr>
              <a:t>Fe,Mn,Al,Zr</a:t>
            </a:r>
            <a:r>
              <a:rPr lang="ru-RU" sz="6400" dirty="0" smtClean="0">
                <a:solidFill>
                  <a:schemeClr val="tx1"/>
                </a:solidFill>
              </a:rPr>
              <a:t>)2[Si12O30</a:t>
            </a:r>
            <a:r>
              <a:rPr lang="ru-RU" sz="6400" dirty="0">
                <a:solidFill>
                  <a:schemeClr val="tx1"/>
                </a:solidFill>
              </a:rPr>
              <a:t>]. Сингония гексагональная. Характерные примеси: титан, вода</a:t>
            </a:r>
            <a:r>
              <a:rPr lang="ru-RU" sz="6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dirty="0" smtClean="0">
                <a:solidFill>
                  <a:schemeClr val="tx1"/>
                </a:solidFill>
              </a:rPr>
              <a:t>	Обладает </a:t>
            </a:r>
            <a:r>
              <a:rPr lang="ru-RU" sz="6400" dirty="0">
                <a:solidFill>
                  <a:schemeClr val="tx1"/>
                </a:solidFill>
              </a:rPr>
              <a:t>хорошо заметным плеохроизмом от бесцветного до розового. В кабошонах иногда наблюдается эффект кошачьего глаза. Кристаллизуется в моноклинной сингонии. </a:t>
            </a:r>
            <a:endParaRPr lang="ru-RU" sz="6400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dirty="0">
                <a:solidFill>
                  <a:schemeClr val="tx1"/>
                </a:solidFill>
              </a:rPr>
              <a:t>	</a:t>
            </a:r>
            <a:r>
              <a:rPr lang="ru-RU" sz="6400" dirty="0" smtClean="0">
                <a:solidFill>
                  <a:schemeClr val="tx1"/>
                </a:solidFill>
              </a:rPr>
              <a:t>Спайность </a:t>
            </a:r>
            <a:r>
              <a:rPr lang="ru-RU" sz="6400" dirty="0">
                <a:solidFill>
                  <a:schemeClr val="tx1"/>
                </a:solidFill>
              </a:rPr>
              <a:t>в трех направлениях. Блеск стеклянный; в агрегатах — шелковистый или перламутровый. Твердость: 5-6. </a:t>
            </a:r>
            <a:r>
              <a:rPr lang="ru-RU" sz="6400" dirty="0" err="1">
                <a:solidFill>
                  <a:schemeClr val="tx1"/>
                </a:solidFill>
              </a:rPr>
              <a:t>Средняяя</a:t>
            </a:r>
            <a:r>
              <a:rPr lang="ru-RU" sz="6400" dirty="0">
                <a:solidFill>
                  <a:schemeClr val="tx1"/>
                </a:solidFill>
              </a:rPr>
              <a:t> плотность: 2,6 г/см3. Черта белая. Более всего </a:t>
            </a:r>
            <a:r>
              <a:rPr lang="ru-RU" sz="6400" dirty="0" err="1">
                <a:solidFill>
                  <a:schemeClr val="tx1"/>
                </a:solidFill>
              </a:rPr>
              <a:t>чароит</a:t>
            </a:r>
            <a:r>
              <a:rPr lang="ru-RU" sz="6400" dirty="0">
                <a:solidFill>
                  <a:schemeClr val="tx1"/>
                </a:solidFill>
              </a:rPr>
              <a:t> похож на сугилит</a:t>
            </a:r>
            <a:r>
              <a:rPr lang="ru-RU" sz="6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dirty="0" smtClean="0">
                <a:solidFill>
                  <a:schemeClr val="tx1"/>
                </a:solidFill>
              </a:rPr>
              <a:t>	</a:t>
            </a:r>
            <a:r>
              <a:rPr lang="ru-RU" sz="6400" dirty="0" err="1" smtClean="0">
                <a:solidFill>
                  <a:schemeClr val="tx1"/>
                </a:solidFill>
              </a:rPr>
              <a:t>Чароит</a:t>
            </a:r>
            <a:r>
              <a:rPr lang="ru-RU" sz="6400" dirty="0" smtClean="0">
                <a:solidFill>
                  <a:schemeClr val="tx1"/>
                </a:solidFill>
              </a:rPr>
              <a:t> </a:t>
            </a:r>
            <a:r>
              <a:rPr lang="ru-RU" sz="6400" dirty="0">
                <a:solidFill>
                  <a:schemeClr val="tx1"/>
                </a:solidFill>
              </a:rPr>
              <a:t>хорошо обрабатывается; благодаря отличной </a:t>
            </a:r>
            <a:r>
              <a:rPr lang="ru-RU" sz="6400" dirty="0" err="1">
                <a:solidFill>
                  <a:schemeClr val="tx1"/>
                </a:solidFill>
              </a:rPr>
              <a:t>полируемости</a:t>
            </a:r>
            <a:r>
              <a:rPr lang="ru-RU" sz="6400" dirty="0">
                <a:solidFill>
                  <a:schemeClr val="tx1"/>
                </a:solidFill>
              </a:rPr>
              <a:t> обладает ярким зеркальным блеском. Разнонаправленные пучки волокон визуально увеличивают объем камня и создают впечатление глубины. По своей декоративности этот совсем еще «молодой» камень составляет достойную конкуренцию лазуриту и нефриту. А их люди обрабатывают уже не одну тысячу лет.</a:t>
            </a:r>
            <a:endParaRPr lang="ru-RU" sz="6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Downloads\charo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34198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 smtClean="0"/>
              <a:t>Месторождение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Месторождение </a:t>
            </a:r>
            <a:r>
              <a:rPr lang="ru-RU" dirty="0">
                <a:solidFill>
                  <a:schemeClr val="tx1"/>
                </a:solidFill>
              </a:rPr>
              <a:t>«Сиреневый камень» находится на территории </a:t>
            </a:r>
            <a:r>
              <a:rPr lang="ru-RU" dirty="0" err="1">
                <a:solidFill>
                  <a:schemeClr val="tx1"/>
                </a:solidFill>
              </a:rPr>
              <a:t>Мурунского</a:t>
            </a:r>
            <a:r>
              <a:rPr lang="ru-RU" dirty="0">
                <a:solidFill>
                  <a:schemeClr val="tx1"/>
                </a:solidFill>
              </a:rPr>
              <a:t> массива, расположенного на границе Забайкальского края и Южной Саха-Якутии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Не </a:t>
            </a:r>
            <a:r>
              <a:rPr lang="ru-RU" dirty="0">
                <a:solidFill>
                  <a:schemeClr val="tx1"/>
                </a:solidFill>
              </a:rPr>
              <a:t>только </a:t>
            </a:r>
            <a:r>
              <a:rPr lang="ru-RU" dirty="0" err="1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, но и сам </a:t>
            </a:r>
            <a:r>
              <a:rPr lang="ru-RU" dirty="0" err="1">
                <a:solidFill>
                  <a:schemeClr val="tx1"/>
                </a:solidFill>
              </a:rPr>
              <a:t>Мурунский</a:t>
            </a:r>
            <a:r>
              <a:rPr lang="ru-RU" dirty="0">
                <a:solidFill>
                  <a:schemeClr val="tx1"/>
                </a:solidFill>
              </a:rPr>
              <a:t> массив уникален. На вопрос, как образовались эти редкие породы, ученые до сих пор не могут дать однозначного ответа. Обычно их происхождение связывают с гидротермально-метасоматическими процессами.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Общая </a:t>
            </a:r>
            <a:r>
              <a:rPr lang="ru-RU" dirty="0">
                <a:solidFill>
                  <a:schemeClr val="tx1"/>
                </a:solidFill>
              </a:rPr>
              <a:t>площадь залегания </a:t>
            </a:r>
            <a:r>
              <a:rPr lang="ru-RU" dirty="0" err="1">
                <a:solidFill>
                  <a:schemeClr val="tx1"/>
                </a:solidFill>
              </a:rPr>
              <a:t>чароитовых</a:t>
            </a:r>
            <a:r>
              <a:rPr lang="ru-RU" dirty="0">
                <a:solidFill>
                  <a:schemeClr val="tx1"/>
                </a:solidFill>
              </a:rPr>
              <a:t> пород составляет около 10 кв. км. Природа упрятала новый минерал чуть ли не на вершине гольца </a:t>
            </a:r>
            <a:r>
              <a:rPr lang="ru-RU" dirty="0" err="1">
                <a:solidFill>
                  <a:schemeClr val="tx1"/>
                </a:solidFill>
              </a:rPr>
              <a:t>Мурун</a:t>
            </a:r>
            <a:r>
              <a:rPr lang="ru-RU" dirty="0">
                <a:solidFill>
                  <a:schemeClr val="tx1"/>
                </a:solidFill>
              </a:rPr>
              <a:t>, в зоне вечной мерзлоты. К тому же этот район является сейсмоопасным. Поэтому камни насквозь выстужены многотысячелетним непрерывным холодом и нередко испещрены многочисленными трещинами.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dirty="0" err="1">
                <a:effectLst/>
              </a:rPr>
              <a:t>Мурунский</a:t>
            </a:r>
            <a:r>
              <a:rPr lang="ru-RU" dirty="0">
                <a:effectLst/>
              </a:rPr>
              <a:t> массив</a:t>
            </a:r>
            <a:endParaRPr lang="ru-RU" dirty="0"/>
          </a:p>
        </p:txBody>
      </p:sp>
      <p:pic>
        <p:nvPicPr>
          <p:cNvPr id="4098" name="Picture 2" descr="D:\Downloads\Murunskiy-gornyiy-massiv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29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626469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tx1"/>
                </a:solidFill>
              </a:rPr>
              <a:t>Добыча </a:t>
            </a:r>
            <a:r>
              <a:rPr lang="ru-RU" dirty="0" err="1">
                <a:solidFill>
                  <a:schemeClr val="tx1"/>
                </a:solidFill>
              </a:rPr>
              <a:t>чароита</a:t>
            </a:r>
            <a:r>
              <a:rPr lang="ru-RU" dirty="0">
                <a:solidFill>
                  <a:schemeClr val="tx1"/>
                </a:solidFill>
              </a:rPr>
              <a:t> сопряжена со многими трудностями. Месторождение местами расположено на очень крутых склонах. Взрывные работы нельзя применять, поскольку после них в камне появляются микротрещины, делающие его малопригодным для обработки. Поэтому используются специальные вещества, которые значительно увеличиваются в объеме при контакте с водой. Ими заполняют небольшие скважины, что и приводит к раскалыванию.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Промороженный </a:t>
            </a:r>
            <a:r>
              <a:rPr lang="ru-RU" dirty="0">
                <a:solidFill>
                  <a:schemeClr val="tx1"/>
                </a:solidFill>
              </a:rPr>
              <a:t>камень буквально оживает в умелых руках мастеров. Своей текстурой </a:t>
            </a:r>
            <a:r>
              <a:rPr lang="ru-RU" dirty="0" err="1">
                <a:solidFill>
                  <a:schemeClr val="tx1"/>
                </a:solidFill>
              </a:rPr>
              <a:t>чароит</a:t>
            </a:r>
            <a:r>
              <a:rPr lang="ru-RU" dirty="0">
                <a:solidFill>
                  <a:schemeClr val="tx1"/>
                </a:solidFill>
              </a:rPr>
              <a:t> напоминает нефрит. Он также не образует крупных кристаллов, а представляет собой сростки и хаотичные сплетения изогнутых волокон. Поэтому его отполированные плоскости сияют красивыми волнистыми переливами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В </a:t>
            </a:r>
            <a:r>
              <a:rPr lang="ru-RU" dirty="0">
                <a:solidFill>
                  <a:schemeClr val="tx1"/>
                </a:solidFill>
              </a:rPr>
              <a:t>местах, где кристаллы образуют двойниковые сростки на его обработанной поверхности возникают фиолетово-перламутровые отблески. Иногда в нежно-сиреневую окраску камня включаются синевато-зеленые звездочки эгирина и янтарные иглы </a:t>
            </a:r>
            <a:r>
              <a:rPr lang="ru-RU" dirty="0" err="1">
                <a:solidFill>
                  <a:schemeClr val="tx1"/>
                </a:solidFill>
              </a:rPr>
              <a:t>тинаксита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8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dirty="0" smtClean="0"/>
              <a:t>Изделия из </a:t>
            </a:r>
            <a:r>
              <a:rPr lang="ru-RU" dirty="0" err="1" smtClean="0"/>
              <a:t>чароита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Downloads\Izdeliya-iz-charoita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1992"/>
            <a:ext cx="9195409" cy="616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</TotalTime>
  <Words>15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ОЧЕНЬ РЕДКИЙ КАМЕНЬ.  ЧАРОИТ.</vt:lpstr>
      <vt:lpstr>Презентация PowerPoint</vt:lpstr>
      <vt:lpstr>Презентация PowerPoint</vt:lpstr>
      <vt:lpstr>Полированный чароит</vt:lpstr>
      <vt:lpstr>Состав</vt:lpstr>
      <vt:lpstr>Месторождение</vt:lpstr>
      <vt:lpstr>Мурунский массив</vt:lpstr>
      <vt:lpstr>Презентация PowerPoint</vt:lpstr>
      <vt:lpstr>Изделия из чароита</vt:lpstr>
      <vt:lpstr>Презентация PowerPoint</vt:lpstr>
      <vt:lpstr>Презентация PowerPoint</vt:lpstr>
      <vt:lpstr>Фотографии чароита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РЕДКИЙ КАМЕНЬ.  ЧАРОИТ.</dc:title>
  <dc:creator>Ishida</dc:creator>
  <cp:lastModifiedBy>Ishida</cp:lastModifiedBy>
  <cp:revision>4</cp:revision>
  <dcterms:created xsi:type="dcterms:W3CDTF">2015-10-22T14:11:42Z</dcterms:created>
  <dcterms:modified xsi:type="dcterms:W3CDTF">2015-10-22T14:56:50Z</dcterms:modified>
</cp:coreProperties>
</file>