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45" r:id="rId2"/>
    <p:sldId id="346" r:id="rId3"/>
    <p:sldId id="347" r:id="rId4"/>
    <p:sldId id="348" r:id="rId5"/>
    <p:sldId id="349" r:id="rId6"/>
    <p:sldId id="350" r:id="rId7"/>
    <p:sldId id="274" r:id="rId8"/>
    <p:sldId id="335" r:id="rId9"/>
    <p:sldId id="340" r:id="rId10"/>
    <p:sldId id="336" r:id="rId11"/>
    <p:sldId id="297" r:id="rId12"/>
    <p:sldId id="290" r:id="rId13"/>
    <p:sldId id="318" r:id="rId14"/>
    <p:sldId id="275" r:id="rId15"/>
    <p:sldId id="283" r:id="rId16"/>
    <p:sldId id="296" r:id="rId17"/>
    <p:sldId id="282" r:id="rId18"/>
    <p:sldId id="313" r:id="rId19"/>
    <p:sldId id="315" r:id="rId20"/>
    <p:sldId id="299" r:id="rId21"/>
    <p:sldId id="305" r:id="rId22"/>
    <p:sldId id="337" r:id="rId23"/>
    <p:sldId id="284" r:id="rId24"/>
    <p:sldId id="291" r:id="rId25"/>
    <p:sldId id="276" r:id="rId26"/>
    <p:sldId id="338" r:id="rId27"/>
    <p:sldId id="344" r:id="rId28"/>
    <p:sldId id="302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43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BFCB2"/>
    <a:srgbClr val="E4FEA4"/>
    <a:srgbClr val="BAFEE7"/>
    <a:srgbClr val="C9FFC9"/>
    <a:srgbClr val="000086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5204-94CA-43DE-829F-8C04D229C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378F8-ED35-4A41-878C-E9D2F331F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7C33-B740-475B-BA08-EA94B7B34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C88E-B1CE-443F-858E-CE764AEA7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025E-E852-4660-B19F-2F8333345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7758-EC83-4FF4-AF3D-1C3C253DF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BD9B-681C-4976-9706-70A5BDF80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FED5-8ED7-424B-ADC1-BD3978944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D75E-E1C0-42E1-8F2E-1DAF5A724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FBDE-212B-4ECA-B648-87C67978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18F1-FE1F-4136-9DBE-EE5CD2FE5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873D15-C74B-4488-A61F-941708399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sergey_bezrukov_-_pismo_k_zhenshchine_(zaycev.net)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he_retuses_-_shagane_na_stikhi_s.esenina_(zaycev.net)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sergey_esenin_chitaet_a._zlishchev_-_do_svidanya_drug_moy..._(zaycev.net)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на военной служб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5100" y="214313"/>
            <a:ext cx="4949825" cy="642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5" cy="5011737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Имажинизм – от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англ.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image</a:t>
            </a:r>
            <a:r>
              <a:rPr lang="ru-RU" sz="3200" dirty="0" smtClean="0"/>
              <a:t> – художественное течение, самоцель которого – создание образа.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-1214438" y="5572125"/>
            <a:ext cx="4929188" cy="928688"/>
          </a:xfrm>
        </p:spPr>
        <p:txBody>
          <a:bodyPr>
            <a:normAutofit fontScale="70000" lnSpcReduction="20000"/>
          </a:bodyPr>
          <a:lstStyle/>
          <a:p>
            <a:pPr lvl="4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Sylfaen" pitchFamily="18" charset="0"/>
              </a:rPr>
              <a:t>С.Есенин  и поэты-имажинисты: </a:t>
            </a:r>
            <a:r>
              <a:rPr lang="ru-RU" sz="2400" b="1" dirty="0" err="1" smtClean="0">
                <a:latin typeface="Sylfaen" pitchFamily="18" charset="0"/>
              </a:rPr>
              <a:t>А.Мариенгоф</a:t>
            </a:r>
            <a:r>
              <a:rPr lang="ru-RU" sz="2400" b="1" dirty="0" smtClean="0">
                <a:latin typeface="Sylfaen" pitchFamily="18" charset="0"/>
              </a:rPr>
              <a:t>, </a:t>
            </a:r>
            <a:r>
              <a:rPr lang="ru-RU" sz="2400" b="1" dirty="0" err="1" smtClean="0">
                <a:latin typeface="Sylfaen" pitchFamily="18" charset="0"/>
              </a:rPr>
              <a:t>А.Кусиков</a:t>
            </a:r>
            <a:r>
              <a:rPr lang="ru-RU" sz="2400" b="1" dirty="0" smtClean="0">
                <a:latin typeface="Sylfaen" pitchFamily="18" charset="0"/>
              </a:rPr>
              <a:t>,  В.Шершеневич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olgalubich\Desktop\161_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2444"/>
            <a:ext cx="6705600" cy="6725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«Заметался пожар голубой…»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2" descr="C:\Documents and Settings\Вадик\Рабочий стол\Новая папка (3)\ae49e9d253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7000875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301037" cy="1000125"/>
          </a:xfrm>
        </p:spPr>
        <p:txBody>
          <a:bodyPr/>
          <a:lstStyle/>
          <a:p>
            <a:pPr eaLnBrk="1" hangingPunct="1"/>
            <a:r>
              <a:rPr lang="ru-RU" smtClean="0"/>
              <a:t>«Я обманывать себя не стану»</a:t>
            </a:r>
          </a:p>
        </p:txBody>
      </p:sp>
      <p:pic>
        <p:nvPicPr>
          <p:cNvPr id="33795" name="Picture 2" descr="C:\Documents and Settings\Вадик\Рабочий стол\Новая папка (3)\1d38b6f762a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285875"/>
            <a:ext cx="7359650" cy="5186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2" descr="C:\Users\olgalubich\Desktop\ТЕХНИКУМ 22декабря\ЛИТЕРАТУРА\СЕРЕБРЯНЫЙ ВЕК\ЕСЕНИН\новые картинки\i-18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5143500" y="357188"/>
            <a:ext cx="3738563" cy="4643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i="1" smtClean="0">
                <a:latin typeface="Sylfaen" pitchFamily="18" charset="0"/>
              </a:rPr>
              <a:t>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z="4000" b="1" i="1" smtClean="0">
                <a:latin typeface="Sylfaen" pitchFamily="18" charset="0"/>
              </a:rPr>
              <a:t>  Цикл  </a:t>
            </a:r>
          </a:p>
          <a:p>
            <a:pPr eaLnBrk="1" hangingPunct="1">
              <a:buFont typeface="Arial" charset="0"/>
              <a:buNone/>
            </a:pPr>
            <a:r>
              <a:rPr lang="ru-RU" sz="4000" b="1" i="1" smtClean="0">
                <a:latin typeface="Sylfaen" pitchFamily="18" charset="0"/>
              </a:rPr>
              <a:t>  «Москва </a:t>
            </a:r>
          </a:p>
          <a:p>
            <a:pPr eaLnBrk="1" hangingPunct="1">
              <a:buFont typeface="Arial" charset="0"/>
              <a:buNone/>
            </a:pPr>
            <a:r>
              <a:rPr lang="ru-RU" sz="4000" b="1" i="1" smtClean="0">
                <a:latin typeface="Sylfaen" pitchFamily="18" charset="0"/>
              </a:rPr>
              <a:t>   кабацкая»    </a:t>
            </a:r>
          </a:p>
          <a:p>
            <a:pPr eaLnBrk="1" hangingPunct="1">
              <a:buFont typeface="Arial" charset="0"/>
              <a:buNone/>
            </a:pPr>
            <a:r>
              <a:rPr lang="ru-RU" sz="4000" b="1" i="1" smtClean="0">
                <a:latin typeface="Sylfaen" pitchFamily="18" charset="0"/>
              </a:rPr>
              <a:t>  </a:t>
            </a:r>
            <a:r>
              <a:rPr lang="ru-RU" b="1" i="1" smtClean="0">
                <a:latin typeface="Sylfaen" pitchFamily="18" charset="0"/>
              </a:rPr>
              <a:t>1923-1924 гг.</a:t>
            </a:r>
            <a:endParaRPr lang="ru-RU" sz="4000" b="1" i="1" smtClean="0">
              <a:latin typeface="Sylfae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4000" b="1" i="1" smtClean="0">
              <a:latin typeface="Sylfaen" pitchFamily="18" charset="0"/>
            </a:endParaRPr>
          </a:p>
        </p:txBody>
      </p:sp>
      <p:pic>
        <p:nvPicPr>
          <p:cNvPr id="35843" name="Picture 4" descr="C:\Documents and Settings\Вадик\Рабочий стол\Новая папка (3)\a90eb9a467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65100"/>
            <a:ext cx="4786312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 descr="C:\Documents and Settings\Вадик\Рабочий стол\Новая папка (3)\esenin_19752297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09600" y="0"/>
            <a:ext cx="97536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37892" name="Picture 2" descr="C:\Documents and Settings\Вадик\Рабочий стол\Новая папка (3)\77174625_Pismo_k_zhenschin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4313"/>
            <a:ext cx="7500938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785813" y="357188"/>
            <a:ext cx="8169275" cy="428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>
                <a:latin typeface="Sylfaen" pitchFamily="18" charset="0"/>
              </a:rPr>
              <a:t>Цикл «Персидские мотивы»    1924-1925 гг.</a:t>
            </a:r>
          </a:p>
          <a:p>
            <a:pPr eaLnBrk="1" hangingPunct="1"/>
            <a:endParaRPr lang="ru-RU" smtClean="0"/>
          </a:p>
        </p:txBody>
      </p:sp>
      <p:pic>
        <p:nvPicPr>
          <p:cNvPr id="38915" name="Picture 2" descr="C:\Documents and Settings\Вадик\Рабочий стол\Новая папка (3)\9d307adb96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62038"/>
            <a:ext cx="3929063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Documents and Settings\Вадик\Рабочий стол\Новая папка (3)\eacfdd8d4aaa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9650"/>
            <a:ext cx="3829050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Ваденька\Рабочий стол\ес\KatarsinV_chyornyj_chelovek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0"/>
            <a:ext cx="4833937" cy="6856413"/>
          </a:xfrm>
          <a:noFill/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2071688" y="6072188"/>
            <a:ext cx="4857750" cy="785812"/>
          </a:xfrm>
          <a:solidFill>
            <a:schemeClr val="bg1">
              <a:alpha val="49019"/>
            </a:schemeClr>
          </a:solidFill>
        </p:spPr>
        <p:txBody>
          <a:bodyPr/>
          <a:lstStyle/>
          <a:p>
            <a:r>
              <a:rPr lang="ru-RU" sz="3600" smtClean="0"/>
              <a:t>«Чёрный человек»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2" descr="C:\Users\olgalubich\Desktop\ТЕХНИКУМ 22декабря\ЛИТЕРАТУРА\СЕРЕБРЯНЫЙ ВЕК\ЕСЕНИН\новые картинки\406673621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360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olgalubich\Desktop\img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7888"/>
            <a:ext cx="7620000" cy="100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Ваденька\Рабочий стол\ес\Kulagin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0"/>
            <a:ext cx="55911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4400550" cy="5214937"/>
          </a:xfrm>
          <a:solidFill>
            <a:schemeClr val="bg1">
              <a:alpha val="74117"/>
            </a:schemeClr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“Имажинизм был формальной школой, которую мы хотели утвердить. Но эта школа не имела под собой почвы и ушла сама собой, оставив правду за органическим образом”.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Вадик\Рабочий стол\Новая папка (3)\789419b72f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92075"/>
            <a:ext cx="41433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46434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400" smtClean="0"/>
          </a:p>
          <a:p>
            <a:pPr algn="r">
              <a:buFont typeface="Arial" charset="0"/>
              <a:buNone/>
            </a:pPr>
            <a:endParaRPr lang="ru-RU" sz="2400" smtClean="0"/>
          </a:p>
          <a:p>
            <a:pPr algn="r">
              <a:buFont typeface="Arial" charset="0"/>
              <a:buNone/>
            </a:pPr>
            <a:endParaRPr lang="ru-RU" sz="2400" smtClean="0"/>
          </a:p>
          <a:p>
            <a:pPr algn="r">
              <a:buFont typeface="Arial" charset="0"/>
              <a:buNone/>
            </a:pPr>
            <a:r>
              <a:rPr lang="ru-RU" sz="2400" smtClean="0"/>
              <a:t>Друг мой, друг мой,</a:t>
            </a:r>
          </a:p>
          <a:p>
            <a:pPr algn="r">
              <a:buFont typeface="Arial" charset="0"/>
              <a:buNone/>
            </a:pPr>
            <a:r>
              <a:rPr lang="ru-RU" sz="2400" smtClean="0"/>
              <a:t>Я очень и очень болен.</a:t>
            </a:r>
          </a:p>
          <a:p>
            <a:pPr algn="r">
              <a:buFont typeface="Arial" charset="0"/>
              <a:buNone/>
            </a:pPr>
            <a:r>
              <a:rPr lang="ru-RU" sz="2400" smtClean="0"/>
              <a:t>Сам не знаю, откуда взялась эта боль.</a:t>
            </a:r>
          </a:p>
          <a:p>
            <a:pPr algn="r">
              <a:buFont typeface="Arial" charset="0"/>
              <a:buNone/>
            </a:pPr>
            <a:r>
              <a:rPr lang="ru-RU" sz="2400" smtClean="0"/>
              <a:t>То ли ветер свистит</a:t>
            </a:r>
          </a:p>
          <a:p>
            <a:pPr algn="r">
              <a:buFont typeface="Arial" charset="0"/>
              <a:buNone/>
            </a:pPr>
            <a:r>
              <a:rPr lang="ru-RU" sz="2400" smtClean="0"/>
              <a:t>Над пустым и безлюдным полем,</a:t>
            </a:r>
          </a:p>
          <a:p>
            <a:pPr algn="r">
              <a:buFont typeface="Arial" charset="0"/>
              <a:buNone/>
            </a:pPr>
            <a:r>
              <a:rPr lang="ru-RU" sz="2400" smtClean="0"/>
              <a:t>То ль, как рощу в сентябрь,</a:t>
            </a:r>
          </a:p>
          <a:p>
            <a:pPr algn="r">
              <a:buFont typeface="Arial" charset="0"/>
              <a:buNone/>
            </a:pPr>
            <a:r>
              <a:rPr lang="ru-RU" sz="2400" smtClean="0"/>
              <a:t>Осыпает мозги алкоголь.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Ваденька\Рабочий стол\ес\Shatilov_Esen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88" y="142875"/>
            <a:ext cx="478631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Заголовок 1"/>
          <p:cNvSpPr>
            <a:spLocks noGrp="1"/>
          </p:cNvSpPr>
          <p:nvPr>
            <p:ph type="ctrTitle"/>
          </p:nvPr>
        </p:nvSpPr>
        <p:spPr>
          <a:xfrm>
            <a:off x="685800" y="2928938"/>
            <a:ext cx="7772400" cy="1785937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«Предчувствие»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olgalubich\Desktop\esenin_i_tolst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-1"/>
            <a:ext cx="4599942" cy="6987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Вадик\Рабочий стол\Новая папка (3)\67d3b23a80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0"/>
            <a:ext cx="7786688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Заголовок 1"/>
          <p:cNvSpPr>
            <a:spLocks noGrp="1"/>
          </p:cNvSpPr>
          <p:nvPr>
            <p:ph type="title"/>
          </p:nvPr>
        </p:nvSpPr>
        <p:spPr>
          <a:xfrm>
            <a:off x="571500" y="5715000"/>
            <a:ext cx="8229600" cy="11430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ru-RU" sz="3200" smtClean="0"/>
              <a:t>Сергей Есенин в «Англетере»      </a:t>
            </a:r>
            <a:r>
              <a:rPr lang="ru-RU" sz="2400" smtClean="0"/>
              <a:t>Художник Шилов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-285750" y="3357563"/>
            <a:ext cx="5500688" cy="1154112"/>
          </a:xfrm>
        </p:spPr>
        <p:txBody>
          <a:bodyPr/>
          <a:lstStyle/>
          <a:p>
            <a:pPr eaLnBrk="1" hangingPunct="1"/>
            <a:r>
              <a:rPr lang="ru-RU" sz="4000" smtClean="0"/>
              <a:t>«До свиданья,</a:t>
            </a:r>
            <a:br>
              <a:rPr lang="ru-RU" sz="4000" smtClean="0"/>
            </a:br>
            <a:r>
              <a:rPr lang="ru-RU" sz="4000" smtClean="0"/>
              <a:t>друг мой, </a:t>
            </a:r>
            <a:br>
              <a:rPr lang="ru-RU" sz="4000" smtClean="0"/>
            </a:br>
            <a:r>
              <a:rPr lang="ru-RU" sz="4000" smtClean="0"/>
              <a:t>до свиданья…»</a:t>
            </a:r>
            <a:r>
              <a:rPr lang="ru-RU" smtClean="0"/>
              <a:t> </a:t>
            </a:r>
          </a:p>
        </p:txBody>
      </p:sp>
      <p:pic>
        <p:nvPicPr>
          <p:cNvPr id="45059" name="Picture 2" descr="C:\Documents and Settings\Вадик\Рабочий стол\Новая папка (3)\171fee1e0533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49225"/>
            <a:ext cx="4467225" cy="6521450"/>
          </a:xfrm>
        </p:spPr>
      </p:pic>
      <p:pic>
        <p:nvPicPr>
          <p:cNvPr id="45060" name="Picture 4" descr="C:\Documents and Settings\Вадик\Рабочий стол\Новая папка (3)\i-122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285750"/>
            <a:ext cx="385762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C:\Documents and Settings\Вадик\Рабочий стол\Новая папка (3)\Копия i-13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9550" y="5286375"/>
            <a:ext cx="4076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143000" y="6072188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Sylfaen" pitchFamily="18" charset="0"/>
              </a:rPr>
              <a:t>Похороны Сергея Есенина</a:t>
            </a:r>
          </a:p>
        </p:txBody>
      </p:sp>
      <p:pic>
        <p:nvPicPr>
          <p:cNvPr id="46083" name="Picture 5" descr="похорон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14313"/>
            <a:ext cx="6299200" cy="564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olgalubich\Desktop\0_96209_8d00789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olgalubich\Desktop\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Вадик\Рабочий стол\Новая папка (3)\4b190ae0bc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25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3125" y="4929188"/>
            <a:ext cx="7000875" cy="1938337"/>
          </a:xfrm>
          <a:prstGeom prst="rec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Так рано ушёл, но всегда среди нас.</a:t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Народ его нежность постиг.</a:t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Есть люди, которых в страдальческий час</a:t>
            </a:r>
            <a:br>
              <a:rPr lang="ru-RU" sz="2400" dirty="0">
                <a:latin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Calibri" pitchFamily="34" charset="0"/>
                <a:cs typeface="Times New Roman" pitchFamily="18" charset="0"/>
              </a:rPr>
              <a:t>Спасает есенинский стих.</a:t>
            </a:r>
          </a:p>
          <a:p>
            <a:pPr eaLnBrk="0" hangingPunct="0">
              <a:defRPr/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                                                         А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Calibri" pitchFamily="34" charset="0"/>
                <a:cs typeface="Times New Roman" pitchFamily="18" charset="0"/>
              </a:rPr>
              <a:t>Гатов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Есенин был родом из: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Таганрога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села Константиново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села </a:t>
            </a:r>
            <a:r>
              <a:rPr lang="ru-RU" dirty="0" err="1" smtClean="0"/>
              <a:t>Багдади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Москвы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Ваденька\Рабочий стол\ес\Jakushevsky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71563"/>
            <a:ext cx="8542337" cy="5643562"/>
          </a:xfrm>
          <a:noFill/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4000" smtClean="0"/>
              <a:t>«Мы теперь уходим понемногу…»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назывался первый сборник стихов?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"Явь"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"Персидские мотивы"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"Москва Кабацкая"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"Радуница"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«Сельский часослов»,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Годы жизни Есенина?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1895-1925 гг.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1890-1921 гг.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1893-1930 гг.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1868-1936 гг.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Какое литературное течение возглавил С.А.Есенин?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символизм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 имажинизм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акмеизм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футуризм</a:t>
            </a:r>
          </a:p>
          <a:p>
            <a:pPr marL="742950" indent="-742950">
              <a:buFont typeface="+mj-lt"/>
              <a:buAutoNum type="arabicPeriod"/>
            </a:pPr>
            <a:endParaRPr lang="ru-RU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Определите жанр стихотворения "Письмо к женщине".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послание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ода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элегия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мадригал</a:t>
            </a:r>
          </a:p>
          <a:p>
            <a:pPr marL="742950" indent="-742950">
              <a:buFont typeface="+mj-lt"/>
              <a:buAutoNum type="arabicPeriod"/>
            </a:pPr>
            <a:endParaRPr lang="ru-RU" sz="4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 кем Есенин состоял в браке в 1917-1921г?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Надеждой Валерьевной Сток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Ольгой Андреевной </a:t>
            </a:r>
            <a:r>
              <a:rPr lang="ru-RU" sz="3600" dirty="0" err="1" smtClean="0"/>
              <a:t>Шпиццбург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Зинаидой Николаевной </a:t>
            </a:r>
            <a:r>
              <a:rPr lang="ru-RU" sz="3600" dirty="0" err="1" smtClean="0"/>
              <a:t>Райх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Антониной Алексеевной Ложкиной</a:t>
            </a:r>
          </a:p>
          <a:p>
            <a:pPr marL="514350" indent="-514350">
              <a:buFont typeface="+mj-lt"/>
              <a:buAutoNum type="arabicPeriod"/>
            </a:pP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прозвище получил С.А. Есенин в писательских кругах?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деревенский поэт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Рязанский Лель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Московский хулиган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последний поэт деревни</a:t>
            </a:r>
          </a:p>
          <a:p>
            <a:pPr marL="742950" indent="-742950">
              <a:buFont typeface="+mj-lt"/>
              <a:buAutoNum type="arabicPeriod"/>
            </a:pPr>
            <a:endParaRPr lang="ru-RU" sz="4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 smtClean="0"/>
              <a:t>* * *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>
              <a:buNone/>
            </a:pPr>
            <a:r>
              <a:rPr lang="ru-RU" i="1" dirty="0" err="1" smtClean="0"/>
              <a:t>Мариенгофу</a:t>
            </a:r>
            <a:endParaRPr lang="ru-RU" dirty="0" smtClean="0"/>
          </a:p>
          <a:p>
            <a:pPr marL="2159000" indent="-21590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Я последний поэт деревни,</a:t>
            </a:r>
            <a:br>
              <a:rPr lang="ru-RU" sz="4000" dirty="0" smtClean="0"/>
            </a:br>
            <a:r>
              <a:rPr lang="ru-RU" sz="4000" dirty="0" smtClean="0"/>
              <a:t>Скромен в песнях дощатый мост.</a:t>
            </a:r>
            <a:br>
              <a:rPr lang="ru-RU" sz="4000" dirty="0" smtClean="0"/>
            </a:br>
            <a:r>
              <a:rPr lang="ru-RU" sz="4000" dirty="0" smtClean="0"/>
              <a:t>За прощальной стою обедней</a:t>
            </a:r>
            <a:br>
              <a:rPr lang="ru-RU" sz="4000" dirty="0" smtClean="0"/>
            </a:br>
            <a:r>
              <a:rPr lang="ru-RU" sz="4000" dirty="0" smtClean="0"/>
              <a:t>Кадящих листвой берез.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Догорит золотистым пламенем</a:t>
            </a:r>
            <a:br>
              <a:rPr lang="ru-RU" sz="4000" dirty="0" smtClean="0"/>
            </a:br>
            <a:r>
              <a:rPr lang="ru-RU" sz="4000" dirty="0" smtClean="0"/>
              <a:t>Из телесного воска свеча,</a:t>
            </a:r>
            <a:br>
              <a:rPr lang="ru-RU" sz="4000" dirty="0" smtClean="0"/>
            </a:br>
            <a:r>
              <a:rPr lang="ru-RU" sz="4000" dirty="0" smtClean="0"/>
              <a:t>И луны часы деревянные</a:t>
            </a:r>
            <a:br>
              <a:rPr lang="ru-RU" sz="4000" dirty="0" smtClean="0"/>
            </a:br>
            <a:r>
              <a:rPr lang="ru-RU" sz="4000" dirty="0" smtClean="0"/>
              <a:t>Прохрипят мой двенадцатый час.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На тропу </a:t>
            </a:r>
            <a:r>
              <a:rPr lang="ru-RU" sz="4000" dirty="0" err="1" smtClean="0"/>
              <a:t>голубого</a:t>
            </a:r>
            <a:r>
              <a:rPr lang="ru-RU" sz="4000" dirty="0" smtClean="0"/>
              <a:t> поля</a:t>
            </a:r>
            <a:br>
              <a:rPr lang="ru-RU" sz="4000" dirty="0" smtClean="0"/>
            </a:br>
            <a:r>
              <a:rPr lang="ru-RU" sz="4000" dirty="0" smtClean="0"/>
              <a:t>Скоро выйдет железный гость,</a:t>
            </a:r>
            <a:br>
              <a:rPr lang="ru-RU" sz="4000" dirty="0" smtClean="0"/>
            </a:br>
            <a:r>
              <a:rPr lang="ru-RU" sz="4000" dirty="0" smtClean="0"/>
              <a:t>Злак овсяный, зарею пролитый,</a:t>
            </a:r>
            <a:br>
              <a:rPr lang="ru-RU" sz="4000" dirty="0" smtClean="0"/>
            </a:br>
            <a:r>
              <a:rPr lang="ru-RU" sz="4000" dirty="0" smtClean="0"/>
              <a:t>Соберет его черная горсть.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Не живые, чужие ладони,</a:t>
            </a:r>
            <a:br>
              <a:rPr lang="ru-RU" sz="4000" dirty="0" smtClean="0"/>
            </a:br>
            <a:r>
              <a:rPr lang="ru-RU" sz="4000" dirty="0" smtClean="0"/>
              <a:t>Этим песням при вас не жить!</a:t>
            </a:r>
            <a:br>
              <a:rPr lang="ru-RU" sz="4000" dirty="0" smtClean="0"/>
            </a:br>
            <a:r>
              <a:rPr lang="ru-RU" sz="4000" dirty="0" smtClean="0"/>
              <a:t>Только будут колосья-кони</a:t>
            </a:r>
            <a:br>
              <a:rPr lang="ru-RU" sz="4000" dirty="0" smtClean="0"/>
            </a:br>
            <a:r>
              <a:rPr lang="ru-RU" sz="4000" dirty="0" smtClean="0"/>
              <a:t>О хозяине старом тужить.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Будет ветер сосать их ржанье,</a:t>
            </a:r>
            <a:br>
              <a:rPr lang="ru-RU" sz="4000" dirty="0" smtClean="0"/>
            </a:br>
            <a:r>
              <a:rPr lang="ru-RU" sz="4000" dirty="0" smtClean="0"/>
              <a:t>Панихидный справляя пляс.</a:t>
            </a:r>
            <a:br>
              <a:rPr lang="ru-RU" sz="4000" dirty="0" smtClean="0"/>
            </a:br>
            <a:r>
              <a:rPr lang="ru-RU" sz="4000" dirty="0" smtClean="0"/>
              <a:t>Скоро, скоро часы деревянные</a:t>
            </a:r>
            <a:br>
              <a:rPr lang="ru-RU" sz="4000" dirty="0" smtClean="0"/>
            </a:br>
            <a:r>
              <a:rPr lang="ru-RU" sz="4000" dirty="0" smtClean="0"/>
              <a:t>Прохрипят мой двенадцатый час!</a:t>
            </a:r>
          </a:p>
          <a:p>
            <a:pPr marL="2159000" indent="-2159000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&lt;1920&gt;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из современников С.А. Есенина дал следующий отзыв на его произведения: "Стихи свежие, чистые, голосистые, многословный язык"?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В.Я. Брюсов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А.А. Блок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В.В. Маяковский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А.А. Ахматова</a:t>
            </a:r>
          </a:p>
          <a:p>
            <a:pPr marL="742950" indent="-742950">
              <a:buFont typeface="+mj-lt"/>
              <a:buAutoNum type="arabicPeriod"/>
            </a:pPr>
            <a:endParaRPr lang="ru-RU" sz="4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Определите художественный прием, использованный в приведенном отрывке из стихотворения С.А. Есенина: </a:t>
            </a:r>
            <a:br>
              <a:rPr lang="ru-RU" dirty="0" smtClean="0"/>
            </a:br>
            <a:r>
              <a:rPr lang="ru-RU" dirty="0" smtClean="0"/>
              <a:t>По-осеннему </a:t>
            </a:r>
            <a:r>
              <a:rPr lang="ru-RU" dirty="0" err="1" smtClean="0"/>
              <a:t>крычет</a:t>
            </a:r>
            <a:r>
              <a:rPr lang="ru-RU" dirty="0" smtClean="0"/>
              <a:t> сова </a:t>
            </a:r>
            <a:br>
              <a:rPr lang="ru-RU" dirty="0" smtClean="0"/>
            </a:br>
            <a:r>
              <a:rPr lang="ru-RU" dirty="0" smtClean="0"/>
              <a:t>Над раздольем дорожной рани. </a:t>
            </a:r>
            <a:br>
              <a:rPr lang="ru-RU" dirty="0" smtClean="0"/>
            </a:br>
            <a:r>
              <a:rPr lang="ru-RU" dirty="0" smtClean="0"/>
              <a:t>Облетает моя голова, </a:t>
            </a:r>
            <a:br>
              <a:rPr lang="ru-RU" dirty="0" smtClean="0"/>
            </a:br>
            <a:r>
              <a:rPr lang="ru-RU" dirty="0" smtClean="0"/>
              <a:t>Куст волос золотистый вянет...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гипербола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олицетворение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метафора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аллегория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из перечисленных стихотворений С.А. Есенина стало народной песней?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"Письмо к женщине»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"</a:t>
            </a:r>
            <a:r>
              <a:rPr lang="ru-RU" sz="4400" dirty="0" err="1" smtClean="0"/>
              <a:t>Отговорла</a:t>
            </a:r>
            <a:r>
              <a:rPr lang="ru-RU" sz="4400" dirty="0" smtClean="0"/>
              <a:t> роща золотая...»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"Собаке Качалова»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"Спит ковыль, равнина дорогая..."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2" descr="C:\Documents and Settings\Вадик\Рабочий стол\Новая папка (3)\72a0fa228f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0" y="1100138"/>
            <a:ext cx="8953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средства художественной выразительности наиболее характерны для творчества С.А. Есенина.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581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dirty="0" err="1" smtClean="0"/>
              <a:t>зашифрованность</a:t>
            </a:r>
            <a:r>
              <a:rPr lang="ru-RU" dirty="0" smtClean="0"/>
              <a:t> при помощи образов-символов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торжественный слог, использование архаизмов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ораторская интонация, акцентный стих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метафоричность, цветовые эпитеты</a:t>
            </a:r>
          </a:p>
          <a:p>
            <a:pPr marL="742950" indent="-7429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olgalubich\Desktop\Один_из_экспонатов,_Музей_Есенина_в_Москв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2" descr="C:\Users\olgalubich\Desktop\ТЕХНИКУМ 22декабря\ЛИТЕРАТУРА\СЕРЕБРЯНЫЙ ВЕК\ЕСЕНИН\новые картинки\afb78a9ac7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Е и Дункан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357313" y="69850"/>
            <a:ext cx="6572250" cy="6573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00250" y="6000750"/>
            <a:ext cx="539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Сергей Есенин и </a:t>
            </a:r>
            <a:r>
              <a:rPr lang="ru-RU" sz="2400" b="1" dirty="0" err="1">
                <a:solidFill>
                  <a:schemeClr val="bg1"/>
                </a:solidFill>
                <a:latin typeface="+mn-lt"/>
              </a:rPr>
              <a:t>Айседора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n-lt"/>
              </a:rPr>
              <a:t>Дункан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C:\Documents and Settings\Вадик\Рабочий стол\Новая папка (3)\f36824991b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214313"/>
            <a:ext cx="87312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olgalubich\Desktop\9VKqo1Esc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829300" cy="6377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galubich\Desktop\7126108430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399</Words>
  <Application>Microsoft Office PowerPoint</Application>
  <PresentationFormat>Экран (4:3)</PresentationFormat>
  <Paragraphs>91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Имажинизм – от англ. image – художественное течение, самоцель которого – создание образа.  </vt:lpstr>
      <vt:lpstr>Слайд 2</vt:lpstr>
      <vt:lpstr>«Мы теперь уходим понемногу…»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«Заметался пожар голубой…»</vt:lpstr>
      <vt:lpstr>«Я обманывать себя не стану»</vt:lpstr>
      <vt:lpstr>Слайд 13</vt:lpstr>
      <vt:lpstr>Слайд 14</vt:lpstr>
      <vt:lpstr>Слайд 15</vt:lpstr>
      <vt:lpstr>Слайд 16</vt:lpstr>
      <vt:lpstr>Слайд 17</vt:lpstr>
      <vt:lpstr>«Чёрный человек»</vt:lpstr>
      <vt:lpstr>Слайд 19</vt:lpstr>
      <vt:lpstr>Слайд 20</vt:lpstr>
      <vt:lpstr>        «Предчувствие»</vt:lpstr>
      <vt:lpstr>Слайд 22</vt:lpstr>
      <vt:lpstr>Сергей Есенин в «Англетере»      Художник Шилов</vt:lpstr>
      <vt:lpstr>«До свиданья, друг мой,  до свиданья…» </vt:lpstr>
      <vt:lpstr>Слайд 25</vt:lpstr>
      <vt:lpstr>Слайд 26</vt:lpstr>
      <vt:lpstr>Слайд 27</vt:lpstr>
      <vt:lpstr>Слайд 28</vt:lpstr>
      <vt:lpstr>1. Есенин был родом из: </vt:lpstr>
      <vt:lpstr>Как назывался первый сборник стихов? </vt:lpstr>
      <vt:lpstr>Годы жизни Есенина? </vt:lpstr>
      <vt:lpstr>Какое литературное течение возглавил С.А.Есенин? </vt:lpstr>
      <vt:lpstr>Определите жанр стихотворения "Письмо к женщине". </vt:lpstr>
      <vt:lpstr>С кем Есенин состоял в браке в 1917-1921г? </vt:lpstr>
      <vt:lpstr>Какое прозвище получил С.А. Есенин в писательских кругах?  </vt:lpstr>
      <vt:lpstr>Слайд 36</vt:lpstr>
      <vt:lpstr>Кто из современников С.А. Есенина дал следующий отзыв на его произведения: "Стихи свежие, чистые, голосистые, многословный язык"?  </vt:lpstr>
      <vt:lpstr>Слайд 38</vt:lpstr>
      <vt:lpstr>Какое из перечисленных стихотворений С.А. Есенина стало народной песней?  </vt:lpstr>
      <vt:lpstr>Какие средства художественной выразительности наиболее характерны для творчества С.А. Есенина.  </vt:lpstr>
      <vt:lpstr>Слайд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 Любич</cp:lastModifiedBy>
  <cp:revision>83</cp:revision>
  <dcterms:created xsi:type="dcterms:W3CDTF">2006-01-30T10:14:28Z</dcterms:created>
  <dcterms:modified xsi:type="dcterms:W3CDTF">2015-11-13T07:06:20Z</dcterms:modified>
</cp:coreProperties>
</file>