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sergey_bezrukov_-_goy_ty_rus_moya_rodnaya_s.a._esenin_(zaycev.net).mp3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aleksandr_malinin_-_mne_ostalas_odna_zabava_(zaycev.net).mp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sergey_bezrukov_-_ne_brodit_(zaycev.net).mp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Презентацию выполнила преподаватель русского языка и литературы Любич Ольга Александровна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olgalubich\Desktop\0014-014-Anna-romanovna-izrjadn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14313"/>
            <a:ext cx="8648700" cy="6643687"/>
          </a:xfrm>
        </p:spPr>
        <p:txBody>
          <a:bodyPr>
            <a:normAutofit fontScale="925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3. Н. Гиппиус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Перед нами худощавый девятнадцатилетний парень, желтоволосый и скромный, с веселыми глазами. </a:t>
            </a:r>
            <a:endParaRPr lang="ru-RU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В Питере ему все были незнакомы, разве что раньше «стишки посылал». Теперь сам их привез, сколько было, и принялся раздавать «просящим», а просящих оказалось порядочно, потому что наши утонченно-утомленные литераторы знают, где раки зимуют, поняли, что новый рязанский поэт - действительно поэт, а у многих есть даже особенное влечение к стилю подлинной «земляной» поэзии…</a:t>
            </a:r>
            <a:endParaRPr lang="ru-RU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(Из статьи. «Земля и камень», первой рецензии на стихи …, апрель 1915 г.)</a:t>
            </a:r>
            <a:r>
              <a:rPr lang="ru-RU" dirty="0" smtClean="0"/>
              <a:t>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:\Блок\f0bafda693bb6ef26f48ae634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1714500"/>
            <a:ext cx="5857875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428625"/>
            <a:ext cx="6858000" cy="6477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000" b="1" smtClean="0">
                <a:latin typeface="Sylfaen" pitchFamily="18" charset="0"/>
              </a:rPr>
              <a:t>Александр Блок</a:t>
            </a: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428596" y="2071678"/>
            <a:ext cx="3500437" cy="2246313"/>
          </a:xfrm>
          <a:prstGeom prst="rect">
            <a:avLst/>
          </a:prstGeom>
          <a:solidFill>
            <a:schemeClr val="accent6">
              <a:lumMod val="20000"/>
              <a:lumOff val="80000"/>
              <a:alpha val="6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2000"/>
              </a:srgbClr>
            </a:outerShdw>
            <a:softEdge rad="1270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/>
              <a:t>«Днём у меня был рязанский парень со стихами… Стихи свежие, чистые, голосистые, многословный язык…».</a:t>
            </a:r>
          </a:p>
          <a:p>
            <a:pPr>
              <a:defRPr/>
            </a:pPr>
            <a:endParaRPr lang="ru-RU" sz="2000" dirty="0"/>
          </a:p>
          <a:p>
            <a:pPr algn="ctr">
              <a:defRPr/>
            </a:pPr>
            <a:r>
              <a:rPr lang="ru-RU" sz="2000" dirty="0"/>
              <a:t>1915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5661025"/>
            <a:ext cx="4895850" cy="9064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latin typeface="Sylfaen" pitchFamily="18" charset="0"/>
              </a:rPr>
              <a:t>Сергей Есенин и Николай Клюев.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000" smtClean="0">
                <a:latin typeface="Sylfaen" pitchFamily="18" charset="0"/>
              </a:rPr>
              <a:t>(Петроград, 1915 год.)</a:t>
            </a:r>
          </a:p>
          <a:p>
            <a:pPr eaLnBrk="1" hangingPunct="1"/>
            <a:endParaRPr lang="ru-RU" sz="2000" smtClean="0">
              <a:latin typeface="Sylfaen" pitchFamily="18" charset="0"/>
            </a:endParaRPr>
          </a:p>
        </p:txBody>
      </p:sp>
      <p:pic>
        <p:nvPicPr>
          <p:cNvPr id="13315" name="Picture 4" descr="Есенин с Клюевым"/>
          <p:cNvPicPr>
            <a:picLocks noChangeAspect="1" noChangeArrowheads="1"/>
          </p:cNvPicPr>
          <p:nvPr/>
        </p:nvPicPr>
        <p:blipFill>
          <a:blip r:embed="rId2">
            <a:lum bright="14000" contrast="40000"/>
          </a:blip>
          <a:srcRect/>
          <a:stretch>
            <a:fillRect/>
          </a:stretch>
        </p:blipFill>
        <p:spPr bwMode="auto">
          <a:xfrm>
            <a:off x="285750" y="2071688"/>
            <a:ext cx="5019675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6" name="Picture 5" descr="Есенин с Городецким2"/>
          <p:cNvPicPr>
            <a:picLocks noChangeAspect="1" noChangeArrowheads="1"/>
          </p:cNvPicPr>
          <p:nvPr/>
        </p:nvPicPr>
        <p:blipFill>
          <a:blip r:embed="rId3">
            <a:lum bright="22000" contrast="40000"/>
          </a:blip>
          <a:srcRect/>
          <a:stretch>
            <a:fillRect/>
          </a:stretch>
        </p:blipFill>
        <p:spPr bwMode="auto">
          <a:xfrm>
            <a:off x="5564188" y="188913"/>
            <a:ext cx="3292475" cy="5472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5219700" y="5661025"/>
            <a:ext cx="4176713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400">
                <a:latin typeface="Sylfaen" pitchFamily="18" charset="0"/>
              </a:rPr>
              <a:t>С. Есенин и С.Городецкий</a:t>
            </a: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000">
                <a:latin typeface="Sylfaen" pitchFamily="18" charset="0"/>
              </a:rPr>
              <a:t>(Петроград, 1915 год.)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ru-RU" sz="200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3225800"/>
          </a:xfrm>
        </p:spPr>
        <p:txBody>
          <a:bodyPr/>
          <a:lstStyle/>
          <a:p>
            <a:r>
              <a:rPr lang="ru-RU" dirty="0" smtClean="0"/>
              <a:t>Зинаида </a:t>
            </a:r>
            <a:r>
              <a:rPr lang="ru-RU" dirty="0" err="1" smtClean="0"/>
              <a:t>Райх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olgalubich\Pictures\зинаида райх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5338" y="0"/>
            <a:ext cx="4338662" cy="693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Вадик\Рабочий стол\Новая папка (3)\index_pic-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76213"/>
            <a:ext cx="8464550" cy="638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87"/>
          </a:xfrm>
        </p:spPr>
        <p:txBody>
          <a:bodyPr>
            <a:normAutofit fontScale="90000"/>
          </a:bodyPr>
          <a:lstStyle/>
          <a:p>
            <a:r>
              <a:rPr lang="ru-RU" sz="3600" b="1" smtClean="0"/>
              <a:t>Основные темы поэзии С.А. Есенина: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4340" name="Содержимое 2"/>
          <p:cNvSpPr>
            <a:spLocks noGrp="1"/>
          </p:cNvSpPr>
          <p:nvPr>
            <p:ph idx="1"/>
          </p:nvPr>
        </p:nvSpPr>
        <p:spPr>
          <a:xfrm>
            <a:off x="500063" y="1000125"/>
            <a:ext cx="4929187" cy="2786063"/>
          </a:xfrm>
        </p:spPr>
        <p:txBody>
          <a:bodyPr/>
          <a:lstStyle/>
          <a:p>
            <a:r>
              <a:rPr lang="ru-RU" smtClean="0"/>
              <a:t>тема Родины</a:t>
            </a:r>
          </a:p>
          <a:p>
            <a:r>
              <a:rPr lang="ru-RU" smtClean="0"/>
              <a:t>тема любви к женщине</a:t>
            </a:r>
          </a:p>
          <a:p>
            <a:r>
              <a:rPr lang="ru-RU" smtClean="0"/>
              <a:t>тема любви к матери</a:t>
            </a:r>
          </a:p>
          <a:p>
            <a:r>
              <a:rPr lang="ru-RU" smtClean="0"/>
              <a:t>тема любви к животным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Ваденька\Рабочий стол\ес\Kulagin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50" y="0"/>
            <a:ext cx="8113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572125" y="857250"/>
            <a:ext cx="3286125" cy="557212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3600" b="1" u="sng" smtClean="0"/>
              <a:t/>
            </a:r>
            <a:br>
              <a:rPr lang="ru-RU" sz="3600" b="1" u="sng" smtClean="0"/>
            </a:br>
            <a:r>
              <a:rPr lang="ru-RU" sz="3600" b="1" u="sng" smtClean="0"/>
              <a:t/>
            </a:r>
            <a:br>
              <a:rPr lang="ru-RU" sz="3600" b="1" u="sng" smtClean="0"/>
            </a:br>
            <a:r>
              <a:rPr lang="ru-RU" sz="3600" b="1" u="sng" smtClean="0"/>
              <a:t/>
            </a:r>
            <a:br>
              <a:rPr lang="ru-RU" sz="3600" b="1" u="sng" smtClean="0"/>
            </a:br>
            <a:r>
              <a:rPr lang="ru-RU" sz="3600" smtClean="0"/>
              <a:t>«Россия! Какое хорошее слово. И «роса», </a:t>
            </a:r>
            <a:br>
              <a:rPr lang="ru-RU" sz="3600" smtClean="0"/>
            </a:br>
            <a:r>
              <a:rPr lang="ru-RU" sz="3600" smtClean="0"/>
              <a:t>и «сила», </a:t>
            </a:r>
            <a:br>
              <a:rPr lang="ru-RU" sz="3600" smtClean="0"/>
            </a:br>
            <a:r>
              <a:rPr lang="ru-RU" sz="3600" smtClean="0"/>
              <a:t>и «синее» </a:t>
            </a:r>
            <a:br>
              <a:rPr lang="ru-RU" sz="3600" smtClean="0"/>
            </a:br>
            <a:r>
              <a:rPr lang="ru-RU" sz="3600" smtClean="0"/>
              <a:t>что-то!»</a:t>
            </a:r>
            <a:br>
              <a:rPr lang="ru-RU" sz="3600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6387" name="Picture 2" descr="C:\Documents and Settings\Вадик\Рабочий стол\Новая папка (3)\06b81ede1e8d.jpg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-46038"/>
            <a:ext cx="4643437" cy="6904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2" name="Picture 2" descr="C:\Users\olgalubich\Desktop\ТЕХНИКУМ 22декабря\ЛИТЕРАТУРА\СЕРЕБРЯНЫЙ ВЕК\ЕСЕНИН\новые картинки\Scan_20150328_20261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3" y="125413"/>
            <a:ext cx="4357687" cy="673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 descr="C:\Users\olgalubich\Desktop\ТЕХНИКУМ 22декабря\ЛИТЕРАТУРА\СЕРЕБРЯНЫЙ ВЕК\ЕСЕНИН\новые картинки\672636981e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4500562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214313" y="1643063"/>
            <a:ext cx="4214812" cy="4132262"/>
          </a:xfrm>
        </p:spPr>
        <p:txBody>
          <a:bodyPr/>
          <a:lstStyle/>
          <a:p>
            <a:pPr eaLnBrk="1" hangingPunct="1"/>
            <a:r>
              <a:rPr lang="ru-RU" b="1" u="sng" smtClean="0"/>
              <a:t>«Выткался на озере алый цвет зари» </a:t>
            </a:r>
            <a:endParaRPr lang="ru-RU" smtClean="0"/>
          </a:p>
        </p:txBody>
      </p:sp>
      <p:pic>
        <p:nvPicPr>
          <p:cNvPr id="18436" name="Picture 3" descr="C:\Documents and Settings\Вадик\Рабочий стол\Новая папка (3)\81d649aec4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85750"/>
            <a:ext cx="4308475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Вадик\Рабочий стол\Новая папка (3)\9fd5134394ec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1575" y="0"/>
            <a:ext cx="54324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" name="Содержимое 2"/>
          <p:cNvSpPr>
            <a:spLocks noGrp="1"/>
          </p:cNvSpPr>
          <p:nvPr>
            <p:ph idx="1"/>
          </p:nvPr>
        </p:nvSpPr>
        <p:spPr>
          <a:xfrm>
            <a:off x="0" y="4000500"/>
            <a:ext cx="5214938" cy="2428875"/>
          </a:xfrm>
          <a:solidFill>
            <a:schemeClr val="accent6">
              <a:lumMod val="20000"/>
              <a:lumOff val="80000"/>
              <a:alpha val="51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400" dirty="0" smtClean="0"/>
              <a:t>Грустный, словно музыка из сада,</a:t>
            </a:r>
            <a:br>
              <a:rPr lang="ru-RU" sz="2400" dirty="0" smtClean="0"/>
            </a:br>
            <a:r>
              <a:rPr lang="ru-RU" sz="2400" dirty="0" smtClean="0"/>
              <a:t>Нежный, словно летний звездопад, </a:t>
            </a:r>
            <a:br>
              <a:rPr lang="ru-RU" sz="2400" dirty="0" smtClean="0"/>
            </a:br>
            <a:r>
              <a:rPr lang="ru-RU" sz="2400" dirty="0" smtClean="0"/>
              <a:t>Вечный, словно солнечный восход,</a:t>
            </a:r>
            <a:br>
              <a:rPr lang="ru-RU" sz="2400" dirty="0" smtClean="0"/>
            </a:br>
            <a:r>
              <a:rPr lang="ru-RU" sz="2400" dirty="0" smtClean="0"/>
              <a:t>Кто же он, как не сама природа, -</a:t>
            </a:r>
            <a:br>
              <a:rPr lang="ru-RU" sz="2400" dirty="0" smtClean="0"/>
            </a:br>
            <a:r>
              <a:rPr lang="ru-RU" sz="2400" dirty="0" smtClean="0"/>
              <a:t>Юноша, пришедший из народа</a:t>
            </a:r>
            <a:br>
              <a:rPr lang="ru-RU" sz="2400" dirty="0" smtClean="0"/>
            </a:br>
            <a:r>
              <a:rPr lang="ru-RU" sz="2400" dirty="0" smtClean="0"/>
              <a:t>И ушедший песнею в народ?</a:t>
            </a:r>
          </a:p>
          <a:p>
            <a:pPr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Вадик\Рабочий стол\Новая папка (3)\f_1850167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13" y="-96838"/>
            <a:ext cx="5214937" cy="695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60" name="Содержимое 2"/>
          <p:cNvSpPr>
            <a:spLocks noGrp="1"/>
          </p:cNvSpPr>
          <p:nvPr>
            <p:ph idx="1"/>
          </p:nvPr>
        </p:nvSpPr>
        <p:spPr>
          <a:xfrm>
            <a:off x="357188" y="157162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u="sng" smtClean="0"/>
              <a:t>“Не бродить, </a:t>
            </a:r>
          </a:p>
          <a:p>
            <a:pPr eaLnBrk="1" hangingPunct="1">
              <a:buFont typeface="Arial" charset="0"/>
              <a:buNone/>
            </a:pPr>
            <a:r>
              <a:rPr lang="ru-RU" b="1" u="sng" smtClean="0"/>
              <a:t>не мять </a:t>
            </a:r>
          </a:p>
          <a:p>
            <a:pPr eaLnBrk="1" hangingPunct="1">
              <a:buFont typeface="Arial" charset="0"/>
              <a:buNone/>
            </a:pPr>
            <a:r>
              <a:rPr lang="ru-RU" b="1" u="sng" smtClean="0"/>
              <a:t>в кустах багряных…” 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Вадик\Рабочий стол\Новая папка (3)\cfba849625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2" descr="C:\Documents and Settings\Ваденька\Рабочий стол\ес\140114151402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214313"/>
            <a:ext cx="4800600" cy="6429375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5786438" y="2286000"/>
            <a:ext cx="3214687" cy="38401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«Вот оно,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 глупое счастье»</a:t>
            </a: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4580" name="Picture 4" descr="C:\Documents and Settings\Вадик\Рабочий стол\Новая папка (3)\535116_7199nothumb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27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8102600" cy="6167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b="1" i="1" smtClean="0">
                <a:solidFill>
                  <a:srgbClr val="000086"/>
                </a:solidFill>
                <a:latin typeface="Sylfaen" pitchFamily="18" charset="0"/>
              </a:rPr>
              <a:t>Поэтический мир</a:t>
            </a:r>
            <a:br>
              <a:rPr lang="ru-RU" sz="5400" b="1" i="1" smtClean="0">
                <a:solidFill>
                  <a:srgbClr val="000086"/>
                </a:solidFill>
                <a:latin typeface="Sylfaen" pitchFamily="18" charset="0"/>
              </a:rPr>
            </a:br>
            <a:r>
              <a:rPr lang="ru-RU" sz="5400" b="1" i="1" smtClean="0">
                <a:solidFill>
                  <a:srgbClr val="000086"/>
                </a:solidFill>
                <a:latin typeface="Sylfaen" pitchFamily="18" charset="0"/>
              </a:rPr>
              <a:t/>
            </a:r>
            <a:br>
              <a:rPr lang="ru-RU" sz="5400" b="1" i="1" smtClean="0">
                <a:solidFill>
                  <a:srgbClr val="000086"/>
                </a:solidFill>
                <a:latin typeface="Sylfaen" pitchFamily="18" charset="0"/>
              </a:rPr>
            </a:br>
            <a:r>
              <a:rPr lang="ru-RU" sz="5400" b="1" i="1" smtClean="0">
                <a:solidFill>
                  <a:srgbClr val="000086"/>
                </a:solidFill>
                <a:latin typeface="Sylfaen" pitchFamily="18" charset="0"/>
              </a:rPr>
              <a:t/>
            </a:r>
            <a:br>
              <a:rPr lang="ru-RU" sz="5400" b="1" i="1" smtClean="0">
                <a:solidFill>
                  <a:srgbClr val="000086"/>
                </a:solidFill>
                <a:latin typeface="Sylfaen" pitchFamily="18" charset="0"/>
              </a:rPr>
            </a:br>
            <a:r>
              <a:rPr lang="ru-RU" sz="5400" b="1" i="1" smtClean="0">
                <a:solidFill>
                  <a:srgbClr val="000086"/>
                </a:solidFill>
                <a:latin typeface="Sylfaen" pitchFamily="18" charset="0"/>
              </a:rPr>
              <a:t> </a:t>
            </a:r>
            <a:br>
              <a:rPr lang="ru-RU" sz="5400" b="1" i="1" smtClean="0">
                <a:solidFill>
                  <a:srgbClr val="000086"/>
                </a:solidFill>
                <a:latin typeface="Sylfaen" pitchFamily="18" charset="0"/>
              </a:rPr>
            </a:br>
            <a:r>
              <a:rPr lang="ru-RU" sz="5400" b="1" i="1" smtClean="0">
                <a:solidFill>
                  <a:srgbClr val="000086"/>
                </a:solidFill>
                <a:latin typeface="Sylfaen" pitchFamily="18" charset="0"/>
              </a:rPr>
              <a:t/>
            </a:r>
            <a:br>
              <a:rPr lang="ru-RU" sz="5400" b="1" i="1" smtClean="0">
                <a:solidFill>
                  <a:srgbClr val="000086"/>
                </a:solidFill>
                <a:latin typeface="Sylfaen" pitchFamily="18" charset="0"/>
              </a:rPr>
            </a:br>
            <a:r>
              <a:rPr lang="ru-RU" sz="5400" b="1" i="1" smtClean="0">
                <a:solidFill>
                  <a:srgbClr val="000086"/>
                </a:solidFill>
                <a:latin typeface="Sylfaen" pitchFamily="18" charset="0"/>
              </a:rPr>
              <a:t/>
            </a:r>
            <a:br>
              <a:rPr lang="ru-RU" sz="5400" b="1" i="1" smtClean="0">
                <a:solidFill>
                  <a:srgbClr val="000086"/>
                </a:solidFill>
                <a:latin typeface="Sylfaen" pitchFamily="18" charset="0"/>
              </a:rPr>
            </a:br>
            <a:r>
              <a:rPr lang="ru-RU" sz="5400" b="1" i="1" smtClean="0">
                <a:solidFill>
                  <a:srgbClr val="000086"/>
                </a:solidFill>
                <a:latin typeface="Sylfaen" pitchFamily="18" charset="0"/>
              </a:rPr>
              <a:t/>
            </a:r>
            <a:br>
              <a:rPr lang="ru-RU" sz="5400" b="1" i="1" smtClean="0">
                <a:solidFill>
                  <a:srgbClr val="000086"/>
                </a:solidFill>
                <a:latin typeface="Sylfaen" pitchFamily="18" charset="0"/>
              </a:rPr>
            </a:br>
            <a:r>
              <a:rPr lang="ru-RU" sz="7200" b="1" i="1" smtClean="0">
                <a:solidFill>
                  <a:srgbClr val="000086"/>
                </a:solidFill>
                <a:latin typeface="Sylfaen" pitchFamily="18" charset="0"/>
              </a:rPr>
              <a:t>Сергея Есенина</a:t>
            </a:r>
            <a:endParaRPr lang="ru-RU" sz="6000" b="1" i="1" smtClean="0">
              <a:solidFill>
                <a:srgbClr val="000086"/>
              </a:solidFill>
              <a:latin typeface="Sylfaen" pitchFamily="18" charset="0"/>
            </a:endParaRPr>
          </a:p>
        </p:txBody>
      </p:sp>
      <p:pic>
        <p:nvPicPr>
          <p:cNvPr id="4099" name="Picture 4" descr="C:\Documents and Settings\Ваденька\Рабочий стол\ес\Skobee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50" y="1000125"/>
            <a:ext cx="5357813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Ваденька\Рабочий стол\ес\Vse-proyde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63" y="214313"/>
            <a:ext cx="57721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ctrTitle"/>
          </p:nvPr>
        </p:nvSpPr>
        <p:spPr>
          <a:xfrm>
            <a:off x="571500" y="5643563"/>
            <a:ext cx="8243888" cy="969962"/>
          </a:xfrm>
        </p:spPr>
        <p:txBody>
          <a:bodyPr/>
          <a:lstStyle/>
          <a:p>
            <a:r>
              <a:rPr lang="ru-RU" smtClean="0"/>
              <a:t>Вспомнил я деревенскую синь…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Ваденька\Рабочий стол\ес\Panov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0"/>
            <a:ext cx="8074025" cy="6858000"/>
          </a:xfrm>
          <a:noFill/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r>
              <a:rPr lang="ru-RU" smtClean="0"/>
              <a:t>Село Константиново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5300663"/>
            <a:ext cx="7772400" cy="936625"/>
          </a:xfrm>
        </p:spPr>
        <p:txBody>
          <a:bodyPr/>
          <a:lstStyle/>
          <a:p>
            <a:pPr marL="269875" lvl="4" indent="0"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Sylfaen" pitchFamily="18" charset="0"/>
              </a:rPr>
              <a:t>Александр Никитич и Татьяна Фёдоровна Есенины, отец и мать поэта.</a:t>
            </a:r>
          </a:p>
          <a:p>
            <a:pPr lvl="4" eaLnBrk="1" hangingPunct="1">
              <a:defRPr/>
            </a:pPr>
            <a:endParaRPr lang="ru-RU" sz="2400" dirty="0" smtClean="0">
              <a:latin typeface="Sylfaen" pitchFamily="18" charset="0"/>
            </a:endParaRPr>
          </a:p>
        </p:txBody>
      </p:sp>
      <p:pic>
        <p:nvPicPr>
          <p:cNvPr id="7171" name="Picture 4" descr="родители Е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500063"/>
            <a:ext cx="7140575" cy="466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5786438"/>
            <a:ext cx="5715000" cy="792162"/>
          </a:xfrm>
        </p:spPr>
        <p:txBody>
          <a:bodyPr>
            <a:normAutofit lnSpcReduction="10000"/>
          </a:bodyPr>
          <a:lstStyle/>
          <a:p>
            <a:pPr lvl="4" algn="ctr" eaLnBrk="1" hangingPunct="1">
              <a:buFont typeface="Wingdings" pitchFamily="2" charset="2"/>
              <a:buNone/>
            </a:pPr>
            <a:r>
              <a:rPr lang="ru-RU" sz="2400" smtClean="0">
                <a:latin typeface="Sylfaen" pitchFamily="18" charset="0"/>
              </a:rPr>
              <a:t>Фёдор Андреевич Титов, дед поэта.</a:t>
            </a:r>
          </a:p>
        </p:txBody>
      </p:sp>
      <p:pic>
        <p:nvPicPr>
          <p:cNvPr id="8195" name="Picture 4" descr="дед Е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85750"/>
            <a:ext cx="4751387" cy="5300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5715000"/>
            <a:ext cx="8358187" cy="687388"/>
          </a:xfrm>
        </p:spPr>
        <p:txBody>
          <a:bodyPr/>
          <a:lstStyle/>
          <a:p>
            <a:pPr marL="0" lvl="4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latin typeface="Sylfaen" pitchFamily="18" charset="0"/>
              </a:rPr>
              <a:t>С.Есенин среди крестьян села Константинова. 1910 год.</a:t>
            </a:r>
          </a:p>
        </p:txBody>
      </p:sp>
      <p:pic>
        <p:nvPicPr>
          <p:cNvPr id="9219" name="Picture 4" descr="Е с крестьянами1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642938" y="214313"/>
            <a:ext cx="7693025" cy="514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0" name="Oval 5"/>
          <p:cNvSpPr>
            <a:spLocks noChangeArrowheads="1"/>
          </p:cNvSpPr>
          <p:nvPr/>
        </p:nvSpPr>
        <p:spPr bwMode="auto">
          <a:xfrm>
            <a:off x="4929188" y="214313"/>
            <a:ext cx="1079500" cy="15113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:\Documents and Settings\Вадик\Рабочий стол\Новая папка (3)\b15b616139c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5" cy="6869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786188" y="1500188"/>
            <a:ext cx="5991225" cy="984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smtClean="0"/>
              <a:t>«Радуница» - </a:t>
            </a:r>
            <a:br>
              <a:rPr lang="ru-RU" sz="3200" b="1" smtClean="0"/>
            </a:br>
            <a:r>
              <a:rPr lang="ru-RU" sz="3200" b="1" smtClean="0"/>
              <a:t>первый сборник </a:t>
            </a:r>
            <a:br>
              <a:rPr lang="ru-RU" sz="3200" b="1" smtClean="0"/>
            </a:br>
            <a:r>
              <a:rPr lang="ru-RU" sz="3200" b="1" smtClean="0"/>
              <a:t>стихотворений </a:t>
            </a:r>
            <a:br>
              <a:rPr lang="ru-RU" sz="3200" b="1" smtClean="0"/>
            </a:br>
            <a:r>
              <a:rPr lang="ru-RU" sz="3200" b="1" smtClean="0"/>
              <a:t>С. Есенина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4000500"/>
            <a:ext cx="7772400" cy="984250"/>
          </a:xfrm>
        </p:spPr>
        <p:txBody>
          <a:bodyPr>
            <a:normAutofit fontScale="47500" lnSpcReduction="20000"/>
          </a:bodyPr>
          <a:lstStyle/>
          <a:p>
            <a:pPr algn="r">
              <a:buFont typeface="Arial" charset="0"/>
              <a:buNone/>
            </a:pPr>
            <a:endParaRPr lang="ru-RU" sz="2800" smtClean="0"/>
          </a:p>
          <a:p>
            <a:pPr algn="r">
              <a:buFont typeface="Arial" charset="0"/>
              <a:buNone/>
            </a:pPr>
            <a:r>
              <a:rPr lang="ru-RU" sz="2400" b="1" smtClean="0"/>
              <a:t>Мои мечты стремятся вдаль,</a:t>
            </a:r>
          </a:p>
          <a:p>
            <a:pPr algn="r">
              <a:buFont typeface="Arial" charset="0"/>
              <a:buNone/>
            </a:pPr>
            <a:r>
              <a:rPr lang="ru-RU" sz="2400" b="1" smtClean="0"/>
              <a:t>Где слышны вопли и рыданья,</a:t>
            </a:r>
          </a:p>
          <a:p>
            <a:pPr algn="r">
              <a:buFont typeface="Arial" charset="0"/>
              <a:buNone/>
            </a:pPr>
            <a:r>
              <a:rPr lang="ru-RU" sz="2400" b="1" smtClean="0"/>
              <a:t>Чужую разделить печаль</a:t>
            </a:r>
          </a:p>
          <a:p>
            <a:pPr algn="r">
              <a:buFont typeface="Arial" charset="0"/>
              <a:buNone/>
            </a:pPr>
            <a:r>
              <a:rPr lang="ru-RU" sz="2400" b="1" smtClean="0"/>
              <a:t>И муки тяжкого страданья. (1912)</a:t>
            </a:r>
            <a:endParaRPr lang="ru-RU" sz="24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283</Words>
  <PresentationFormat>Экран (4:3)</PresentationFormat>
  <Paragraphs>39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Презентацию выполнила преподаватель русского языка и литературы Любич Ольга Александровна</vt:lpstr>
      <vt:lpstr>Слайд 2</vt:lpstr>
      <vt:lpstr>Поэтический мир        Сергея Есенина</vt:lpstr>
      <vt:lpstr>Вспомнил я деревенскую синь…</vt:lpstr>
      <vt:lpstr>Село Константиново</vt:lpstr>
      <vt:lpstr>Слайд 6</vt:lpstr>
      <vt:lpstr>Слайд 7</vt:lpstr>
      <vt:lpstr>Слайд 8</vt:lpstr>
      <vt:lpstr>«Радуница» -  первый сборник  стихотворений  С. Есенина</vt:lpstr>
      <vt:lpstr>Слайд 10</vt:lpstr>
      <vt:lpstr>Слайд 11</vt:lpstr>
      <vt:lpstr>Слайд 12</vt:lpstr>
      <vt:lpstr>Слайд 13</vt:lpstr>
      <vt:lpstr>Зинаида Райх</vt:lpstr>
      <vt:lpstr>Основные темы поэзии С.А. Есенина:  </vt:lpstr>
      <vt:lpstr>Слайд 16</vt:lpstr>
      <vt:lpstr>   «Россия! Какое хорошее слово. И «роса»,  и «сила»,  и «синее»  что-то!»  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Презентацию выполнила преподаватель русского языка и литературы Любич Ольга Александровна</dc:title>
  <dc:creator>olgalubich</dc:creator>
  <cp:lastModifiedBy>Ольга Любич</cp:lastModifiedBy>
  <cp:revision>7</cp:revision>
  <dcterms:created xsi:type="dcterms:W3CDTF">2015-11-13T07:03:06Z</dcterms:created>
  <dcterms:modified xsi:type="dcterms:W3CDTF">2015-11-13T07:10:12Z</dcterms:modified>
</cp:coreProperties>
</file>