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2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C868B1-3603-44CD-9B67-7275865E2FCF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FE047F-5F71-4B6C-AE2D-8CC44F75EF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ge.ru/" TargetMode="External"/><Relationship Id="rId2" Type="http://schemas.openxmlformats.org/officeDocument/2006/relationships/hyperlink" Target="http://uztest.ru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836712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ОГЭ  по  математике  2015г  для  родителей</a:t>
            </a:r>
            <a:endParaRPr lang="ru-RU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427984" y="5733256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Шевченко Надежда Дмитриевна учитель математики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Дополнительные материалы и оборудование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8072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Учащимся разрешается: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Справочные материалы, содержащие основные формулы курса математики, выдаваемые с работой;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Использовать линейку.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34888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Учащимся запрещается: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85293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dirty="0" smtClean="0"/>
              <a:t>Использование </a:t>
            </a:r>
            <a:r>
              <a:rPr lang="ru-RU" b="1" dirty="0" smtClean="0"/>
              <a:t>сотовых телефонов, калькуляторов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Система оценивания выполнения отдельных заданий и экзаменационной работы </a:t>
            </a:r>
            <a:r>
              <a:rPr lang="ru-RU" b="1" dirty="0" smtClean="0"/>
              <a:t>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988840"/>
          <a:ext cx="739214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5344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 по  5 бальной</a:t>
                      </a:r>
                    </a:p>
                    <a:p>
                      <a:pPr algn="ctr"/>
                      <a:r>
                        <a:rPr lang="ru-RU" dirty="0" smtClean="0"/>
                        <a:t>шкале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Суммарный балл за </a:t>
                      </a:r>
                    </a:p>
                    <a:p>
                      <a:pPr algn="ctr"/>
                      <a:r>
                        <a:rPr lang="ru-RU" dirty="0" smtClean="0"/>
                        <a:t>работу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16-22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23-38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3933056"/>
          <a:ext cx="741682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004"/>
                <a:gridCol w="1299205"/>
                <a:gridCol w="1299205"/>
                <a:gridCol w="1299205"/>
                <a:gridCol w="12992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 по </a:t>
                      </a:r>
                      <a:r>
                        <a:rPr lang="ru-RU" baseline="0" dirty="0" smtClean="0"/>
                        <a:t> 5 </a:t>
                      </a:r>
                      <a:r>
                        <a:rPr lang="ru-RU" dirty="0" smtClean="0"/>
                        <a:t>бальной шкале «Алгебра»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Суммарный балл </a:t>
                      </a:r>
                    </a:p>
                    <a:p>
                      <a:pPr algn="ctr"/>
                      <a:r>
                        <a:rPr lang="ru-RU" dirty="0" smtClean="0"/>
                        <a:t>по алгебраическим </a:t>
                      </a:r>
                    </a:p>
                    <a:p>
                      <a:pPr algn="ctr"/>
                      <a:r>
                        <a:rPr lang="ru-RU" dirty="0" smtClean="0"/>
                        <a:t>заданиям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12-16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17-23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Школа пересчета суммарного балла за выполнение заданий, относящихся  к разделу  «Геометрия» в отметку по геометрии.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564904"/>
          <a:ext cx="82562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1214263"/>
                <a:gridCol w="1651248"/>
                <a:gridCol w="1651248"/>
                <a:gridCol w="1651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Отметка по 5 балльной</a:t>
                      </a:r>
                      <a:r>
                        <a:rPr lang="ru-RU" baseline="0" dirty="0" smtClean="0"/>
                        <a:t> шкале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Суммарный балл по геометрическим заданиям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9-15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 освоении выпускником </a:t>
            </a:r>
            <a:r>
              <a:rPr lang="ru-RU" dirty="0" smtClean="0"/>
              <a:t>Федерального компонента образовательного стандарта в предметной области </a:t>
            </a:r>
            <a:r>
              <a:rPr lang="ru-RU" b="1" dirty="0" smtClean="0"/>
              <a:t>« Математика» </a:t>
            </a:r>
            <a:r>
              <a:rPr lang="ru-RU" dirty="0" smtClean="0"/>
              <a:t>свидетельствует преодоление им минимального порогового результата выполнения экзаменационной работы. </a:t>
            </a:r>
          </a:p>
          <a:p>
            <a:r>
              <a:rPr lang="ru-RU" dirty="0" smtClean="0"/>
              <a:t>Устанавливается следующий минимальный критерий: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70080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8 баллов </a:t>
            </a:r>
            <a:r>
              <a:rPr lang="ru-RU" dirty="0" smtClean="0"/>
              <a:t>набранные по всей работе,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Из них-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менее </a:t>
            </a:r>
            <a:r>
              <a:rPr lang="ru-RU" b="1" dirty="0" smtClean="0"/>
              <a:t>3</a:t>
            </a:r>
            <a:r>
              <a:rPr lang="ru-RU" dirty="0" smtClean="0"/>
              <a:t> баллов по модулю « </a:t>
            </a:r>
            <a:r>
              <a:rPr lang="ru-RU" b="1" dirty="0" smtClean="0"/>
              <a:t>Алгебра»,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менее </a:t>
            </a:r>
            <a:r>
              <a:rPr lang="ru-RU" b="1" dirty="0" smtClean="0"/>
              <a:t>2 </a:t>
            </a:r>
            <a:r>
              <a:rPr lang="ru-RU" dirty="0" smtClean="0"/>
              <a:t>баллов по модулю « </a:t>
            </a:r>
            <a:r>
              <a:rPr lang="ru-RU" b="1" dirty="0" smtClean="0"/>
              <a:t>Геометрия»,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менее </a:t>
            </a:r>
            <a:r>
              <a:rPr lang="ru-RU" b="1" dirty="0" smtClean="0"/>
              <a:t>3</a:t>
            </a:r>
            <a:r>
              <a:rPr lang="ru-RU" dirty="0" smtClean="0"/>
              <a:t>баллов по модулю « </a:t>
            </a:r>
            <a:r>
              <a:rPr lang="ru-RU" b="1" dirty="0" smtClean="0"/>
              <a:t>Реальная математика»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Только выполнение всех условий минимального критерия даёт выпускнику право на получение </a:t>
            </a:r>
            <a:r>
              <a:rPr lang="ru-RU" b="1" dirty="0" smtClean="0"/>
              <a:t>положительной отметки </a:t>
            </a:r>
            <a:r>
              <a:rPr lang="ru-RU" dirty="0" smtClean="0"/>
              <a:t>по пятибалльной  шкале по математике.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86916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Изменение в КИМ 2015 года в сравнении с 2014 годом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373217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экзаменационной работы не изменилась. </a:t>
            </a:r>
          </a:p>
          <a:p>
            <a:r>
              <a:rPr lang="ru-RU" dirty="0" smtClean="0"/>
              <a:t>Изменилась форма записи ответа на задания </a:t>
            </a:r>
            <a:r>
              <a:rPr lang="ru-RU" b="1" dirty="0" smtClean="0"/>
              <a:t>№ 2, 3, 8, 14  </a:t>
            </a:r>
            <a:r>
              <a:rPr lang="ru-RU" dirty="0" smtClean="0"/>
              <a:t>в  бланк ответов № 1 надо </a:t>
            </a:r>
            <a:r>
              <a:rPr lang="ru-RU" b="1" dirty="0" smtClean="0"/>
              <a:t>записать цифру, </a:t>
            </a:r>
            <a:r>
              <a:rPr lang="ru-RU" dirty="0" smtClean="0"/>
              <a:t>соответствующую номеру правильного ответа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3601" y="1290376"/>
            <a:ext cx="7387200" cy="3045920"/>
          </a:xfrm>
        </p:spPr>
        <p:txBody>
          <a:bodyPr lIns="82945" tIns="41473" rIns="82945" bIns="41473"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200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Сбор справочного материала  и решение заданий 	(папка с 7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класса -9 класс)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Просмотр презентаций по решению заданий (на 	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флешку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учащиеся могут скачать эти презентации, 	чтобы дома ещё раз повторить решение задания)</a:t>
            </a:r>
          </a:p>
          <a:p>
            <a:pPr algn="l">
              <a:buFont typeface="Wingdings" pitchFamily="2" charset="2"/>
              <a:buChar char="v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Раздаётся текст заданий по которым учащиеся  	отрабатывают  	решение заданий</a:t>
            </a:r>
          </a:p>
          <a:p>
            <a:pPr algn="l">
              <a:buFont typeface="Wingdings" pitchFamily="2" charset="2"/>
              <a:buChar char="v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Практические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задания.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3265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РЕКОМЕНДАЦИИ ПО ПОДГОТОВКЕ К ОГЭ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43711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И.В. Ященко « ОГЭ математика. 36 вариантов. Новая демоверсия»  </a:t>
            </a:r>
          </a:p>
          <a:p>
            <a:r>
              <a:rPr lang="ru-RU" b="1" dirty="0" smtClean="0"/>
              <a:t>Издательство « Национальное образование» Москва 2015г.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ctrTitle"/>
          </p:nvPr>
        </p:nvSpPr>
        <p:spPr>
          <a:xfrm>
            <a:off x="685440" y="836728"/>
            <a:ext cx="7773120" cy="453647"/>
          </a:xfrm>
        </p:spPr>
        <p:txBody>
          <a:bodyPr lIns="82945" tIns="41473" rIns="82945" bIns="41473">
            <a:normAutofit fontScale="90000"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Полезные сайты </a:t>
            </a:r>
          </a:p>
        </p:txBody>
      </p:sp>
      <p:sp>
        <p:nvSpPr>
          <p:cNvPr id="225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16800" y="1419990"/>
            <a:ext cx="5184000" cy="4536476"/>
          </a:xfrm>
        </p:spPr>
        <p:txBody>
          <a:bodyPr lIns="82945" tIns="41473" rIns="82945" bIns="41473"/>
          <a:lstStyle/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>
                <a:solidFill>
                  <a:schemeClr val="tx1"/>
                </a:solidFill>
                <a:hlinkClick r:id="rId2"/>
              </a:rPr>
              <a:t>http://uztest.ru</a:t>
            </a:r>
            <a:endParaRPr lang="ru-RU" sz="25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sz="2500" dirty="0" smtClean="0"/>
              <a:t>http://www.egehelp.ru</a:t>
            </a:r>
            <a:r>
              <a:rPr lang="ru-RU" sz="2500" dirty="0" smtClean="0"/>
              <a:t> </a:t>
            </a:r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>
                <a:hlinkClick r:id="rId3"/>
              </a:rPr>
              <a:t>http://www.mathege.ru</a:t>
            </a:r>
            <a:endParaRPr lang="ru-RU" sz="2500" dirty="0" smtClean="0"/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/>
              <a:t>http://www.matematika</a:t>
            </a:r>
            <a:endParaRPr lang="ru-RU" sz="2500" dirty="0" smtClean="0"/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/>
              <a:t>http://webmath.exponenta</a:t>
            </a:r>
            <a:endParaRPr lang="ru-RU" sz="2500" dirty="0" smtClean="0"/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/>
              <a:t>http://www.math.com.ua/mathdir</a:t>
            </a:r>
            <a:endParaRPr lang="ru-RU" sz="2500" dirty="0" smtClean="0"/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/>
              <a:t>http://www.ctege.org</a:t>
            </a:r>
            <a:endParaRPr lang="ru-RU" sz="2500" dirty="0" smtClean="0"/>
          </a:p>
          <a:p>
            <a:pPr algn="l">
              <a:buFont typeface="Wingdings" pitchFamily="2" charset="2"/>
              <a:buChar char="v"/>
            </a:pPr>
            <a:r>
              <a:rPr lang="ru-RU" sz="2500" dirty="0" smtClean="0"/>
              <a:t> </a:t>
            </a:r>
            <a:r>
              <a:rPr lang="en-US" sz="2500" dirty="0" smtClean="0"/>
              <a:t>www.fipi.ru</a:t>
            </a:r>
          </a:p>
          <a:p>
            <a:pPr algn="l">
              <a:buFont typeface="Wingdings" pitchFamily="2" charset="2"/>
              <a:buChar char="v"/>
            </a:pPr>
            <a:r>
              <a:rPr lang="en-US" sz="2500" dirty="0" smtClean="0"/>
              <a:t> www.mioo.ru</a:t>
            </a: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Приложения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960440" cy="560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052736"/>
            <a:ext cx="3914775" cy="553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ОГЭ  проводится в соответствии с Федеральным законом Российской Федерации  от 29.12.2012 №273-ФЗ  «Об образовании  в Российской Федерации».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ЗАДАЧИ   ОГЭ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249289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Выявление конкретных недостатков в знаниях и умениях учащихся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Определение уровня его математической компетентности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Выявление готовности к обучению в старшей школе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6450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НАЗНАЧЕНИЕ   КИМ   ОГЭ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293096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Оценить уровень образовательной подготовки по математике выпускников  9 классов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 </a:t>
            </a:r>
            <a:r>
              <a:rPr lang="ru-RU" dirty="0" smtClean="0"/>
              <a:t>Результаты экзамена могут быть использованы при приеме обучающихся в профильные классы средней школы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ДОКУМЕНТЫ,  ОПРЕДЕЛЯЮЩИЕ  СОДЕРЖАНИЕ  КИМ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844824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ПРИКАЗ</a:t>
            </a:r>
            <a:r>
              <a:rPr lang="ru-RU" dirty="0" smtClean="0"/>
              <a:t>  Минобразования России от 05.03.2004 № 1089 «Об утверждении федерального компонента государственных образовательных стандартов начального, общего , основного общего и среднего (полного) общего образования»</a:t>
            </a:r>
          </a:p>
          <a:p>
            <a:endParaRPr lang="ru-RU" dirty="0"/>
          </a:p>
          <a:p>
            <a:r>
              <a:rPr lang="ru-RU" b="1" dirty="0" smtClean="0"/>
              <a:t>ПРИКАЗ</a:t>
            </a:r>
            <a:r>
              <a:rPr lang="ru-RU" dirty="0" smtClean="0"/>
              <a:t>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17.12.2010 №1897 «Об утверждении  федерального государственного образовательного стандарта основного общего образования»</a:t>
            </a:r>
          </a:p>
          <a:p>
            <a:r>
              <a:rPr lang="ru-RU" b="1" dirty="0" smtClean="0"/>
              <a:t>КИМ</a:t>
            </a:r>
            <a:r>
              <a:rPr lang="ru-RU" dirty="0" smtClean="0"/>
              <a:t> разработаны с учетом положения, что результатом освоения должны стать математическая компетентность выпускников:</a:t>
            </a:r>
          </a:p>
          <a:p>
            <a:pPr>
              <a:buFont typeface="Courier New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Овладеть специфическими для математики знаниями и видами деятельности</a:t>
            </a:r>
          </a:p>
          <a:p>
            <a:pPr>
              <a:buFont typeface="Courier New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Научиться преобразованию знания и его применения в учебных и </a:t>
            </a:r>
            <a:r>
              <a:rPr lang="ru-RU" dirty="0" err="1" smtClean="0"/>
              <a:t>внеучебных</a:t>
            </a:r>
            <a:r>
              <a:rPr lang="ru-RU" dirty="0" smtClean="0"/>
              <a:t> ситуациях</a:t>
            </a:r>
          </a:p>
          <a:p>
            <a:pPr>
              <a:buFont typeface="Courier New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Овладеть математической терминологией </a:t>
            </a:r>
          </a:p>
          <a:p>
            <a:pPr>
              <a:buFont typeface="Courier New" pitchFamily="49" charset="0"/>
              <a:buChar char="o"/>
            </a:pPr>
            <a:r>
              <a:rPr lang="ru-RU" dirty="0"/>
              <a:t> </a:t>
            </a:r>
            <a:r>
              <a:rPr lang="ru-RU" dirty="0" smtClean="0"/>
              <a:t>Ключевыми понятиями, методами и приемами.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СОДЕРЖАНИЕ СТРУКТУРЫ  КИМ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Структура  КИМ  ОГЭ отвечает в системе дифференцированного обучения математики  :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ru-RU" b="1" dirty="0" smtClean="0"/>
              <a:t>Формирование у учащихся базовой математической подготовки</a:t>
            </a:r>
          </a:p>
          <a:p>
            <a:pPr>
              <a:buFont typeface="Wingdings" pitchFamily="2" charset="2"/>
              <a:buChar char="§"/>
            </a:pPr>
            <a:r>
              <a:rPr lang="ru-RU" b="1" dirty="0"/>
              <a:t> </a:t>
            </a:r>
            <a:r>
              <a:rPr lang="ru-RU" b="1" dirty="0" smtClean="0"/>
              <a:t>Создание условий, способствующих частью обучающихся подготовки повышенного уровня.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8529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 ЭКЗАМЕНАЦИОННОЙ  РАБОТЕ ВЫДЕЛЕНО ТРИ  МОДУЛЯ</a:t>
            </a:r>
          </a:p>
          <a:p>
            <a:pPr algn="ctr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i="1" u="sng" dirty="0" smtClean="0"/>
              <a:t>«Алгебра»</a:t>
            </a:r>
          </a:p>
          <a:p>
            <a:pPr algn="ctr">
              <a:buFont typeface="Wingdings" pitchFamily="2" charset="2"/>
              <a:buChar char="v"/>
            </a:pPr>
            <a:r>
              <a:rPr lang="ru-RU" i="1" u="sng" dirty="0"/>
              <a:t> </a:t>
            </a:r>
            <a:r>
              <a:rPr lang="ru-RU" i="1" u="sng" dirty="0" smtClean="0"/>
              <a:t>«Геометрия»</a:t>
            </a:r>
          </a:p>
          <a:p>
            <a:pPr algn="ctr">
              <a:buFont typeface="Wingdings" pitchFamily="2" charset="2"/>
              <a:buChar char="v"/>
            </a:pPr>
            <a:r>
              <a:rPr lang="ru-RU" i="1" u="sng" dirty="0"/>
              <a:t> </a:t>
            </a:r>
            <a:r>
              <a:rPr lang="ru-RU" i="1" u="sng" dirty="0" smtClean="0"/>
              <a:t>«Реальная математика»</a:t>
            </a:r>
          </a:p>
          <a:p>
            <a:pPr algn="ctr"/>
            <a:r>
              <a:rPr lang="ru-RU" b="1" dirty="0" smtClean="0"/>
              <a:t>В целях обеспечения эффективности проверки освоения базовых понятий курса математики, умения применять математические знания и решать практико-ориентированные </a:t>
            </a:r>
            <a:r>
              <a:rPr lang="ru-RU" b="1" dirty="0"/>
              <a:t> </a:t>
            </a:r>
            <a:r>
              <a:rPr lang="ru-RU" b="1" dirty="0" smtClean="0"/>
              <a:t>задачи.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ХАРАКТЕРИСТИКА  СТРУКТУРЫ И СОДЕРЖАНИЕ  КИМ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9675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состоит из  </a:t>
            </a:r>
            <a:r>
              <a:rPr lang="ru-RU" b="1" u="sng" dirty="0" smtClean="0"/>
              <a:t>26 </a:t>
            </a:r>
            <a:r>
              <a:rPr lang="ru-RU" dirty="0" smtClean="0"/>
              <a:t> заданий по трем модулям.</a:t>
            </a:r>
          </a:p>
          <a:p>
            <a:r>
              <a:rPr lang="ru-RU" dirty="0" smtClean="0"/>
              <a:t>В модули «Алгебра» и «Геометрия»  входит две части, соответствующие проверке на базовом и повышенном уровнях.</a:t>
            </a:r>
          </a:p>
          <a:p>
            <a:r>
              <a:rPr lang="ru-RU" dirty="0" smtClean="0"/>
              <a:t>Модуль «Реальная математика» – одна часть, соответствующая проверке на базовом уровне.</a:t>
            </a:r>
          </a:p>
          <a:p>
            <a:r>
              <a:rPr lang="ru-RU" dirty="0" smtClean="0"/>
              <a:t>Задания расположены по нарастанию трудности от относительно простых до сложных, предполагающих свободное владение материалом курса и хороший уровень математической культуры.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861048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Модуль «</a:t>
            </a:r>
            <a:r>
              <a:rPr lang="ru-RU" b="1" dirty="0" smtClean="0"/>
              <a:t>Алгебра» </a:t>
            </a:r>
            <a:r>
              <a:rPr lang="ru-RU" dirty="0" smtClean="0"/>
              <a:t>содержит   </a:t>
            </a:r>
            <a:r>
              <a:rPr lang="ru-RU" b="1" i="1" u="sng" dirty="0" smtClean="0"/>
              <a:t>11</a:t>
            </a:r>
            <a:r>
              <a:rPr lang="ru-RU" b="1" dirty="0" smtClean="0"/>
              <a:t> </a:t>
            </a:r>
            <a:r>
              <a:rPr lang="ru-RU" dirty="0" smtClean="0"/>
              <a:t> заданий: в части 1-  </a:t>
            </a:r>
            <a:r>
              <a:rPr lang="ru-RU" b="1" i="1" u="sng" dirty="0" smtClean="0"/>
              <a:t>8</a:t>
            </a:r>
            <a:r>
              <a:rPr lang="ru-RU" dirty="0" smtClean="0"/>
              <a:t> заданий ; в части 2 – </a:t>
            </a:r>
            <a:r>
              <a:rPr lang="ru-RU" b="1" i="1" u="sng" dirty="0" smtClean="0"/>
              <a:t>3 </a:t>
            </a:r>
            <a:r>
              <a:rPr lang="ru-RU" dirty="0" smtClean="0"/>
              <a:t>задания.</a:t>
            </a:r>
          </a:p>
          <a:p>
            <a:r>
              <a:rPr lang="ru-RU" dirty="0" smtClean="0"/>
              <a:t>Модуль «</a:t>
            </a:r>
            <a:r>
              <a:rPr lang="ru-RU" b="1" dirty="0" smtClean="0"/>
              <a:t>Геометрия</a:t>
            </a:r>
            <a:r>
              <a:rPr lang="ru-RU" dirty="0" smtClean="0"/>
              <a:t>» содержит  </a:t>
            </a:r>
            <a:r>
              <a:rPr lang="ru-RU" b="1" i="1" u="sng" dirty="0" smtClean="0"/>
              <a:t>8</a:t>
            </a:r>
            <a:r>
              <a:rPr lang="ru-RU" b="1" u="sng" dirty="0" smtClean="0"/>
              <a:t> </a:t>
            </a:r>
            <a:r>
              <a:rPr lang="ru-RU" dirty="0" smtClean="0"/>
              <a:t> заданий: в части 1- </a:t>
            </a:r>
            <a:r>
              <a:rPr lang="ru-RU" b="1" i="1" u="sng" dirty="0" smtClean="0"/>
              <a:t>5</a:t>
            </a:r>
            <a:r>
              <a:rPr lang="ru-RU" b="1" u="sng" dirty="0" smtClean="0"/>
              <a:t> </a:t>
            </a:r>
            <a:r>
              <a:rPr lang="ru-RU" dirty="0" smtClean="0"/>
              <a:t>заданий; в части 2 – </a:t>
            </a:r>
            <a:r>
              <a:rPr lang="ru-RU" b="1" u="sng" dirty="0" smtClean="0"/>
              <a:t>3 </a:t>
            </a:r>
            <a:r>
              <a:rPr lang="ru-RU" dirty="0" smtClean="0"/>
              <a:t>задания.</a:t>
            </a:r>
          </a:p>
          <a:p>
            <a:r>
              <a:rPr lang="ru-RU" dirty="0" smtClean="0"/>
              <a:t>Модуль «</a:t>
            </a:r>
            <a:r>
              <a:rPr lang="ru-RU" b="1" dirty="0" smtClean="0"/>
              <a:t>Реальная математика</a:t>
            </a:r>
            <a:r>
              <a:rPr lang="ru-RU" dirty="0" smtClean="0"/>
              <a:t>» содержит  </a:t>
            </a:r>
            <a:r>
              <a:rPr lang="ru-RU" b="1" u="sng" dirty="0" smtClean="0"/>
              <a:t>7 </a:t>
            </a:r>
            <a:r>
              <a:rPr lang="ru-RU" dirty="0" smtClean="0"/>
              <a:t>заданий.</a:t>
            </a:r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3568" y="544522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26 заданий, </a:t>
            </a:r>
            <a:r>
              <a:rPr lang="ru-RU" b="1" u="sng" dirty="0" smtClean="0"/>
              <a:t>20 </a:t>
            </a:r>
            <a:r>
              <a:rPr lang="ru-RU" dirty="0" smtClean="0"/>
              <a:t>заданий базового уровня,  </a:t>
            </a:r>
            <a:r>
              <a:rPr lang="ru-RU" b="1" u="sng" dirty="0" smtClean="0"/>
              <a:t>4 </a:t>
            </a:r>
            <a:r>
              <a:rPr lang="ru-RU" dirty="0" smtClean="0"/>
              <a:t> повышенного уровня,  </a:t>
            </a:r>
            <a:r>
              <a:rPr lang="ru-RU" b="1" u="sng" dirty="0" smtClean="0"/>
              <a:t>2 </a:t>
            </a:r>
            <a:r>
              <a:rPr lang="ru-RU" dirty="0" smtClean="0"/>
              <a:t>задания  высокого уровня.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8" y="1397000"/>
          <a:ext cx="7992888" cy="2392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0078"/>
                <a:gridCol w="1224136"/>
                <a:gridCol w="2232248"/>
                <a:gridCol w="1152130"/>
                <a:gridCol w="1332148"/>
                <a:gridCol w="13321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Часть</a:t>
                      </a:r>
                    </a:p>
                    <a:p>
                      <a:pPr algn="ctr"/>
                      <a:r>
                        <a:rPr lang="ru-RU" dirty="0" smtClean="0"/>
                        <a:t>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Первичный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балла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выбором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кратким ответом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 развернутым</a:t>
                      </a:r>
                    </a:p>
                    <a:p>
                      <a:pPr algn="ctr"/>
                      <a:r>
                        <a:rPr lang="ru-RU" dirty="0" smtClean="0"/>
                        <a:t>ответом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40466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РАСПРЕДЕЛЕНИЕ  ЗАДАНИЙ  ПО  ЧАСТЯМ  РАБОТЫ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РАСПРЕДЕЛЕНИЕ  ЗАДАНИЙ  КИМ  ПО  СОДЕРЖАНИЮ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340768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Модуль «Алгебра»</a:t>
            </a:r>
            <a:r>
              <a:rPr lang="ru-RU" dirty="0" smtClean="0"/>
              <a:t>  часть первая содержит задания по всем ключевым разделам курса алгебры основной школы, отраженным в КЭС (кодификатор элементов содержания).</a:t>
            </a:r>
          </a:p>
          <a:p>
            <a:r>
              <a:rPr lang="ru-RU" dirty="0" smtClean="0"/>
              <a:t>Задание части 2 направлены на проверку таких качеств:  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уверенное владение формально – оперативным алгебраическим аппаратом;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умение решить комплексную задачу, включающую в себя знаний из разных тем курса алгебры;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умение математически грамотно и ясно записать решение, приводя при этом необходимые пояснения и обоснования;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владение широким спектром приемов и способов рассуждений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Модуль «Геометрия»  </a:t>
            </a:r>
            <a:r>
              <a:rPr lang="ru-RU" dirty="0" smtClean="0"/>
              <a:t>часть первая содержит задания по ключевым разделам курса геометрии основной школы: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геометрические фигуры и их свойства – 1 задание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треугольник                                                  -   1 задание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многоугольники                                         -  1 задание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окружность и круг                                       -  1 задание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измерение геометрических величин       - 1 задание.</a:t>
            </a:r>
          </a:p>
          <a:p>
            <a:endParaRPr lang="ru-RU" dirty="0"/>
          </a:p>
          <a:p>
            <a:r>
              <a:rPr lang="ru-RU" dirty="0" smtClean="0"/>
              <a:t>Часть 2 модуля направлена на проверку качеств геометрической подготовки: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умение решить планиметрическую задачу, применяя различные теоретические знания курса геометрии;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умение математически грамотно и ясно записать решение, приводя все необходимые пояснения и обоснования;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владение широким спектром приемов и способов рассуждений.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486916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Модуль «</a:t>
            </a:r>
            <a:r>
              <a:rPr lang="ru-RU" b="1" i="1" u="sng" dirty="0" smtClean="0"/>
              <a:t>Реальная математика</a:t>
            </a:r>
            <a:r>
              <a:rPr lang="ru-RU" dirty="0" smtClean="0"/>
              <a:t>»  содержит  8  заданий, отнесенных к умению использовать приобретенные знания и умения практической деятельности и повседневной жизни, уметь строить и исследовать простейшие математические модели. Это задание формулировка которых сдержит практический контекст, знакомый обучающимся и близкий к жизненному опыту.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Условия проведения ОГЭ по математике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Продолжительность ОГЭ по математике – </a:t>
            </a:r>
            <a:r>
              <a:rPr lang="ru-RU" b="1" u="sng" dirty="0" smtClean="0"/>
              <a:t>235 минут.</a:t>
            </a:r>
            <a:endParaRPr lang="ru-RU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экзамен не допускаются специалисты по предмету; </a:t>
            </a:r>
          </a:p>
          <a:p>
            <a:r>
              <a:rPr lang="ru-RU" dirty="0" smtClean="0"/>
              <a:t>Используется единая инструкция по проведению экзамена; </a:t>
            </a:r>
          </a:p>
          <a:p>
            <a:r>
              <a:rPr lang="ru-RU" dirty="0" smtClean="0"/>
              <a:t>Обучающимся в начале экзамена выдаётся полный текст работы </a:t>
            </a:r>
          </a:p>
          <a:p>
            <a:r>
              <a:rPr lang="ru-RU" dirty="0" smtClean="0"/>
              <a:t>Решение на задания  фиксируются в черновике; </a:t>
            </a:r>
          </a:p>
          <a:p>
            <a:r>
              <a:rPr lang="ru-RU" dirty="0" smtClean="0"/>
              <a:t>Используется бланковая технология по которой ответы должны быть перенесены в </a:t>
            </a:r>
            <a:r>
              <a:rPr lang="ru-RU" dirty="0"/>
              <a:t>б</a:t>
            </a:r>
            <a:r>
              <a:rPr lang="ru-RU" dirty="0" smtClean="0"/>
              <a:t>ланк ответов № 1; </a:t>
            </a:r>
          </a:p>
          <a:p>
            <a:r>
              <a:rPr lang="ru-RU" dirty="0" smtClean="0"/>
              <a:t>Задания части 2 выполняются с записью решения и полученного ответа на бланках ответов №2; </a:t>
            </a:r>
          </a:p>
          <a:p>
            <a:r>
              <a:rPr lang="ru-RU" dirty="0" smtClean="0"/>
              <a:t>Формулировки заданий не переписываются, достаточно указать номер задания: </a:t>
            </a:r>
          </a:p>
          <a:p>
            <a:r>
              <a:rPr lang="ru-RU" dirty="0" smtClean="0"/>
              <a:t>Все необходимые вычисления, преобразования и чертежи обучающиеся производят на черновике; </a:t>
            </a:r>
          </a:p>
          <a:p>
            <a:r>
              <a:rPr lang="ru-RU" dirty="0" smtClean="0"/>
              <a:t>Черновики не проверяются, но сдаются в конце экзамена; </a:t>
            </a:r>
          </a:p>
          <a:p>
            <a:r>
              <a:rPr lang="ru-RU" dirty="0" smtClean="0"/>
              <a:t>Проверку работ осуществляют специалисты по математике – члены независимых региональных экзаменационных комиссий по математике.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224</TotalTime>
  <Words>1122</Words>
  <Application>Microsoft Office PowerPoint</Application>
  <PresentationFormat>Экран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Полезные сайты 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я</cp:lastModifiedBy>
  <cp:revision>32</cp:revision>
  <dcterms:created xsi:type="dcterms:W3CDTF">2015-02-13T14:46:50Z</dcterms:created>
  <dcterms:modified xsi:type="dcterms:W3CDTF">2015-02-15T15:55:41Z</dcterms:modified>
</cp:coreProperties>
</file>