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DB21B-59CD-44A8-AB68-67E08F46973D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C8204E-6D67-4C5C-AD6B-A16BDC8116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784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36868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5B0EA-79D8-4AC9-9699-905FCE19CD69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756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sv.ru/umk/spotlight/info.aspx?ob_no=2903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Лобастова Марина Петровна,</a:t>
            </a:r>
          </a:p>
          <a:p>
            <a:r>
              <a:rPr lang="ru-RU" dirty="0" smtClean="0"/>
              <a:t>МАОУ гимназия №13 г.Томска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Рабочая программа: разработка, утверждение, экспертиза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6912" y="260648"/>
            <a:ext cx="6707088" cy="1143000"/>
          </a:xfrm>
        </p:spPr>
        <p:txBody>
          <a:bodyPr/>
          <a:lstStyle/>
          <a:p>
            <a:r>
              <a:rPr lang="ru-RU" dirty="0" smtClean="0"/>
              <a:t>Закон «Об образовании»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2996952"/>
            <a:ext cx="7772400" cy="2952328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Статья 12</a:t>
            </a:r>
            <a:r>
              <a:rPr lang="ru-RU" dirty="0" smtClean="0"/>
              <a:t>. Образовательные программы</a:t>
            </a:r>
          </a:p>
          <a:p>
            <a:pPr algn="just"/>
            <a:r>
              <a:rPr lang="ru-RU" b="1" dirty="0" smtClean="0"/>
              <a:t>Статья 28</a:t>
            </a:r>
            <a:r>
              <a:rPr lang="ru-RU" dirty="0" smtClean="0"/>
              <a:t>. Компетенция, права, обязанности и ответственность образовательной организации</a:t>
            </a:r>
          </a:p>
          <a:p>
            <a:pPr algn="just"/>
            <a:r>
              <a:rPr lang="ru-RU" b="1" dirty="0" smtClean="0"/>
              <a:t>Статья 47</a:t>
            </a:r>
            <a:r>
              <a:rPr lang="ru-RU" dirty="0" smtClean="0"/>
              <a:t>. Правовой статус педагогических работников. Права и свободы педагогических работников, гарантии их реализации</a:t>
            </a:r>
          </a:p>
          <a:p>
            <a:pPr algn="just"/>
            <a:endParaRPr lang="ru-RU" dirty="0"/>
          </a:p>
        </p:txBody>
      </p:sp>
      <p:pic>
        <p:nvPicPr>
          <p:cNvPr id="5124" name="Picture 4" descr="https://encrypted-tbn2.gstatic.com/images?q=tbn:ANd9GcSgVwq55SClf6Mj_hK-TjQcBZYFgxMzpy3FhntWkKgTWJYwcwh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2"/>
            <a:ext cx="1866900" cy="2447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ChangeArrowheads="1"/>
          </p:cNvSpPr>
          <p:nvPr/>
        </p:nvSpPr>
        <p:spPr bwMode="auto">
          <a:xfrm>
            <a:off x="1371600" y="1600200"/>
            <a:ext cx="152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r>
              <a:rPr lang="ru-RU" sz="4400" baseline="4000"/>
              <a:t/>
            </a:r>
            <a:br>
              <a:rPr lang="ru-RU" sz="4400" baseline="4000"/>
            </a:br>
            <a:endParaRPr lang="ru-RU" sz="4400" baseline="4000"/>
          </a:p>
        </p:txBody>
      </p:sp>
      <p:sp>
        <p:nvSpPr>
          <p:cNvPr id="285700" name="AutoShape 4"/>
          <p:cNvSpPr>
            <a:spLocks noChangeArrowheads="1"/>
          </p:cNvSpPr>
          <p:nvPr/>
        </p:nvSpPr>
        <p:spPr bwMode="auto">
          <a:xfrm>
            <a:off x="1475656" y="1988840"/>
            <a:ext cx="7417519" cy="1296144"/>
          </a:xfrm>
          <a:prstGeom prst="foldedCorner">
            <a:avLst/>
          </a:prstGeom>
          <a:gradFill flip="none" rotWithShape="1">
            <a:gsLst>
              <a:gs pos="0">
                <a:srgbClr val="FBCEC5">
                  <a:shade val="30000"/>
                  <a:satMod val="115000"/>
                  <a:alpha val="40000"/>
                </a:srgbClr>
              </a:gs>
              <a:gs pos="50000">
                <a:srgbClr val="FBCEC5">
                  <a:shade val="67500"/>
                  <a:satMod val="115000"/>
                </a:srgbClr>
              </a:gs>
              <a:gs pos="100000">
                <a:srgbClr val="FBCEC5">
                  <a:shade val="100000"/>
                  <a:satMod val="115000"/>
                </a:srgbClr>
              </a:gs>
            </a:gsLst>
            <a:lin ang="162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ln w="11430"/>
                <a:solidFill>
                  <a:srgbClr val="00007D"/>
                </a:solidFill>
                <a:latin typeface="Arial" pitchFamily="34" charset="0"/>
                <a:cs typeface="Arial" pitchFamily="34" charset="0"/>
              </a:rPr>
              <a:t>Примерная основная образовательная </a:t>
            </a:r>
          </a:p>
          <a:p>
            <a:pPr algn="ctr">
              <a:defRPr/>
            </a:pPr>
            <a:r>
              <a:rPr lang="ru-RU" sz="2400" b="1" dirty="0">
                <a:ln w="11430"/>
                <a:solidFill>
                  <a:srgbClr val="00007D"/>
                </a:solidFill>
                <a:latin typeface="Arial" pitchFamily="34" charset="0"/>
                <a:cs typeface="Arial" pitchFamily="34" charset="0"/>
              </a:rPr>
              <a:t>программа образовательного учреждения. </a:t>
            </a:r>
          </a:p>
          <a:p>
            <a:pPr algn="ctr">
              <a:defRPr/>
            </a:pPr>
            <a:r>
              <a:rPr lang="ru-RU" sz="2400" b="1" dirty="0">
                <a:ln w="11430"/>
                <a:solidFill>
                  <a:srgbClr val="00007D"/>
                </a:solidFill>
                <a:latin typeface="Arial" pitchFamily="34" charset="0"/>
                <a:cs typeface="Arial" pitchFamily="34" charset="0"/>
              </a:rPr>
              <a:t>Основная школа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5702" name="AutoShape 6"/>
          <p:cNvSpPr>
            <a:spLocks noChangeArrowheads="1"/>
          </p:cNvSpPr>
          <p:nvPr/>
        </p:nvSpPr>
        <p:spPr bwMode="auto">
          <a:xfrm>
            <a:off x="1331640" y="116632"/>
            <a:ext cx="7561534" cy="1584176"/>
          </a:xfrm>
          <a:prstGeom prst="foldedCorner">
            <a:avLst>
              <a:gd name="adj" fmla="val 12500"/>
            </a:avLst>
          </a:prstGeom>
          <a:gradFill flip="none" rotWithShape="1">
            <a:gsLst>
              <a:gs pos="0">
                <a:schemeClr val="tx2">
                  <a:lumMod val="20000"/>
                  <a:lumOff val="80000"/>
                  <a:shade val="30000"/>
                  <a:satMod val="115000"/>
                  <a:alpha val="67000"/>
                </a:schemeClr>
              </a:gs>
              <a:gs pos="50000">
                <a:schemeClr val="tx2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tx2">
                  <a:lumMod val="20000"/>
                  <a:lumOff val="8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8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+mn-cs"/>
              </a:rPr>
              <a:t>Федеральный государственный 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+mn-cs"/>
              </a:rPr>
              <a:t>образовательный стандарт</a:t>
            </a:r>
          </a:p>
          <a:p>
            <a:pPr algn="ctr">
              <a:defRPr/>
            </a:pPr>
            <a:r>
              <a:rPr lang="ru-RU" sz="2800" b="1" dirty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+mn-cs"/>
              </a:rPr>
              <a:t>основного общего образования</a:t>
            </a:r>
          </a:p>
        </p:txBody>
      </p:sp>
      <p:sp>
        <p:nvSpPr>
          <p:cNvPr id="285709" name="AutoShape 13"/>
          <p:cNvSpPr>
            <a:spLocks noChangeArrowheads="1"/>
          </p:cNvSpPr>
          <p:nvPr/>
        </p:nvSpPr>
        <p:spPr bwMode="auto">
          <a:xfrm>
            <a:off x="1619672" y="3717032"/>
            <a:ext cx="7273925" cy="863600"/>
          </a:xfrm>
          <a:prstGeom prst="foldedCorner">
            <a:avLst>
              <a:gd name="adj" fmla="val 12500"/>
            </a:avLst>
          </a:prstGeom>
          <a:solidFill>
            <a:srgbClr val="FFFFC1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660066"/>
                </a:solidFill>
              </a:rPr>
              <a:t>Примерная программа </a:t>
            </a:r>
            <a:r>
              <a:rPr lang="ru-RU" sz="2400" dirty="0">
                <a:solidFill>
                  <a:srgbClr val="660066"/>
                </a:solidFill>
              </a:rPr>
              <a:t>по </a:t>
            </a:r>
            <a:r>
              <a:rPr lang="ru-RU" sz="2400" dirty="0" smtClean="0">
                <a:solidFill>
                  <a:srgbClr val="660066"/>
                </a:solidFill>
              </a:rPr>
              <a:t>русскому языку, </a:t>
            </a:r>
          </a:p>
          <a:p>
            <a:pPr algn="ctr"/>
            <a:r>
              <a:rPr lang="ru-RU" sz="2400" dirty="0" smtClean="0">
                <a:solidFill>
                  <a:srgbClr val="660066"/>
                </a:solidFill>
              </a:rPr>
              <a:t>литературе. 5-9 классы</a:t>
            </a:r>
            <a:endParaRPr lang="ru-RU" sz="2400" dirty="0">
              <a:solidFill>
                <a:srgbClr val="660066"/>
              </a:solidFill>
            </a:endParaRPr>
          </a:p>
        </p:txBody>
      </p:sp>
      <p:sp>
        <p:nvSpPr>
          <p:cNvPr id="285711" name="AutoShape 15"/>
          <p:cNvSpPr>
            <a:spLocks noChangeArrowheads="1"/>
          </p:cNvSpPr>
          <p:nvPr/>
        </p:nvSpPr>
        <p:spPr bwMode="auto">
          <a:xfrm>
            <a:off x="1619672" y="6021388"/>
            <a:ext cx="7273503" cy="503237"/>
          </a:xfrm>
          <a:prstGeom prst="foldedCorner">
            <a:avLst>
              <a:gd name="adj" fmla="val 12500"/>
            </a:avLst>
          </a:prstGeom>
          <a:solidFill>
            <a:srgbClr val="D5D5FF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3E003E"/>
                </a:solidFill>
              </a:rPr>
              <a:t>Учебно-методический комплекс </a:t>
            </a:r>
            <a:r>
              <a:rPr lang="ru-RU" sz="2400" b="1" dirty="0" smtClean="0">
                <a:solidFill>
                  <a:srgbClr val="3E003E"/>
                </a:solidFill>
              </a:rPr>
              <a:t>. </a:t>
            </a:r>
            <a:r>
              <a:rPr lang="ru-RU" sz="2400" b="1" dirty="0">
                <a:solidFill>
                  <a:srgbClr val="3E003E"/>
                </a:solidFill>
              </a:rPr>
              <a:t>5-9 классы</a:t>
            </a:r>
          </a:p>
        </p:txBody>
      </p:sp>
      <p:sp>
        <p:nvSpPr>
          <p:cNvPr id="12" name="AutoShape 13"/>
          <p:cNvSpPr>
            <a:spLocks noChangeArrowheads="1"/>
          </p:cNvSpPr>
          <p:nvPr/>
        </p:nvSpPr>
        <p:spPr bwMode="auto">
          <a:xfrm>
            <a:off x="1619672" y="4941168"/>
            <a:ext cx="7273627" cy="791295"/>
          </a:xfrm>
          <a:prstGeom prst="foldedCorner">
            <a:avLst>
              <a:gd name="adj" fmla="val 12500"/>
            </a:avLst>
          </a:prstGeom>
          <a:solidFill>
            <a:srgbClr val="FBCB85"/>
          </a:solidFill>
          <a:ln w="9525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dirty="0">
                <a:solidFill>
                  <a:srgbClr val="660066"/>
                </a:solidFill>
              </a:rPr>
              <a:t>Рабочая программа </a:t>
            </a:r>
            <a:r>
              <a:rPr lang="ru-RU" sz="2400" dirty="0" err="1" smtClean="0">
                <a:solidFill>
                  <a:srgbClr val="660066"/>
                </a:solidFill>
              </a:rPr>
              <a:t>порусскому</a:t>
            </a:r>
            <a:r>
              <a:rPr lang="ru-RU" sz="2400" dirty="0" smtClean="0">
                <a:solidFill>
                  <a:srgbClr val="660066"/>
                </a:solidFill>
              </a:rPr>
              <a:t> языку, литературе. </a:t>
            </a:r>
          </a:p>
          <a:p>
            <a:pPr algn="ctr"/>
            <a:r>
              <a:rPr lang="ru-RU" sz="2400" dirty="0" smtClean="0">
                <a:solidFill>
                  <a:srgbClr val="660066"/>
                </a:solidFill>
              </a:rPr>
              <a:t>5-9 </a:t>
            </a:r>
            <a:r>
              <a:rPr lang="ru-RU" sz="2400" dirty="0">
                <a:solidFill>
                  <a:srgbClr val="660066"/>
                </a:solidFill>
              </a:rPr>
              <a:t>классы</a:t>
            </a:r>
          </a:p>
        </p:txBody>
      </p:sp>
      <p:sp>
        <p:nvSpPr>
          <p:cNvPr id="17" name="Стрелка вниз 16"/>
          <p:cNvSpPr/>
          <p:nvPr/>
        </p:nvSpPr>
        <p:spPr>
          <a:xfrm>
            <a:off x="5076825" y="1700213"/>
            <a:ext cx="431800" cy="2886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115888"/>
            <a:ext cx="1023938" cy="15843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76425"/>
            <a:ext cx="1008385" cy="1553071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27" name="Стрелка вниз 26"/>
          <p:cNvSpPr/>
          <p:nvPr/>
        </p:nvSpPr>
        <p:spPr>
          <a:xfrm>
            <a:off x="5076056" y="3284985"/>
            <a:ext cx="431800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5076056" y="4581128"/>
            <a:ext cx="431800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5076825" y="5732463"/>
            <a:ext cx="431800" cy="288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3074" name="Picture 2" descr="http://ippk.arkh-edu.ru/about/files/russ_progr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3501008"/>
            <a:ext cx="737362" cy="1152128"/>
          </a:xfrm>
          <a:prstGeom prst="rect">
            <a:avLst/>
          </a:prstGeom>
          <a:noFill/>
        </p:spPr>
      </p:pic>
      <p:pic>
        <p:nvPicPr>
          <p:cNvPr id="3076" name="Picture 4" descr="http://standart.edu.ru/attachment.aspx?id=37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3501008"/>
            <a:ext cx="753025" cy="1152128"/>
          </a:xfrm>
          <a:prstGeom prst="rect">
            <a:avLst/>
          </a:prstGeom>
          <a:noFill/>
        </p:spPr>
      </p:pic>
      <p:pic>
        <p:nvPicPr>
          <p:cNvPr id="3078" name="Picture 6" descr="http://www.mnemozina.ru/fotos/picture130147722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576" y="4725144"/>
            <a:ext cx="817244" cy="11441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080" name="Picture 8" descr="Учебник литературному чтению 5 кл.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5589240"/>
            <a:ext cx="968529" cy="112474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ФГОС ООО к структуре рабочей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712968" cy="54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/>
              <a:t>18.2.2. </a:t>
            </a:r>
            <a:r>
              <a:rPr lang="ru-RU" b="1" dirty="0" smtClean="0"/>
              <a:t>Программы отдельных учебных предметов, курсов</a:t>
            </a:r>
            <a:r>
              <a:rPr lang="ru-RU" dirty="0" smtClean="0"/>
              <a:t> должны обеспечивать достижение </a:t>
            </a:r>
            <a:r>
              <a:rPr lang="ru-RU" b="1" dirty="0" smtClean="0">
                <a:solidFill>
                  <a:srgbClr val="FF0000"/>
                </a:solidFill>
              </a:rPr>
              <a:t>планируемых результатов освоения </a:t>
            </a:r>
            <a:r>
              <a:rPr lang="ru-RU" dirty="0" smtClean="0"/>
              <a:t>основной образовательной программы основного общего образования. </a:t>
            </a:r>
            <a:endParaRPr lang="ru-RU" b="1" dirty="0" smtClean="0"/>
          </a:p>
          <a:p>
            <a:pPr algn="just"/>
            <a:r>
              <a:rPr lang="ru-RU" dirty="0" smtClean="0"/>
              <a:t>Программы отдельных учебных предметов, курсов разрабатываются на основе требований к результатам освоения основной образовательной программы с учётом основных направлений программ, включённых в структуру основной образовательной программы.</a:t>
            </a:r>
          </a:p>
          <a:p>
            <a:r>
              <a:rPr lang="ru-RU" dirty="0" smtClean="0"/>
              <a:t>Программы отдельных учебных предметов, курсов </a:t>
            </a:r>
            <a:r>
              <a:rPr lang="ru-RU" b="1" dirty="0" smtClean="0">
                <a:solidFill>
                  <a:srgbClr val="FF0000"/>
                </a:solidFill>
              </a:rPr>
              <a:t>должны содержать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1) </a:t>
            </a:r>
            <a:r>
              <a:rPr lang="ru-RU" b="1" dirty="0" smtClean="0"/>
              <a:t>пояснительную записку</a:t>
            </a:r>
            <a:r>
              <a:rPr lang="ru-RU" dirty="0" smtClean="0"/>
              <a:t>, в которой конкретизируются общие цели основного общего образования с учётом специфики учебного предмета;</a:t>
            </a:r>
          </a:p>
          <a:p>
            <a:pPr>
              <a:buNone/>
            </a:pPr>
            <a:r>
              <a:rPr lang="ru-RU" dirty="0" smtClean="0"/>
              <a:t>2) </a:t>
            </a:r>
            <a:r>
              <a:rPr lang="ru-RU" b="1" dirty="0" smtClean="0"/>
              <a:t>общую характеристику учебного предмета</a:t>
            </a:r>
            <a:r>
              <a:rPr lang="ru-RU" dirty="0" smtClean="0"/>
              <a:t>, курса;</a:t>
            </a:r>
          </a:p>
          <a:p>
            <a:pPr>
              <a:buNone/>
            </a:pPr>
            <a:r>
              <a:rPr lang="ru-RU" dirty="0" smtClean="0"/>
              <a:t>3) </a:t>
            </a:r>
            <a:r>
              <a:rPr lang="ru-RU" b="1" dirty="0" smtClean="0"/>
              <a:t>описание места учебного предмета</a:t>
            </a:r>
            <a:r>
              <a:rPr lang="ru-RU" dirty="0" smtClean="0"/>
              <a:t>, курса в учебном плане;</a:t>
            </a:r>
          </a:p>
          <a:p>
            <a:pPr>
              <a:buNone/>
            </a:pPr>
            <a:r>
              <a:rPr lang="ru-RU" dirty="0" smtClean="0"/>
              <a:t>4) </a:t>
            </a:r>
            <a:r>
              <a:rPr lang="ru-RU" b="1" dirty="0" smtClean="0"/>
              <a:t>личностные, </a:t>
            </a:r>
            <a:r>
              <a:rPr lang="ru-RU" b="1" dirty="0" err="1" smtClean="0"/>
              <a:t>метапредметные</a:t>
            </a:r>
            <a:r>
              <a:rPr lang="ru-RU" b="1" dirty="0" smtClean="0"/>
              <a:t> и предметные результаты </a:t>
            </a:r>
            <a:r>
              <a:rPr lang="ru-RU" dirty="0" smtClean="0"/>
              <a:t>освоения конкретного учебного предмета, курса;</a:t>
            </a:r>
          </a:p>
          <a:p>
            <a:pPr>
              <a:buNone/>
            </a:pPr>
            <a:r>
              <a:rPr lang="ru-RU" dirty="0" smtClean="0"/>
              <a:t>5) </a:t>
            </a:r>
            <a:r>
              <a:rPr lang="ru-RU" b="1" dirty="0" smtClean="0"/>
              <a:t> содержание </a:t>
            </a:r>
            <a:r>
              <a:rPr lang="ru-RU" dirty="0" smtClean="0"/>
              <a:t>учебного предмета, курса;</a:t>
            </a:r>
          </a:p>
          <a:p>
            <a:pPr>
              <a:buNone/>
            </a:pPr>
            <a:r>
              <a:rPr lang="ru-RU" dirty="0" smtClean="0"/>
              <a:t>6) </a:t>
            </a:r>
            <a:r>
              <a:rPr lang="ru-RU" b="1" dirty="0" smtClean="0"/>
              <a:t>тематическое планирование </a:t>
            </a:r>
            <a:r>
              <a:rPr lang="ru-RU" dirty="0" smtClean="0"/>
              <a:t>с определением основных видов учебной деятельности; </a:t>
            </a:r>
          </a:p>
          <a:p>
            <a:pPr>
              <a:buNone/>
            </a:pPr>
            <a:r>
              <a:rPr lang="ru-RU" dirty="0" smtClean="0"/>
              <a:t>7) </a:t>
            </a:r>
            <a:r>
              <a:rPr lang="ru-RU" b="1" dirty="0" smtClean="0"/>
              <a:t>описание учебно-методического и материально-технического обеспечения </a:t>
            </a:r>
            <a:r>
              <a:rPr lang="ru-RU" dirty="0" smtClean="0"/>
              <a:t>образовательного процесса; </a:t>
            </a:r>
          </a:p>
          <a:p>
            <a:pPr>
              <a:buNone/>
            </a:pPr>
            <a:r>
              <a:rPr lang="ru-RU" dirty="0" smtClean="0"/>
              <a:t>8) </a:t>
            </a:r>
            <a:r>
              <a:rPr lang="ru-RU" b="1" dirty="0" smtClean="0"/>
              <a:t>планируемые результаты изучения </a:t>
            </a:r>
            <a:r>
              <a:rPr lang="ru-RU" dirty="0" smtClean="0"/>
              <a:t>учебного предмета, курса.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143000"/>
          </a:xfrm>
        </p:spPr>
        <p:txBody>
          <a:bodyPr/>
          <a:lstStyle/>
          <a:p>
            <a:r>
              <a:rPr lang="ru-RU" dirty="0" smtClean="0"/>
              <a:t>На пути к рабочей программе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124744"/>
            <a:ext cx="8640960" cy="573325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/>
              <a:t>Шаг 1</a:t>
            </a:r>
            <a:r>
              <a:rPr lang="ru-RU" dirty="0" smtClean="0"/>
              <a:t>. Изучение ФГОС ООО, ООП ООО (требования к результатам освоения ООП ООО: «ученик научится», </a:t>
            </a:r>
            <a:r>
              <a:rPr lang="ru-RU" i="1" dirty="0" smtClean="0"/>
              <a:t>«ученик получит возможность»</a:t>
            </a:r>
            <a:r>
              <a:rPr lang="ru-RU" dirty="0" smtClean="0"/>
              <a:t>).</a:t>
            </a:r>
          </a:p>
          <a:p>
            <a:pPr algn="just">
              <a:buNone/>
            </a:pPr>
            <a:r>
              <a:rPr lang="ru-RU" b="1" dirty="0" smtClean="0"/>
              <a:t>Шаг 2</a:t>
            </a:r>
            <a:r>
              <a:rPr lang="ru-RU" dirty="0" smtClean="0"/>
              <a:t>. Изучение и выбор УМК по предмету (установление на соответствие с требованиями ФГОС ООО).</a:t>
            </a:r>
          </a:p>
          <a:p>
            <a:pPr algn="just">
              <a:buNone/>
            </a:pPr>
            <a:r>
              <a:rPr lang="ru-RU" b="1" dirty="0" smtClean="0"/>
              <a:t>Шаг 3</a:t>
            </a:r>
            <a:r>
              <a:rPr lang="ru-RU" dirty="0" smtClean="0"/>
              <a:t>. Определение, согласование количества часов в УП школы на преподавание предмета.</a:t>
            </a:r>
          </a:p>
          <a:p>
            <a:pPr algn="just">
              <a:buNone/>
            </a:pPr>
            <a:r>
              <a:rPr lang="ru-RU" b="1" dirty="0" smtClean="0"/>
              <a:t>Шаг 4</a:t>
            </a:r>
            <a:r>
              <a:rPr lang="ru-RU" dirty="0" smtClean="0"/>
              <a:t>. Формирование рабочих групп в составе методического объединения по написанию программ по русскому языку и литературе.</a:t>
            </a:r>
          </a:p>
          <a:p>
            <a:pPr algn="just">
              <a:buNone/>
            </a:pPr>
            <a:r>
              <a:rPr lang="ru-RU" b="1" dirty="0" smtClean="0"/>
              <a:t>Шаг 5.</a:t>
            </a:r>
            <a:r>
              <a:rPr lang="ru-RU" dirty="0" smtClean="0"/>
              <a:t> Изучение примерной образовательной программы по предмету и возможных вариантов рабочих программ по выбранному УМК.</a:t>
            </a:r>
          </a:p>
          <a:p>
            <a:pPr algn="just">
              <a:buNone/>
            </a:pPr>
            <a:r>
              <a:rPr lang="ru-RU" b="1" dirty="0" smtClean="0"/>
              <a:t>Шаг 6. </a:t>
            </a:r>
            <a:r>
              <a:rPr lang="ru-RU" dirty="0" smtClean="0"/>
              <a:t>Распределение функционала внутри групп и  «написание» (дополнение, обогащение) программ в соответствии с разделами, заявленными во ФГОС ООО.</a:t>
            </a:r>
          </a:p>
          <a:p>
            <a:pPr algn="just">
              <a:buNone/>
            </a:pPr>
            <a:r>
              <a:rPr lang="ru-RU" b="1" dirty="0" smtClean="0"/>
              <a:t>Шаг 7.  </a:t>
            </a:r>
            <a:r>
              <a:rPr lang="ru-RU" dirty="0" smtClean="0"/>
              <a:t>Вычитывание программы на заседании МО, внесение корректив. </a:t>
            </a:r>
          </a:p>
          <a:p>
            <a:pPr algn="just">
              <a:buNone/>
            </a:pPr>
            <a:r>
              <a:rPr lang="ru-RU" b="1" dirty="0" smtClean="0"/>
              <a:t>Шаг 8.  </a:t>
            </a:r>
            <a:r>
              <a:rPr lang="ru-RU" dirty="0" smtClean="0"/>
              <a:t>Предзащита программ на заседании Координационного совета с последующей доработкой.</a:t>
            </a:r>
          </a:p>
          <a:p>
            <a:pPr algn="just">
              <a:buNone/>
            </a:pPr>
            <a:r>
              <a:rPr lang="ru-RU" b="1" dirty="0" smtClean="0"/>
              <a:t>Шаг 9.</a:t>
            </a:r>
            <a:r>
              <a:rPr lang="ru-RU" dirty="0" smtClean="0"/>
              <a:t> Сдача рабочих программ для введения их в состав ООП ООО школы.</a:t>
            </a:r>
          </a:p>
          <a:p>
            <a:pPr marL="514350" indent="-51435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«Методическая подсказка»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55576" y="1412776"/>
            <a:ext cx="7772400" cy="26292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Интервью с М.Р. Леонтьевой на сайте издательства «Просвещение»</a:t>
            </a:r>
          </a:p>
          <a:p>
            <a:pPr>
              <a:buNone/>
            </a:pPr>
            <a:r>
              <a:rPr lang="ru-RU" u="sng" dirty="0" smtClean="0">
                <a:hlinkClick r:id="rId2"/>
              </a:rPr>
              <a:t>http://www.prosv.ru/umk/spotlight/info.aspx?ob_no=29030</a:t>
            </a:r>
            <a:endParaRPr lang="ru-RU" u="sng" dirty="0" smtClean="0"/>
          </a:p>
          <a:p>
            <a:pPr>
              <a:buNone/>
            </a:pPr>
            <a:endParaRPr lang="ru-RU" u="sng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Спасибо за внимание!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</TotalTime>
  <Words>297</Words>
  <Application>Microsoft Office PowerPoint</Application>
  <PresentationFormat>Экран (4:3)</PresentationFormat>
  <Paragraphs>47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Рабочая программа: разработка, утверждение, экспертиза</vt:lpstr>
      <vt:lpstr>Закон «Об образовании»</vt:lpstr>
      <vt:lpstr>Презентация PowerPoint</vt:lpstr>
      <vt:lpstr>Требования ФГОС ООО к структуре рабочей программы</vt:lpstr>
      <vt:lpstr>На пути к рабочей программе</vt:lpstr>
      <vt:lpstr>«Методическая подсказка»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Рабочая программа: разработка, утверждение, экспертиза</dc:title>
  <dc:creator>Марина Лобастова</dc:creator>
  <cp:lastModifiedBy>Марина Лобастова</cp:lastModifiedBy>
  <cp:revision>20</cp:revision>
  <dcterms:modified xsi:type="dcterms:W3CDTF">2015-10-04T09:41:20Z</dcterms:modified>
</cp:coreProperties>
</file>