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70" r:id="rId5"/>
    <p:sldId id="276" r:id="rId6"/>
    <p:sldId id="271" r:id="rId7"/>
    <p:sldId id="272" r:id="rId8"/>
    <p:sldId id="273" r:id="rId9"/>
    <p:sldId id="275" r:id="rId10"/>
    <p:sldId id="277" r:id="rId11"/>
    <p:sldId id="27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7A4E1-0361-4E79-A1AC-789A667EB97C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4FAD-515A-4712-B6DC-4BA9A5F87B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7A4E1-0361-4E79-A1AC-789A667EB97C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4FAD-515A-4712-B6DC-4BA9A5F87B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7A4E1-0361-4E79-A1AC-789A667EB97C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4FAD-515A-4712-B6DC-4BA9A5F87B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7A4E1-0361-4E79-A1AC-789A667EB97C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4FAD-515A-4712-B6DC-4BA9A5F87B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7A4E1-0361-4E79-A1AC-789A667EB97C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ED94FAD-515A-4712-B6DC-4BA9A5F87B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7A4E1-0361-4E79-A1AC-789A667EB97C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4FAD-515A-4712-B6DC-4BA9A5F87B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7A4E1-0361-4E79-A1AC-789A667EB97C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4FAD-515A-4712-B6DC-4BA9A5F87B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7A4E1-0361-4E79-A1AC-789A667EB97C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4FAD-515A-4712-B6DC-4BA9A5F87B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7A4E1-0361-4E79-A1AC-789A667EB97C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4FAD-515A-4712-B6DC-4BA9A5F87B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7A4E1-0361-4E79-A1AC-789A667EB97C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4FAD-515A-4712-B6DC-4BA9A5F87B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7A4E1-0361-4E79-A1AC-789A667EB97C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4FAD-515A-4712-B6DC-4BA9A5F87B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AF7A4E1-0361-4E79-A1AC-789A667EB97C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ED94FAD-515A-4712-B6DC-4BA9A5F87B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Проект на тему : «Поэзия природы».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Подготовил уч-ся 5 а класса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МБОУ СОШ № 8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Комков Георгий.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Стихи об осени.</a:t>
            </a:r>
            <a:endParaRPr lang="ru-RU" dirty="0"/>
          </a:p>
        </p:txBody>
      </p:sp>
      <p:pic>
        <p:nvPicPr>
          <p:cNvPr id="5" name="Содержимое 4" descr="0_7a96_b1dee9e0_XL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1714488"/>
            <a:ext cx="4368800" cy="32766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        Осенний вечер.</a:t>
            </a:r>
          </a:p>
          <a:p>
            <a:pPr>
              <a:buNone/>
            </a:pPr>
            <a:r>
              <a:rPr lang="ru-RU" dirty="0" smtClean="0"/>
              <a:t>Есть в светлости осенних вечеров </a:t>
            </a:r>
          </a:p>
          <a:p>
            <a:pPr>
              <a:buNone/>
            </a:pPr>
            <a:r>
              <a:rPr lang="ru-RU" dirty="0" smtClean="0"/>
              <a:t>Умильная, таинственная прелесть!.. </a:t>
            </a:r>
          </a:p>
          <a:p>
            <a:pPr>
              <a:buNone/>
            </a:pPr>
            <a:r>
              <a:rPr lang="ru-RU" dirty="0" smtClean="0"/>
              <a:t>Зловещий блеск и пестрота дерев, </a:t>
            </a:r>
          </a:p>
          <a:p>
            <a:pPr>
              <a:buNone/>
            </a:pPr>
            <a:r>
              <a:rPr lang="ru-RU" dirty="0" smtClean="0"/>
              <a:t>Багряных листьев томный, легкий шелест, </a:t>
            </a:r>
          </a:p>
          <a:p>
            <a:pPr>
              <a:buNone/>
            </a:pPr>
            <a:r>
              <a:rPr lang="ru-RU" dirty="0" smtClean="0"/>
              <a:t>Туманная и тихая лазурь </a:t>
            </a:r>
          </a:p>
          <a:p>
            <a:pPr>
              <a:buNone/>
            </a:pPr>
            <a:r>
              <a:rPr lang="ru-RU" dirty="0" smtClean="0"/>
              <a:t>Над грустно-сиротеющей землею </a:t>
            </a:r>
          </a:p>
          <a:p>
            <a:pPr>
              <a:buNone/>
            </a:pPr>
            <a:r>
              <a:rPr lang="ru-RU" dirty="0" smtClean="0"/>
              <a:t>И, как предчувствие сходящих бурь, </a:t>
            </a:r>
          </a:p>
          <a:p>
            <a:pPr>
              <a:buNone/>
            </a:pPr>
            <a:r>
              <a:rPr lang="ru-RU" dirty="0" smtClean="0"/>
              <a:t>Порывистый, холодный ветр порою, </a:t>
            </a:r>
          </a:p>
          <a:p>
            <a:pPr>
              <a:buNone/>
            </a:pPr>
            <a:r>
              <a:rPr lang="ru-RU" dirty="0" smtClean="0"/>
              <a:t>Ущерб, изнеможенье - и на всем </a:t>
            </a:r>
          </a:p>
          <a:p>
            <a:pPr>
              <a:buNone/>
            </a:pPr>
            <a:r>
              <a:rPr lang="ru-RU" dirty="0" smtClean="0"/>
              <a:t>Та кроткая улыбка увяданья, </a:t>
            </a:r>
          </a:p>
          <a:p>
            <a:pPr>
              <a:buNone/>
            </a:pPr>
            <a:r>
              <a:rPr lang="ru-RU" dirty="0" smtClean="0"/>
              <a:t>Что в существе разумном мы зовем </a:t>
            </a:r>
          </a:p>
          <a:p>
            <a:pPr>
              <a:buNone/>
            </a:pPr>
            <a:r>
              <a:rPr lang="en-US" dirty="0" smtClean="0"/>
              <a:t>Божественной </a:t>
            </a:r>
            <a:r>
              <a:rPr lang="ru-RU" dirty="0" smtClean="0"/>
              <a:t>  </a:t>
            </a:r>
            <a:r>
              <a:rPr lang="en-US" dirty="0" smtClean="0"/>
              <a:t>стыдливостью страданья!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Творческое задание.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                                        Наступила зима 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</a:t>
            </a:r>
            <a:r>
              <a:rPr lang="ru-RU" dirty="0" smtClean="0">
                <a:solidFill>
                  <a:schemeClr val="bg1"/>
                </a:solidFill>
              </a:rPr>
              <a:t>Наступила зима, и настали  холода.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       Но очень рада  этому  вся детвора.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       Можно на лыжах кататься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       И снежинками пуляться.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                        Вот иду я по улице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                        И вижу ребят.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                        Они снежками кидаются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                        Вперед и назад.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    И рад был увидеть я  своих друзей,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    Стало на душе мне сразу теплей.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 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   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Ф.И. Тютчев – певец природы.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(1803-1873)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79cf60733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857364"/>
            <a:ext cx="3853143" cy="4708525"/>
          </a:xfrm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500174"/>
            <a:ext cx="3828000" cy="52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Родители  поэта.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 Иван Николаевич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       Елена Львовна </a:t>
            </a:r>
            <a:endParaRPr lang="ru-RU" dirty="0"/>
          </a:p>
        </p:txBody>
      </p:sp>
      <p:pic>
        <p:nvPicPr>
          <p:cNvPr id="7" name="Содержимое 6" descr="455px-Иван_Николаевич_Тютчев,_отец_поэта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00034" y="2214554"/>
            <a:ext cx="3418206" cy="4500000"/>
          </a:xfrm>
        </p:spPr>
      </p:pic>
      <p:pic>
        <p:nvPicPr>
          <p:cNvPr id="8" name="Содержимое 6" descr="471px-Елена_Львовна_Тютчева,_мать_поэта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57753" y="2209800"/>
            <a:ext cx="3529203" cy="44958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Биография поэта.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Выдающийся русский поэт Ф.И. Тютчев родился 23 ноября (5 декабря) 1803 года в селе Овстуг, Орловской губернии (ныне Брянской области). Родители его принадлежали к старинному, но не очень богатому дворянскому роду .</a:t>
            </a:r>
          </a:p>
          <a:p>
            <a:endParaRPr lang="ru-RU" dirty="0"/>
          </a:p>
        </p:txBody>
      </p:sp>
      <p:pic>
        <p:nvPicPr>
          <p:cNvPr id="7" name="Содержимое 6" descr="0013-013-F.I.Tjutchev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0" y="2500306"/>
            <a:ext cx="4572000" cy="3429000"/>
          </a:xfrm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200" b="1" i="1" dirty="0" smtClean="0">
                <a:solidFill>
                  <a:schemeClr val="bg1"/>
                </a:solidFill>
              </a:rPr>
              <a:t>Детские </a:t>
            </a:r>
            <a:r>
              <a:rPr lang="ru-RU" sz="1200" b="1" i="1" dirty="0" smtClean="0">
                <a:solidFill>
                  <a:schemeClr val="bg1"/>
                </a:solidFill>
              </a:rPr>
              <a:t>и юношеские годы Ф.Тютчева </a:t>
            </a:r>
            <a:r>
              <a:rPr lang="ru-RU" sz="1200" b="1" i="1" dirty="0" smtClean="0">
                <a:solidFill>
                  <a:schemeClr val="bg1"/>
                </a:solidFill>
              </a:rPr>
              <a:t>прошли в Москве</a:t>
            </a:r>
            <a:r>
              <a:rPr lang="ru-RU" sz="1200" b="1" i="1" dirty="0" smtClean="0">
                <a:solidFill>
                  <a:schemeClr val="bg1"/>
                </a:solidFill>
              </a:rPr>
              <a:t>. Он получил прекрасное домашнее образование, мальчик уже в 12 лет </a:t>
            </a:r>
            <a:r>
              <a:rPr lang="ru-RU" sz="1200" b="1" i="1" dirty="0" smtClean="0">
                <a:solidFill>
                  <a:schemeClr val="bg1"/>
                </a:solidFill>
              </a:rPr>
              <a:t>сочиняет </a:t>
            </a:r>
            <a:r>
              <a:rPr lang="ru-RU" sz="1200" b="1" i="1" dirty="0" smtClean="0">
                <a:solidFill>
                  <a:schemeClr val="bg1"/>
                </a:solidFill>
              </a:rPr>
              <a:t>собственные стихи, а в 14 лет </a:t>
            </a:r>
            <a:r>
              <a:rPr lang="ru-RU" sz="1200" b="1" i="1" dirty="0" smtClean="0">
                <a:solidFill>
                  <a:schemeClr val="bg1"/>
                </a:solidFill>
              </a:rPr>
              <a:t> </a:t>
            </a:r>
            <a:r>
              <a:rPr lang="ru-RU" sz="1200" b="1" i="1" dirty="0" smtClean="0">
                <a:solidFill>
                  <a:schemeClr val="bg1"/>
                </a:solidFill>
              </a:rPr>
              <a:t>избирается </a:t>
            </a:r>
            <a:r>
              <a:rPr lang="ru-RU" sz="1200" b="1" i="1" dirty="0" smtClean="0">
                <a:solidFill>
                  <a:schemeClr val="bg1"/>
                </a:solidFill>
              </a:rPr>
              <a:t>сотрудником Общества любителей русской </a:t>
            </a:r>
            <a:r>
              <a:rPr lang="ru-RU" sz="1200" b="1" i="1" dirty="0" smtClean="0">
                <a:solidFill>
                  <a:schemeClr val="bg1"/>
                </a:solidFill>
              </a:rPr>
              <a:t>словесности</a:t>
            </a:r>
            <a:r>
              <a:rPr lang="ru-RU" sz="1200" b="1" i="1" dirty="0" smtClean="0">
                <a:solidFill>
                  <a:schemeClr val="bg1"/>
                </a:solidFill>
              </a:rPr>
              <a:t>,</a:t>
            </a:r>
            <a:r>
              <a:rPr lang="ru-RU" sz="1200" b="1" i="1" dirty="0" smtClean="0">
                <a:solidFill>
                  <a:schemeClr val="bg1"/>
                </a:solidFill>
              </a:rPr>
              <a:t> </a:t>
            </a:r>
            <a:r>
              <a:rPr lang="ru-RU" sz="1200" b="1" i="1" dirty="0" smtClean="0">
                <a:solidFill>
                  <a:schemeClr val="bg1"/>
                </a:solidFill>
              </a:rPr>
              <a:t>в ноябре 1819 года был зачислен на словесное отделение как студент, и окончил его в 1821 году, за два года вместо положенных трёх. </a:t>
            </a:r>
            <a:endParaRPr lang="ru-RU" sz="1200" b="1" i="1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200" b="1" i="1" dirty="0" smtClean="0">
                <a:solidFill>
                  <a:schemeClr val="bg1"/>
                </a:solidFill>
              </a:rPr>
              <a:t>Тютчев </a:t>
            </a:r>
            <a:r>
              <a:rPr lang="ru-RU" sz="1200" b="1" i="1" dirty="0" smtClean="0">
                <a:solidFill>
                  <a:schemeClr val="bg1"/>
                </a:solidFill>
              </a:rPr>
              <a:t>получает в ноябре 1821 года степень кандидата словесных наук, </a:t>
            </a:r>
            <a:r>
              <a:rPr lang="ru-RU" sz="1200" b="1" i="1" dirty="0" smtClean="0">
                <a:solidFill>
                  <a:schemeClr val="bg1"/>
                </a:solidFill>
              </a:rPr>
              <a:t>11 </a:t>
            </a:r>
            <a:r>
              <a:rPr lang="ru-RU" sz="1200" b="1" i="1" dirty="0" smtClean="0">
                <a:solidFill>
                  <a:schemeClr val="bg1"/>
                </a:solidFill>
              </a:rPr>
              <a:t>июня 1822 года Тютчев уезжает в Мюнхен.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b="1" i="1" dirty="0" smtClean="0">
                <a:solidFill>
                  <a:schemeClr val="bg1"/>
                </a:solidFill>
              </a:rPr>
              <a:t>В Германии Тютчев пробыл почти 15 лет.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b="1" i="1" dirty="0" smtClean="0">
                <a:solidFill>
                  <a:schemeClr val="bg1"/>
                </a:solidFill>
              </a:rPr>
              <a:t>Летом 1843 года Тютчев </a:t>
            </a:r>
            <a:r>
              <a:rPr lang="ru-RU" sz="1200" b="1" i="1" dirty="0" smtClean="0">
                <a:solidFill>
                  <a:schemeClr val="bg1"/>
                </a:solidFill>
              </a:rPr>
              <a:t>окончательно </a:t>
            </a:r>
            <a:r>
              <a:rPr lang="ru-RU" sz="1200" b="1" i="1" dirty="0" smtClean="0">
                <a:solidFill>
                  <a:schemeClr val="bg1"/>
                </a:solidFill>
              </a:rPr>
              <a:t>возвращается в Россию, перевезя всю свою семью в Петербург.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b="1" i="1" dirty="0" smtClean="0">
                <a:solidFill>
                  <a:schemeClr val="bg1"/>
                </a:solidFill>
              </a:rPr>
              <a:t>Осенью 1857 года Тютчев избран в члены-корреспонденты петербургской Академии Наук по отделению русского языка и словесности. В апреле 1858 года Тютчев назначен председателем Комитета иностранной цензуры, не раз выступая заступником преследуемых изданий. Эту не очень утомлявшую его должность поэт занимал до самой смерти. </a:t>
            </a:r>
          </a:p>
          <a:p>
            <a:r>
              <a:rPr lang="ru-RU" sz="1000" b="1" i="1" dirty="0" smtClean="0"/>
              <a:t> 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Памятник поэту</a:t>
            </a:r>
            <a:endParaRPr lang="ru-RU" dirty="0"/>
          </a:p>
        </p:txBody>
      </p:sp>
      <p:pic>
        <p:nvPicPr>
          <p:cNvPr id="7" name="Содержимое 6" descr="450px-MonumentTutchev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063451" y="2362200"/>
            <a:ext cx="2827685" cy="3763963"/>
          </a:xfrm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5600" b="1" i="1" dirty="0" smtClean="0"/>
              <a:t>        Последние годы жизни Тютчева омрачены тяжелыми утратами. Он несет одну потерю за другой: умирает от чахотки Денисьева (1864), двое их детей - старший сын и дочь Мария (1865), его мать, брат (1870). Жизнь поэта угасает. В январе 1873 года начинается тяжелая болезнь. В мае он, разбитый параличом, перевезен в Царское Село. Там, в Царском Селе, 15 (27) июля 1873 года Тютчев скончался. Похороны поэта состоялись 18 (30) июля на Новодевичьем кладбище в Петербурге. К 200-летию со дня рождения поэта в 2003 году могилы Федора Тютчева и его родственников были отреставрированы. </a:t>
            </a:r>
          </a:p>
          <a:p>
            <a:endParaRPr lang="ru-RU" b="1" i="1" dirty="0" smtClean="0"/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r>
              <a:rPr lang="ru-RU" b="1" i="1" dirty="0" smtClean="0"/>
              <a:t> </a:t>
            </a:r>
            <a:endParaRPr lang="ru-RU" sz="4800" b="1" i="1" dirty="0" smtClean="0"/>
          </a:p>
          <a:p>
            <a:pPr>
              <a:buNone/>
            </a:pPr>
            <a:r>
              <a:rPr lang="ru-RU" sz="4800" b="1" i="1" dirty="0" smtClean="0">
                <a:solidFill>
                  <a:srgbClr val="C00000"/>
                </a:solidFill>
              </a:rPr>
              <a:t>        И вера в свою страну, открывшую ему великие нравственные истины, не покидала его никогда.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8" name="Содержимое 6" descr="450px-MonumentTutche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285992"/>
            <a:ext cx="3257550" cy="4336161"/>
          </a:xfrm>
          <a:prstGeom prst="rect">
            <a:avLst/>
          </a:prstGeom>
        </p:spPr>
      </p:pic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Умом Россию не понять,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Аршином общим не измерить: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У ней особенная стать - 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В Россию можно только верить.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Стихи о зиме.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lvl="4">
              <a:buNone/>
            </a:pPr>
            <a:r>
              <a:rPr lang="ru-RU" sz="1200" b="1" i="1" dirty="0" smtClean="0">
                <a:solidFill>
                  <a:srgbClr val="002060"/>
                </a:solidFill>
              </a:rPr>
              <a:t>«Чародейкою Зимою</a:t>
            </a:r>
            <a:r>
              <a:rPr lang="ru-RU" sz="1200" b="1" i="1" dirty="0" smtClean="0">
                <a:solidFill>
                  <a:srgbClr val="002060"/>
                </a:solidFill>
              </a:rPr>
              <a:t>...»</a:t>
            </a:r>
          </a:p>
          <a:p>
            <a:pPr lvl="4">
              <a:buNone/>
            </a:pPr>
            <a:endParaRPr lang="ru-RU" sz="1200" b="1" i="1" dirty="0" smtClean="0">
              <a:solidFill>
                <a:srgbClr val="002060"/>
              </a:solidFill>
            </a:endParaRPr>
          </a:p>
          <a:p>
            <a:pPr lvl="3">
              <a:buNone/>
            </a:pPr>
            <a:r>
              <a:rPr lang="ru-RU" sz="1200" b="1" i="1" dirty="0" smtClean="0">
                <a:solidFill>
                  <a:srgbClr val="002060"/>
                </a:solidFill>
              </a:rPr>
              <a:t>            Чародейкою </a:t>
            </a:r>
            <a:r>
              <a:rPr lang="ru-RU" sz="1200" b="1" i="1" dirty="0" smtClean="0">
                <a:solidFill>
                  <a:srgbClr val="002060"/>
                </a:solidFill>
              </a:rPr>
              <a:t>Зимою </a:t>
            </a:r>
            <a:endParaRPr lang="ru-RU" sz="1200" b="1" i="1" dirty="0" smtClean="0">
              <a:solidFill>
                <a:srgbClr val="002060"/>
              </a:solidFill>
            </a:endParaRPr>
          </a:p>
          <a:p>
            <a:pPr lvl="3">
              <a:buNone/>
            </a:pPr>
            <a:r>
              <a:rPr lang="ru-RU" sz="1200" b="1" i="1" dirty="0" smtClean="0">
                <a:solidFill>
                  <a:srgbClr val="002060"/>
                </a:solidFill>
              </a:rPr>
              <a:t> </a:t>
            </a:r>
            <a:r>
              <a:rPr lang="ru-RU" sz="1200" b="1" i="1" dirty="0" smtClean="0">
                <a:solidFill>
                  <a:srgbClr val="002060"/>
                </a:solidFill>
              </a:rPr>
              <a:t>            Околдован</a:t>
            </a:r>
            <a:r>
              <a:rPr lang="ru-RU" sz="1200" b="1" i="1" dirty="0" smtClean="0">
                <a:solidFill>
                  <a:srgbClr val="002060"/>
                </a:solidFill>
              </a:rPr>
              <a:t>, лес стоит- </a:t>
            </a:r>
          </a:p>
          <a:p>
            <a:r>
              <a:rPr lang="ru-RU" sz="1200" b="1" i="1" dirty="0" smtClean="0">
                <a:solidFill>
                  <a:srgbClr val="002060"/>
                </a:solidFill>
              </a:rPr>
              <a:t>                          И </a:t>
            </a:r>
            <a:r>
              <a:rPr lang="ru-RU" sz="1200" b="1" i="1" dirty="0" smtClean="0">
                <a:solidFill>
                  <a:srgbClr val="002060"/>
                </a:solidFill>
              </a:rPr>
              <a:t>под снежной бахромою, </a:t>
            </a:r>
          </a:p>
          <a:p>
            <a:r>
              <a:rPr lang="ru-RU" sz="1200" b="1" i="1" dirty="0" smtClean="0">
                <a:solidFill>
                  <a:srgbClr val="002060"/>
                </a:solidFill>
              </a:rPr>
              <a:t>                          Неподвижною</a:t>
            </a:r>
            <a:r>
              <a:rPr lang="ru-RU" sz="1200" b="1" i="1" dirty="0" smtClean="0">
                <a:solidFill>
                  <a:srgbClr val="002060"/>
                </a:solidFill>
              </a:rPr>
              <a:t>, немою, </a:t>
            </a:r>
          </a:p>
          <a:p>
            <a:r>
              <a:rPr lang="ru-RU" sz="1200" b="1" i="1" dirty="0" smtClean="0">
                <a:solidFill>
                  <a:srgbClr val="002060"/>
                </a:solidFill>
              </a:rPr>
              <a:t>                         Чудной </a:t>
            </a:r>
            <a:r>
              <a:rPr lang="ru-RU" sz="1200" b="1" i="1" dirty="0" smtClean="0">
                <a:solidFill>
                  <a:srgbClr val="002060"/>
                </a:solidFill>
              </a:rPr>
              <a:t>жизнью он блестит. </a:t>
            </a:r>
          </a:p>
          <a:p>
            <a:endParaRPr lang="ru-RU" sz="1200" b="1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200" b="1" i="1" dirty="0" smtClean="0">
                <a:solidFill>
                  <a:srgbClr val="002060"/>
                </a:solidFill>
              </a:rPr>
              <a:t>                 И </a:t>
            </a:r>
            <a:r>
              <a:rPr lang="ru-RU" sz="1200" b="1" i="1" dirty="0" smtClean="0">
                <a:solidFill>
                  <a:srgbClr val="002060"/>
                </a:solidFill>
              </a:rPr>
              <a:t>стоит он, околдован,- </a:t>
            </a:r>
          </a:p>
          <a:p>
            <a:r>
              <a:rPr lang="ru-RU" sz="1200" b="1" i="1" dirty="0" smtClean="0">
                <a:solidFill>
                  <a:srgbClr val="002060"/>
                </a:solidFill>
              </a:rPr>
              <a:t>      Не </a:t>
            </a:r>
            <a:r>
              <a:rPr lang="ru-RU" sz="1200" b="1" i="1" dirty="0" smtClean="0">
                <a:solidFill>
                  <a:srgbClr val="002060"/>
                </a:solidFill>
              </a:rPr>
              <a:t>мертвец и не живой- </a:t>
            </a:r>
          </a:p>
          <a:p>
            <a:r>
              <a:rPr lang="ru-RU" sz="1200" b="1" i="1" dirty="0" smtClean="0">
                <a:solidFill>
                  <a:srgbClr val="002060"/>
                </a:solidFill>
              </a:rPr>
              <a:t>      Сном </a:t>
            </a:r>
            <a:r>
              <a:rPr lang="ru-RU" sz="1200" b="1" i="1" dirty="0" smtClean="0">
                <a:solidFill>
                  <a:srgbClr val="002060"/>
                </a:solidFill>
              </a:rPr>
              <a:t>волшебным очарован, </a:t>
            </a:r>
          </a:p>
          <a:p>
            <a:r>
              <a:rPr lang="ru-RU" sz="1200" b="1" i="1" dirty="0" smtClean="0">
                <a:solidFill>
                  <a:srgbClr val="002060"/>
                </a:solidFill>
              </a:rPr>
              <a:t>       Весь </a:t>
            </a:r>
            <a:r>
              <a:rPr lang="ru-RU" sz="1200" b="1" i="1" dirty="0" smtClean="0">
                <a:solidFill>
                  <a:srgbClr val="002060"/>
                </a:solidFill>
              </a:rPr>
              <a:t>опутан, весь окован </a:t>
            </a:r>
          </a:p>
          <a:p>
            <a:r>
              <a:rPr lang="ru-RU" sz="1200" b="1" i="1" dirty="0" smtClean="0">
                <a:solidFill>
                  <a:srgbClr val="002060"/>
                </a:solidFill>
              </a:rPr>
              <a:t>      Легкой </a:t>
            </a:r>
            <a:r>
              <a:rPr lang="ru-RU" sz="1200" b="1" i="1" dirty="0" smtClean="0">
                <a:solidFill>
                  <a:srgbClr val="002060"/>
                </a:solidFill>
              </a:rPr>
              <a:t>цепью пуховой... </a:t>
            </a:r>
          </a:p>
          <a:p>
            <a:endParaRPr lang="ru-RU" sz="1200" b="1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200" b="1" i="1" dirty="0" smtClean="0">
                <a:solidFill>
                  <a:srgbClr val="002060"/>
                </a:solidFill>
              </a:rPr>
              <a:t>                             Солнце </a:t>
            </a:r>
            <a:r>
              <a:rPr lang="ru-RU" sz="1200" b="1" i="1" dirty="0" smtClean="0">
                <a:solidFill>
                  <a:srgbClr val="002060"/>
                </a:solidFill>
              </a:rPr>
              <a:t>зимнее ли </a:t>
            </a:r>
            <a:r>
              <a:rPr lang="ru-RU" sz="1200" b="1" i="1" dirty="0" smtClean="0">
                <a:solidFill>
                  <a:srgbClr val="002060"/>
                </a:solidFill>
              </a:rPr>
              <a:t>машет </a:t>
            </a:r>
            <a:endParaRPr lang="ru-RU" sz="1200" b="1" i="1" dirty="0" smtClean="0">
              <a:solidFill>
                <a:srgbClr val="002060"/>
              </a:solidFill>
            </a:endParaRPr>
          </a:p>
          <a:p>
            <a:r>
              <a:rPr lang="ru-RU" sz="1200" b="1" i="1" dirty="0" smtClean="0">
                <a:solidFill>
                  <a:srgbClr val="002060"/>
                </a:solidFill>
              </a:rPr>
              <a:t>                     На </a:t>
            </a:r>
            <a:r>
              <a:rPr lang="ru-RU" sz="1200" b="1" i="1" dirty="0" smtClean="0">
                <a:solidFill>
                  <a:srgbClr val="002060"/>
                </a:solidFill>
              </a:rPr>
              <a:t>него свой луч косой- </a:t>
            </a:r>
          </a:p>
          <a:p>
            <a:r>
              <a:rPr lang="ru-RU" sz="1200" b="1" i="1" dirty="0" smtClean="0">
                <a:solidFill>
                  <a:srgbClr val="002060"/>
                </a:solidFill>
              </a:rPr>
              <a:t>                     В </a:t>
            </a:r>
            <a:r>
              <a:rPr lang="ru-RU" sz="1200" b="1" i="1" dirty="0" smtClean="0">
                <a:solidFill>
                  <a:srgbClr val="002060"/>
                </a:solidFill>
              </a:rPr>
              <a:t>нем ничто не затрепещет, </a:t>
            </a:r>
          </a:p>
          <a:p>
            <a:r>
              <a:rPr lang="ru-RU" sz="1200" b="1" i="1" dirty="0" smtClean="0">
                <a:solidFill>
                  <a:srgbClr val="002060"/>
                </a:solidFill>
              </a:rPr>
              <a:t>                     Он </a:t>
            </a:r>
            <a:r>
              <a:rPr lang="ru-RU" sz="1200" b="1" i="1" dirty="0" smtClean="0">
                <a:solidFill>
                  <a:srgbClr val="002060"/>
                </a:solidFill>
              </a:rPr>
              <a:t>весь вспыхнет и заблещет </a:t>
            </a:r>
          </a:p>
          <a:p>
            <a:r>
              <a:rPr lang="ru-RU" sz="1200" b="1" i="1" dirty="0" smtClean="0">
                <a:solidFill>
                  <a:srgbClr val="002060"/>
                </a:solidFill>
              </a:rPr>
              <a:t>                      Ослепительной </a:t>
            </a:r>
            <a:r>
              <a:rPr lang="ru-RU" sz="1200" b="1" i="1" dirty="0" smtClean="0">
                <a:solidFill>
                  <a:srgbClr val="002060"/>
                </a:solidFill>
              </a:rPr>
              <a:t>красой. </a:t>
            </a:r>
          </a:p>
          <a:p>
            <a:r>
              <a:rPr lang="ru-RU" sz="1200" b="1" i="1" dirty="0" smtClean="0"/>
              <a:t>                                                           31 </a:t>
            </a:r>
            <a:r>
              <a:rPr lang="ru-RU" sz="1200" b="1" i="1" dirty="0" smtClean="0"/>
              <a:t>декабря 1852</a:t>
            </a:r>
            <a:endParaRPr lang="ru-RU" sz="1200" b="1" i="1" dirty="0"/>
          </a:p>
        </p:txBody>
      </p:sp>
      <p:pic>
        <p:nvPicPr>
          <p:cNvPr id="7" name="Содержимое 6" descr="img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643050"/>
            <a:ext cx="5154549" cy="436397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Стихи о весне.</a:t>
            </a:r>
            <a:endParaRPr lang="ru-RU" dirty="0"/>
          </a:p>
        </p:txBody>
      </p:sp>
      <p:pic>
        <p:nvPicPr>
          <p:cNvPr id="5" name="Содержимое 4" descr="img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2000240"/>
            <a:ext cx="4976031" cy="37080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          Люблю грозу в начале мая,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           Когда весенний, первый гром,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           Как бы резвяся и играя,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           Грохочет в небе голубом.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           Гремят раскаты молодые!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           Вот дождик брызнул, пыль  летит...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           Повисли перлы дождевые,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           И солнце нити золотит...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      С горы бежит поток проворный,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      В лесу не молкнет птичий гам,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       И гам лесной, и шум нагорный —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       Все вторит весело громам...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           Ты скажешь: ветреная Геба,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            Кормя Зевесова орла,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            Громокипящий кубок с неба,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            Смеясь, на землю пролила!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Стихи о весне.</a:t>
            </a:r>
            <a:endParaRPr lang="ru-RU" dirty="0"/>
          </a:p>
        </p:txBody>
      </p:sp>
      <p:pic>
        <p:nvPicPr>
          <p:cNvPr id="5" name="Содержимое 4" descr="937069939449429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5786" y="1500174"/>
            <a:ext cx="4284000" cy="476135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4800" b="1" i="1" dirty="0" smtClean="0"/>
              <a:t>                                  </a:t>
            </a:r>
            <a:r>
              <a:rPr lang="ru-RU" sz="4800" b="1" i="1" dirty="0" smtClean="0">
                <a:solidFill>
                  <a:schemeClr val="bg1"/>
                </a:solidFill>
              </a:rPr>
              <a:t>Зима недаром злится (1836)</a:t>
            </a: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4400" b="1" dirty="0" smtClean="0">
                <a:solidFill>
                  <a:schemeClr val="bg1"/>
                </a:solidFill>
              </a:rPr>
              <a:t>                                   Зима недаром злится,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bg1"/>
                </a:solidFill>
              </a:rPr>
              <a:t>                                   Прошла ее пора —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bg1"/>
                </a:solidFill>
              </a:rPr>
              <a:t>                                   Весна в окно стучится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bg1"/>
                </a:solidFill>
              </a:rPr>
              <a:t>                                   И гонит со двора. 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bg1"/>
                </a:solidFill>
              </a:rPr>
              <a:t> 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bg1"/>
                </a:solidFill>
              </a:rPr>
              <a:t>                                                         И все засуетилось,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bg1"/>
                </a:solidFill>
              </a:rPr>
              <a:t>                                                         Все нудит Зиму вон —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bg1"/>
                </a:solidFill>
              </a:rPr>
              <a:t>                                                          И жаворонки в небе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bg1"/>
                </a:solidFill>
              </a:rPr>
              <a:t>                                                           Уж подняли трезвон. 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bg1"/>
                </a:solidFill>
              </a:rPr>
              <a:t> 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bg1"/>
                </a:solidFill>
              </a:rPr>
              <a:t>                                     Зима еще хлопочет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bg1"/>
                </a:solidFill>
              </a:rPr>
              <a:t>                                     И на Весну ворчит: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bg1"/>
                </a:solidFill>
              </a:rPr>
              <a:t>                                     Та ей в глаза хохочет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bg1"/>
                </a:solidFill>
              </a:rPr>
              <a:t>                                     И пуще лишь шумит... 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bg1"/>
                </a:solidFill>
              </a:rPr>
              <a:t> 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bg1"/>
                </a:solidFill>
              </a:rPr>
              <a:t>                                                         Взбесилась ведьма злая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bg1"/>
                </a:solidFill>
              </a:rPr>
              <a:t>                                                         И, снегу захватя,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bg1"/>
                </a:solidFill>
              </a:rPr>
              <a:t>                                                          Пустила, убегая,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bg1"/>
                </a:solidFill>
              </a:rPr>
              <a:t>                                                           В прекрасное дитя...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bg1"/>
                </a:solidFill>
              </a:rPr>
              <a:t> 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bg1"/>
                </a:solidFill>
              </a:rPr>
              <a:t>                                     Весне и горя мало: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bg1"/>
                </a:solidFill>
              </a:rPr>
              <a:t>                                     Умылася в снегу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bg1"/>
                </a:solidFill>
              </a:rPr>
              <a:t>                                     И лишь румяней стала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bg1"/>
                </a:solidFill>
              </a:rPr>
              <a:t>                                     Наперекор врагу</a:t>
            </a:r>
            <a:r>
              <a:rPr lang="ru-RU" sz="4400" b="1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Стихи о лете.</a:t>
            </a:r>
            <a:endParaRPr lang="ru-RU" dirty="0"/>
          </a:p>
        </p:txBody>
      </p:sp>
      <p:pic>
        <p:nvPicPr>
          <p:cNvPr id="5" name="Содержимое 4" descr="31503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44" y="2071678"/>
            <a:ext cx="4572000" cy="34290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                           Летний вечер.</a:t>
            </a:r>
          </a:p>
          <a:p>
            <a:pPr>
              <a:buNone/>
            </a:pPr>
            <a:r>
              <a:rPr lang="en-US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Уж солнца раскаленный шар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С главы своей земля скатила,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И мирный вечера пожар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Волна морская поглотила.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Уж звезды светлые взошли,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И тяготеющий над ними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Небесный свод приподняли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Своими влажными главами.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Река воздушная полней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Течет меж небом и землею,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Грудь дышит легче и вольней,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Освобожденная от зною.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И сладкий трепет, как струя,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По жилам пробежал природы,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Как бы горячих ног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Коснулись ключевые воды.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195</TotalTime>
  <Words>679</Words>
  <Application>Microsoft Office PowerPoint</Application>
  <PresentationFormat>Экран (4:3)</PresentationFormat>
  <Paragraphs>148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Проект на тему : «Поэзия природы».</vt:lpstr>
      <vt:lpstr>Ф.И. Тютчев – певец природы. (1803-1873)</vt:lpstr>
      <vt:lpstr>Родители  поэта.</vt:lpstr>
      <vt:lpstr>Биография поэта.</vt:lpstr>
      <vt:lpstr>Слайд 5</vt:lpstr>
      <vt:lpstr>Стихи о зиме.</vt:lpstr>
      <vt:lpstr>Стихи о весне.</vt:lpstr>
      <vt:lpstr>Стихи о весне.</vt:lpstr>
      <vt:lpstr>Стихи о лете.</vt:lpstr>
      <vt:lpstr>Стихи об осени.</vt:lpstr>
      <vt:lpstr>Творческое задание.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на тему : «Поэзия природы».</dc:title>
  <dc:creator>SamLab.ws</dc:creator>
  <cp:lastModifiedBy>SamLab.ws</cp:lastModifiedBy>
  <cp:revision>23</cp:revision>
  <dcterms:created xsi:type="dcterms:W3CDTF">2012-04-26T14:29:40Z</dcterms:created>
  <dcterms:modified xsi:type="dcterms:W3CDTF">2012-05-04T17:43:02Z</dcterms:modified>
</cp:coreProperties>
</file>