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9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2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2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0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0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8EEC-8EBD-496B-9A52-F159C1EBF24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1C22-3F08-4B24-A723-086AEC70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vkrasnodar.ru/media/k2/items/cache/b3f8a286b21bfd52d3c9b12463d21b53_XL.jpg" TargetMode="External"/><Relationship Id="rId3" Type="http://schemas.openxmlformats.org/officeDocument/2006/relationships/hyperlink" Target="http://worldrockart.ru/wpcontent/uploads/2014/07/tassilin-addzher-04.jpg" TargetMode="External"/><Relationship Id="rId7" Type="http://schemas.openxmlformats.org/officeDocument/2006/relationships/hyperlink" Target="http://www.sharcompany.ru/upload/iblock/078/svadba_novogireevskoe-_2_.jpg" TargetMode="External"/><Relationship Id="rId12" Type="http://schemas.openxmlformats.org/officeDocument/2006/relationships/hyperlink" Target="http://samopoznanie.kz/avatars/objects/3-64825_1_6.jpg?1429189172" TargetMode="External"/><Relationship Id="rId2" Type="http://schemas.openxmlformats.org/officeDocument/2006/relationships/hyperlink" Target="http://fs00.infourok.ru/images/doc/303/302443/img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628531.vk.me/v628531032/5bb8/-EwaP9WH85c.jpg" TargetMode="External"/><Relationship Id="rId11" Type="http://schemas.openxmlformats.org/officeDocument/2006/relationships/hyperlink" Target="http://www.golden-news.com/uploads/posts/2014-10/1412752606_2_golden-news.com.jpg" TargetMode="External"/><Relationship Id="rId5" Type="http://schemas.openxmlformats.org/officeDocument/2006/relationships/hyperlink" Target="http://mikkilan.ru/wpcontent/uploads/2010/08/20100805beresta.jpg" TargetMode="External"/><Relationship Id="rId10" Type="http://schemas.openxmlformats.org/officeDocument/2006/relationships/hyperlink" Target="http://lib2.podelise.ru/tw_files2/urls_13/72/d-71209/img25.jpg" TargetMode="External"/><Relationship Id="rId4" Type="http://schemas.openxmlformats.org/officeDocument/2006/relationships/hyperlink" Target="http://hovrashok.com.ua/images/Nov/06/ceeb5775c7ed5ffebbec4c6dbfa6ab8a/1.jpg" TargetMode="External"/><Relationship Id="rId9" Type="http://schemas.openxmlformats.org/officeDocument/2006/relationships/hyperlink" Target="http://egiftol.com/wp-content/uploads/2015/05/Parents-and-children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– основа человечества.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Щербакова Е.В.</a:t>
            </a:r>
          </a:p>
          <a:p>
            <a:r>
              <a:rPr lang="ru-RU" dirty="0" smtClean="0"/>
              <a:t>МАОУ СОШ № 2</a:t>
            </a:r>
          </a:p>
          <a:p>
            <a:r>
              <a:rPr lang="ru-RU" dirty="0" err="1" smtClean="0"/>
              <a:t>Г.Реж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44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48672"/>
          </a:xfrm>
        </p:spPr>
        <p:txBody>
          <a:bodyPr/>
          <a:lstStyle/>
          <a:p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Ведь именно в семье как дружестве осуществляется таинство,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благодаря которому Он и Она становятся Родителями, чтобы продолжить свою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любовь друг к другу в детях.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4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33054"/>
            <a:ext cx="8229600" cy="1733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Задумывались ли вы когда-нибудь о том, что</a:t>
            </a:r>
          </a:p>
          <a:p>
            <a:pPr marL="0" indent="0">
              <a:buNone/>
            </a:pPr>
            <a:r>
              <a:rPr lang="ru-RU" dirty="0" smtClean="0"/>
              <a:t>подлинные родительские отношения в семье и есть источник бессмертия </a:t>
            </a:r>
          </a:p>
          <a:p>
            <a:pPr marL="0" indent="0">
              <a:buNone/>
            </a:pPr>
            <a:r>
              <a:rPr lang="ru-RU" dirty="0" smtClean="0"/>
              <a:t>любви друг к другу, воплощаемой в детях?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6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того чтобы эта любовь не погасла, мы должны осознать и принять </a:t>
            </a:r>
            <a:r>
              <a:rPr lang="ru-RU" dirty="0" smtClean="0"/>
              <a:t>важную </a:t>
            </a:r>
            <a:r>
              <a:rPr lang="ru-RU" dirty="0"/>
              <a:t>истину: </a:t>
            </a:r>
            <a:r>
              <a:rPr lang="ru-RU" dirty="0" err="1"/>
              <a:t>родительство</a:t>
            </a:r>
            <a:r>
              <a:rPr lang="ru-RU" dirty="0"/>
              <a:t> — самая трудная из профессий на Планете </a:t>
            </a:r>
            <a:r>
              <a:rPr lang="ru-RU" dirty="0" smtClean="0"/>
              <a:t>людей</a:t>
            </a:r>
            <a:r>
              <a:rPr lang="ru-RU" dirty="0"/>
              <a:t>. Суть этой профессии — выращивание человечности. Восхождение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ребенка к человечности начинается с любви в семье, которой Он и Она </a:t>
            </a:r>
            <a:r>
              <a:rPr lang="ru-RU" dirty="0" smtClean="0"/>
              <a:t>делятся </a:t>
            </a:r>
            <a:r>
              <a:rPr lang="ru-RU" dirty="0"/>
              <a:t>со своим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210585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И тем самым ткется незримая ткань связей, объединяющая людей друг с другом.</a:t>
            </a:r>
            <a:r>
              <a:rPr lang="ru-RU" dirty="0"/>
              <a:t> </a:t>
            </a: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Вот и получается, что человечество начинается с любви... С любви друг</a:t>
            </a:r>
            <a:r>
              <a:rPr lang="ru-RU" dirty="0"/>
              <a:t> </a:t>
            </a: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к другу... С любви к детям как сынам и дочерям человеческим. С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постижения профессии «</a:t>
            </a:r>
            <a:r>
              <a:rPr lang="ru-RU" b="0" i="0" dirty="0" err="1" smtClean="0">
                <a:solidFill>
                  <a:srgbClr val="2D3640"/>
                </a:solidFill>
                <a:effectLst/>
                <a:latin typeface="Open Sans"/>
              </a:rPr>
              <a:t>родительство</a:t>
            </a: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» как искусства и ремесла выращивания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человечности.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9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И поэтому я говорю: </a:t>
            </a:r>
            <a:b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в начале была Семья!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Член-корреспондент Российской академии образования, заведующий кафедрой психологии личности МГУ, профессор А.Г. </a:t>
            </a:r>
            <a:r>
              <a:rPr lang="ru-RU" i="1" dirty="0" err="1" smtClean="0"/>
              <a:t>Асмолов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649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Порассуждаем?..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чём этот текст?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Как вы понимаете это слово «семья»?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Из чего складывается семейное счастье?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Какие проблемы можно выделить в этом тексте?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2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Счастлив тот, кто счастлив у себя дома.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				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, serif"/>
              </a:rPr>
              <a:t>Л.Н.Толстой</a:t>
            </a:r>
            <a:r>
              <a:rPr lang="ru-RU" sz="2400" i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Слово «семья» понятно всем, как слова «мама», «хлеб», «родина».          Семья… История идет от слова «семя». Маленькое семя, посаженное с любовью, дает свои всходы. И для того, чтобы семя взошло, нужно жить в любви и согласии. И если ты так будешь жить, у тебя  появятся замечательные и нежные плоды – это дети.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0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Семья – колыбель духовного рождения человека. Многообразие отношений между её членами создаёт благоприятную среду для эмоционального и нравственного формирования человека.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dirty="0"/>
              <a:t>Годы детства - это прежде всего воспитание сердца</a:t>
            </a:r>
            <a:r>
              <a:rPr lang="ru-RU" dirty="0" smtClean="0"/>
              <a:t>.  </a:t>
            </a:r>
            <a:r>
              <a:rPr lang="ru-RU" i="1" dirty="0" smtClean="0"/>
              <a:t>В.А. Сухомлинский.</a:t>
            </a:r>
            <a:endParaRPr lang="ru-RU" b="0" i="1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65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http://fs00.infourok.ru/images/doc/303/302443/img1.jpg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http://worldrockart.ru/wpcontent/uploads/2014/07/tassilin-addzher-04.jpg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http://hovrashok.com.ua/images/Nov/06/ceeb5775c7ed5ffebbec4c6dbfa6ab8a/1.jpg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http://mikkilan.ru/wpcontent/uploads/2010/08/20100805beresta.jpg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http://cs628531.vk.me/v628531032/5bb8/-EwaP9WH85c.jpg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http://www.sharcompany.ru/upload/iblock/078/svadba_novogireevskoe-_2_.jpg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http://tvkrasnodar.ru/media/k2/items/cache/b3f8a286b21bfd52d3c9b12463d21b53_XL.jpg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http://egiftol.com/wp-content/uploads/2015/05/Parents-and-children.jpeg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http://lib2.podelise.ru/tw_files2/urls_13/72/d-71209/img25.jpg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http://www.golden-news.com/uploads/posts/2014-10/1412752606_2_golden-news.com.jpg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http://samopoznanie.kz/avatars/objects/3-64825_1_6.jpg?1429189172</a:t>
            </a:r>
            <a:endParaRPr lang="ru-RU" dirty="0" smtClean="0"/>
          </a:p>
          <a:p>
            <a:r>
              <a:rPr lang="en-US" dirty="0" smtClean="0"/>
              <a:t>http://znanija.com/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Формирование понимания учащимися роли семьи в обществе, осознание себя продолжателями традиций предков.</a:t>
            </a:r>
            <a:endParaRPr lang="ru-RU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Воспитание уважительного отношения к нравственным ценностям своей семьи.</a:t>
            </a:r>
            <a:endParaRPr lang="ru-RU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Воспитание чувств любви и гордости за свою семью, уважения к родителям.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Несущие в себе любовь... и есть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истинные спасители человечества!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Times New Roman"/>
              </a:rPr>
              <a:t>В. Тендряков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5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Семья — начало человечества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С чего начинается человечество? Этот отнюдь не риторический вопрос столь же стар, как мир, названный Антуаном де Сент-Экзюпери «Планетой людей». Может быть, этот мир начинается с со­здания орудий, которыми пользовались наши далекие предки.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4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Или, как об этом пишут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многие философы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антропологи</a:t>
            </a:r>
            <a:r>
              <a:rPr lang="ru-RU" dirty="0"/>
              <a:t>, с </a:t>
            </a:r>
            <a:r>
              <a:rPr lang="ru-RU" dirty="0" smtClean="0"/>
              <a:t>зажженного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пещере огня, который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казался</a:t>
            </a:r>
            <a:r>
              <a:rPr lang="ru-RU" dirty="0"/>
              <a:t>  </a:t>
            </a:r>
            <a:r>
              <a:rPr lang="ru-RU" dirty="0" smtClean="0"/>
              <a:t>даром </a:t>
            </a:r>
            <a:r>
              <a:rPr lang="ru-RU" dirty="0"/>
              <a:t>богов. </a:t>
            </a:r>
            <a:endParaRPr lang="ru-RU" dirty="0" smtClean="0"/>
          </a:p>
          <a:p>
            <a:pPr algn="r"/>
            <a:endParaRPr lang="ru-RU" dirty="0" smtClean="0"/>
          </a:p>
          <a:p>
            <a:pPr marL="0" indent="0" algn="r">
              <a:buNone/>
            </a:pPr>
            <a:r>
              <a:rPr lang="ru-RU" sz="3300" dirty="0" smtClean="0"/>
              <a:t>А </a:t>
            </a:r>
            <a:r>
              <a:rPr lang="ru-RU" sz="3300" dirty="0"/>
              <a:t>быть может, человечество 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начинается </a:t>
            </a:r>
            <a:r>
              <a:rPr lang="ru-RU" sz="3300" dirty="0"/>
              <a:t>с наскальных 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изображений</a:t>
            </a:r>
            <a:r>
              <a:rPr lang="ru-RU" sz="3300" dirty="0"/>
              <a:t>, с помощью 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которых </a:t>
            </a:r>
            <a:r>
              <a:rPr lang="ru-RU" sz="3300" dirty="0"/>
              <a:t>первые 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люди </a:t>
            </a:r>
            <a:r>
              <a:rPr lang="ru-RU" sz="3300" dirty="0"/>
              <a:t>на земле 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делились </a:t>
            </a:r>
            <a:r>
              <a:rPr lang="ru-RU" sz="3300" dirty="0"/>
              <a:t>горестями </a:t>
            </a:r>
            <a:endParaRPr lang="ru-RU" sz="3300" dirty="0" smtClean="0"/>
          </a:p>
          <a:p>
            <a:pPr marL="0" indent="0" algn="r">
              <a:buNone/>
            </a:pPr>
            <a:r>
              <a:rPr lang="ru-RU" sz="3300" dirty="0" smtClean="0"/>
              <a:t>и  радостями </a:t>
            </a:r>
            <a:r>
              <a:rPr lang="ru-RU" sz="3300" dirty="0"/>
              <a:t>своей жизни...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5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 каждым из этих ответов проступает своя историческая и психологическая правда.</a:t>
            </a:r>
          </a:p>
          <a:p>
            <a:pPr marL="0" indent="0">
              <a:buNone/>
            </a:pPr>
            <a:r>
              <a:rPr lang="ru-RU" dirty="0" smtClean="0"/>
              <a:t>Но вот передо мной послание, написанное на берестяной грамоте сравнительно недавно — всего-навсего в XV веке: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90" y="3861048"/>
            <a:ext cx="270555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6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«Пусть разгорится сердце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твое, и тело твое, и душа твоя до меня, и до тела моего, и до виду до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моего».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20" y="4293096"/>
            <a:ext cx="3313211" cy="22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/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С любви... С любви начинается человечество. И с любви зарождается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родство человеческое, а не только человеческий род. И в любви происходит</a:t>
            </a:r>
            <a:r>
              <a:rPr lang="ru-RU" dirty="0"/>
              <a:t> </a:t>
            </a:r>
            <a:r>
              <a:rPr lang="ru-RU" b="0" i="0" dirty="0" smtClean="0">
                <a:solidFill>
                  <a:srgbClr val="2D3640"/>
                </a:solidFill>
                <a:effectLst/>
                <a:latin typeface="Open Sans"/>
              </a:rPr>
              <a:t>переплетение сердец, названное семьей.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6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8060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Неслучайно на Руси когда-то </a:t>
            </a:r>
          </a:p>
          <a:p>
            <a:pPr marL="0" indent="0">
              <a:buNone/>
            </a:pPr>
            <a:r>
              <a:rPr lang="ru-RU" dirty="0" smtClean="0"/>
              <a:t>бытовало выражение «супружество как дружество». Порой жаль, что слово </a:t>
            </a:r>
          </a:p>
          <a:p>
            <a:pPr marL="0" indent="0">
              <a:buNone/>
            </a:pPr>
            <a:r>
              <a:rPr lang="ru-RU" dirty="0" smtClean="0"/>
              <a:t>«супружество» утрачивает в нашей памяти этот поразительный смысл союза </a:t>
            </a:r>
          </a:p>
          <a:p>
            <a:pPr marL="0" indent="0">
              <a:buNone/>
            </a:pPr>
            <a:r>
              <a:rPr lang="ru-RU" dirty="0" smtClean="0"/>
              <a:t>двух людей.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925850" cy="279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11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362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Семья – основа человечества.</vt:lpstr>
      <vt:lpstr>Цели:</vt:lpstr>
      <vt:lpstr>Презентация PowerPoint</vt:lpstr>
      <vt:lpstr>Семья — начало человечества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поэтому я говорю:  в начале была Семья!</vt:lpstr>
      <vt:lpstr>Порассуждаем?..</vt:lpstr>
      <vt:lpstr>Цитаты</vt:lpstr>
      <vt:lpstr>Цитаты</vt:lpstr>
      <vt:lpstr>Источники информации: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12</cp:revision>
  <dcterms:created xsi:type="dcterms:W3CDTF">2015-11-03T17:28:04Z</dcterms:created>
  <dcterms:modified xsi:type="dcterms:W3CDTF">2015-11-06T14:23:30Z</dcterms:modified>
</cp:coreProperties>
</file>