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8" r:id="rId13"/>
    <p:sldId id="269" r:id="rId14"/>
    <p:sldId id="276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2537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A2AF-B532-4A51-B98B-E1E3EDAD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58DA-E50A-417B-80F1-82F7B3AC8E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58DA-E50A-417B-80F1-82F7B3AC8E2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E8A5BE-C931-4F0C-B569-0AEC11998759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9389E3-956D-4775-92E4-B1E59748DD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0;&#1088;&#1072;\&#1056;&#1072;&#1073;&#1086;&#1095;&#1080;&#1081;%20&#1089;&#1090;&#1086;&#1083;\009%20THE%20SEASONS,%20OP.%2037BIS\02-February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9;&#1088;&#1086;&#1082;%20&#1087;&#1086;%20&#1058;&#1102;&#1090;&#1095;&#1077;&#1074;&#1091;\&#1058;&#1102;&#1090;&#1095;&#1077;&#1074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91136">
            <a:off x="188436" y="380339"/>
            <a:ext cx="8677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«Времена года в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лирике Ф.И.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Тютчева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5074" y="3929066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Выполнил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ученик 5б класса                   СОШ №8                          Гордеев Даниил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стя\Desktop\04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69568"/>
            <a:ext cx="35650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63579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Муром 2014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R8140021cf01d0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140200" y="2497138"/>
            <a:ext cx="4535488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7000"/>
                </a:solidFill>
                <a:latin typeface="Arial" charset="0"/>
              </a:rPr>
              <a:t>   Ветры тёплого порывы,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7000"/>
                </a:solidFill>
                <a:latin typeface="Arial" charset="0"/>
              </a:rPr>
              <a:t>   Дальний гром и дождь порой…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 Зеленеющие нивы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 Зеленее под грозой.</a:t>
            </a:r>
          </a:p>
          <a:p>
            <a:pPr>
              <a:spcBef>
                <a:spcPct val="50000"/>
              </a:spcBef>
            </a:pPr>
            <a:endParaRPr lang="ru-RU" sz="800" b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 Вот пробилось из-за тучи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 Синей молнии струя –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 Пламень белый и летучий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  Окаймил её поля.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0" y="3644900"/>
            <a:ext cx="34559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>
              <a:solidFill>
                <a:srgbClr val="0033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Неохотно и несмело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Солнце всходит на поля.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Чу, за тучей прогремело,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Принахмурилась земля</a:t>
            </a:r>
          </a:p>
        </p:txBody>
      </p:sp>
      <p:pic>
        <p:nvPicPr>
          <p:cNvPr id="76817" name="Picture 17" descr="403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4450"/>
            <a:ext cx="261461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0" y="692150"/>
            <a:ext cx="5076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Arial" charset="0"/>
              </a:rPr>
              <a:t>Тютчевское лето часто грозовое. Место действия – земля и небо, они же – главные персонажи, гроза – это их сложные и противоречивые отношения.</a:t>
            </a:r>
          </a:p>
        </p:txBody>
      </p:sp>
      <p:sp>
        <p:nvSpPr>
          <p:cNvPr id="76807" name="WordArt 7"/>
          <p:cNvSpPr>
            <a:spLocks noChangeArrowheads="1" noChangeShapeType="1" noTextEdit="1"/>
          </p:cNvSpPr>
          <p:nvPr/>
        </p:nvSpPr>
        <p:spPr bwMode="auto">
          <a:xfrm>
            <a:off x="4859338" y="260350"/>
            <a:ext cx="3673475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Лето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76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3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/>
      <p:bldP spid="76813" grpId="0"/>
      <p:bldP spid="76809" grpId="0"/>
      <p:bldP spid="768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3060" name="Picture 4" descr="пейзажи (6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7919"/>
            <a:ext cx="9144000" cy="692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468313" y="3644900"/>
            <a:ext cx="84518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FF99"/>
                </a:solidFill>
              </a:rPr>
              <a:t>Есть в осени первоначальной </a:t>
            </a:r>
          </a:p>
          <a:p>
            <a:r>
              <a:rPr lang="ru-RU" sz="3200" b="1" i="1">
                <a:solidFill>
                  <a:srgbClr val="FFFF99"/>
                </a:solidFill>
              </a:rPr>
              <a:t>Короткая, но дивная пора.</a:t>
            </a:r>
          </a:p>
          <a:p>
            <a:r>
              <a:rPr lang="ru-RU" sz="3200" b="1" i="1">
                <a:solidFill>
                  <a:srgbClr val="FFFF99"/>
                </a:solidFill>
              </a:rPr>
              <a:t>Весь день стоит, как бы хрустальный,</a:t>
            </a:r>
          </a:p>
          <a:p>
            <a:r>
              <a:rPr lang="ru-RU" sz="3200" b="1" i="1">
                <a:solidFill>
                  <a:srgbClr val="FFFF99"/>
                </a:solidFill>
              </a:rPr>
              <a:t>И лучезарны вечера…</a:t>
            </a:r>
          </a:p>
        </p:txBody>
      </p:sp>
      <p:sp>
        <p:nvSpPr>
          <p:cNvPr id="7" name="TextBox 6"/>
          <p:cNvSpPr txBox="1"/>
          <p:nvPr/>
        </p:nvSpPr>
        <p:spPr>
          <a:xfrm rot="859107">
            <a:off x="3213916" y="891474"/>
            <a:ext cx="5289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 smtClean="0">
                <a:solidFill>
                  <a:srgbClr val="FF0000"/>
                </a:solidFill>
              </a:rPr>
              <a:t>о</a:t>
            </a:r>
            <a:r>
              <a:rPr lang="ru-RU" sz="13000" b="1" i="1" dirty="0" smtClean="0">
                <a:solidFill>
                  <a:srgbClr val="FF0000"/>
                </a:solidFill>
              </a:rPr>
              <a:t>сень</a:t>
            </a:r>
            <a:endParaRPr lang="ru-RU" sz="13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O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AF650">
                  <a:alpha val="91000"/>
                </a:srgbClr>
              </a:gs>
              <a:gs pos="100000">
                <a:srgbClr val="EAF650">
                  <a:gamma/>
                  <a:tint val="25098"/>
                  <a:invGamma/>
                </a:srgbClr>
              </a:gs>
            </a:gsLst>
            <a:lin ang="5400000" scaled="1"/>
          </a:gradFill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 rot="10800000" flipV="1">
            <a:off x="0" y="-7617"/>
            <a:ext cx="4643438" cy="1831271"/>
          </a:xfrm>
          <a:prstGeom prst="rect">
            <a:avLst/>
          </a:prstGeom>
          <a:gradFill rotWithShape="1">
            <a:gsLst>
              <a:gs pos="0">
                <a:srgbClr val="EAF650"/>
              </a:gs>
              <a:gs pos="100000">
                <a:srgbClr val="EAF650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 dirty="0">
                <a:solidFill>
                  <a:srgbClr val="00B0F0"/>
                </a:solidFill>
                <a:latin typeface="Arial Black" pitchFamily="34" charset="0"/>
              </a:rPr>
              <a:t>Есть в светлости осенних вечеров</a:t>
            </a:r>
          </a:p>
          <a:p>
            <a:pPr>
              <a:spcBef>
                <a:spcPct val="50000"/>
              </a:spcBef>
            </a:pPr>
            <a:r>
              <a:rPr lang="ru-RU" sz="1400" b="1" i="1" dirty="0">
                <a:solidFill>
                  <a:srgbClr val="00B0F0"/>
                </a:solidFill>
                <a:latin typeface="Arial Black" pitchFamily="34" charset="0"/>
              </a:rPr>
              <a:t>Умильная, таинственная прелесть:</a:t>
            </a:r>
          </a:p>
          <a:p>
            <a:pPr>
              <a:spcBef>
                <a:spcPct val="50000"/>
              </a:spcBef>
            </a:pPr>
            <a:r>
              <a:rPr lang="ru-RU" sz="1400" b="1" i="1" dirty="0">
                <a:solidFill>
                  <a:srgbClr val="00B0F0"/>
                </a:solidFill>
                <a:latin typeface="Arial Black" pitchFamily="34" charset="0"/>
              </a:rPr>
              <a:t>Зловещий блеск и пестрота дерев,</a:t>
            </a:r>
          </a:p>
          <a:p>
            <a:pPr>
              <a:spcBef>
                <a:spcPct val="50000"/>
              </a:spcBef>
            </a:pPr>
            <a:r>
              <a:rPr lang="ru-RU" sz="1400" b="1" i="1" dirty="0">
                <a:solidFill>
                  <a:srgbClr val="00B0F0"/>
                </a:solidFill>
                <a:latin typeface="Arial Black" pitchFamily="34" charset="0"/>
              </a:rPr>
              <a:t>Багряных листьев томный, лёгкий шелест,</a:t>
            </a: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6B33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seg99_08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3816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66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Зима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0" y="4292600"/>
            <a:ext cx="4140200" cy="2225675"/>
          </a:xfrm>
          <a:prstGeom prst="rect">
            <a:avLst/>
          </a:prstGeom>
          <a:gradFill rotWithShape="1">
            <a:gsLst>
              <a:gs pos="0">
                <a:srgbClr val="6666FF">
                  <a:alpha val="56000"/>
                </a:srgbClr>
              </a:gs>
              <a:gs pos="100000">
                <a:srgbClr val="6666FF">
                  <a:alpha val="53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Чародейкою Зимою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Околдован, лес стоит –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И под снежной бахромою,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Неподвижною, немою,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Чудной  жизнью он блестит.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292725" y="4292600"/>
            <a:ext cx="3851275" cy="2225675"/>
          </a:xfrm>
          <a:prstGeom prst="rect">
            <a:avLst/>
          </a:prstGeom>
          <a:gradFill rotWithShape="1">
            <a:gsLst>
              <a:gs pos="0">
                <a:srgbClr val="6666FF">
                  <a:alpha val="47000"/>
                </a:srgbClr>
              </a:gs>
              <a:gs pos="100000">
                <a:srgbClr val="6666FF">
                  <a:alpha val="46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И стоит он, околдован, –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Не мертвец и не живой –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Сном волшебным очарован,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Весь опутан, весь окован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Лёгкой цепью пуховой…</a:t>
            </a:r>
          </a:p>
        </p:txBody>
      </p:sp>
      <p:pic>
        <p:nvPicPr>
          <p:cNvPr id="78861" name="02-Februa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88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1"/>
                </p:tgtEl>
              </p:cMediaNode>
            </p:audio>
          </p:childTnLst>
        </p:cTn>
      </p:par>
    </p:tnLst>
    <p:bldLst>
      <p:bldP spid="78854" grpId="0" animBg="1"/>
      <p:bldP spid="78855" grpId="0" animBg="1"/>
      <p:bldP spid="788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CC00"/>
                </a:solidFill>
              </a:rPr>
              <a:t>Отношение Ф.И.Тютчева к природе</a:t>
            </a:r>
            <a:endParaRPr lang="ru-RU" dirty="0" smtClean="0">
              <a:solidFill>
                <a:srgbClr val="00CC00"/>
              </a:solidFill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0000FF"/>
                </a:solidFill>
              </a:rPr>
              <a:t>В своих стихах Тютчев стремится понять природу, превратить её в часть внутреннего мира. Этим стремлением вместить природу в рамки человеческой души объясняется страсть Тютчева к олицетворению. В стихотворении « Весенние воды» ручьи «бегут и блещут и гласят». Они наделены человеческими качествами и даже речью. Спокойная, умиротворённая картина майских дней в последней строфе стихотворения также одушевлена.</a:t>
            </a:r>
          </a:p>
          <a:p>
            <a:pPr eaLnBrk="1" hangingPunct="1"/>
            <a:r>
              <a:rPr lang="ru-RU" sz="1800" b="1" i="1" dirty="0" smtClean="0">
                <a:solidFill>
                  <a:srgbClr val="0000FF"/>
                </a:solidFill>
              </a:rPr>
              <a:t>Приём олицетворения природы необходим поэту, чтобы показать неразрывную связь мира природы с жизнью человека.</a:t>
            </a:r>
          </a:p>
        </p:txBody>
      </p:sp>
      <p:graphicFrame>
        <p:nvGraphicFramePr>
          <p:cNvPr id="1464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940425" y="2493963"/>
          <a:ext cx="2879725" cy="2087562"/>
        </p:xfrm>
        <a:graphic>
          <a:graphicData uri="http://schemas.openxmlformats.org/presentationml/2006/ole">
            <p:oleObj spid="_x0000_s1026" name="Рисунок Paintbrush" r:id="rId3" imgW="2771429" imgH="2010056" progId="PBrush">
              <p:embed/>
            </p:oleObj>
          </a:graphicData>
        </a:graphic>
      </p:graphicFrame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5867400" y="4221163"/>
            <a:ext cx="2952750" cy="86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i="1">
                <a:solidFill>
                  <a:srgbClr val="0000FF"/>
                </a:solidFill>
              </a:rPr>
              <a:t>А. Э. Солодилов « Весенние воды»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403350" y="692150"/>
            <a:ext cx="69119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3300"/>
                </a:solidFill>
                <a:latin typeface="Arial" charset="0"/>
              </a:rPr>
              <a:t>	</a:t>
            </a: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С 1858 года и до конца своих дней Тютчев занимал должность председателя Комитета </a:t>
            </a:r>
            <a:r>
              <a:rPr lang="ru-RU" sz="2000" b="1" dirty="0" smtClean="0">
                <a:solidFill>
                  <a:srgbClr val="003300"/>
                </a:solidFill>
                <a:latin typeface="Arial" charset="0"/>
              </a:rPr>
              <a:t>иностранной </a:t>
            </a:r>
            <a:r>
              <a:rPr lang="ru-RU" sz="2000" b="1" dirty="0" smtClean="0">
                <a:solidFill>
                  <a:srgbClr val="003300"/>
                </a:solidFill>
                <a:latin typeface="Arial" charset="0"/>
              </a:rPr>
              <a:t>цензуры. </a:t>
            </a: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Он часто выступал в роли заступника изданий и влиял на органы печати в духе своих убеждений. Чувство одиночества было особенно ощутимо в последние годы жизни поэта. Ушли из жизни многие близкие люди. Тяжело больной, прикованный к постели, Тютчев поражал окружающих остротой и живостью ума, интересом к событиям политической и литературной жизни.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900113" y="4005263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00"/>
                </a:solidFill>
                <a:latin typeface="Arial" charset="0"/>
              </a:rPr>
              <a:t>Умер Тютчев 15/27 июля 1873 года</a:t>
            </a:r>
            <a:r>
              <a:rPr lang="ru-RU" sz="2400">
                <a:solidFill>
                  <a:srgbClr val="003300"/>
                </a:solidFill>
                <a:latin typeface="Arial" charset="0"/>
              </a:rPr>
              <a:t>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3419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После смерти поэта вышло издание его стихотворений. А.А.Фет приветствовал его стихотворным посвящением</a:t>
            </a:r>
            <a:r>
              <a:rPr lang="ru-RU" sz="2000">
                <a:solidFill>
                  <a:srgbClr val="003300"/>
                </a:solidFill>
                <a:latin typeface="Arial" charset="0"/>
              </a:rPr>
              <a:t>: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995738" y="4941888"/>
            <a:ext cx="4032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72909"/>
                </a:solidFill>
                <a:latin typeface="Arial" charset="0"/>
              </a:rPr>
              <a:t>Но муза, правду соблюдая, Глядит – а на весах у ней     Вот эта книжка небольшая, Томов премногих </a:t>
            </a:r>
            <a:r>
              <a:rPr lang="ru-RU" sz="2400" b="1">
                <a:solidFill>
                  <a:srgbClr val="C72909"/>
                </a:solidFill>
                <a:latin typeface="Arial" charset="0"/>
              </a:rPr>
              <a:t>тяжелей.</a:t>
            </a:r>
          </a:p>
        </p:txBody>
      </p:sp>
      <p:sp>
        <p:nvSpPr>
          <p:cNvPr id="103432" name="WordArt 8"/>
          <p:cNvSpPr>
            <a:spLocks noChangeArrowheads="1" noChangeShapeType="1" noTextEdit="1"/>
          </p:cNvSpPr>
          <p:nvPr/>
        </p:nvSpPr>
        <p:spPr bwMode="auto">
          <a:xfrm>
            <a:off x="611188" y="120650"/>
            <a:ext cx="485457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>
                    <a:alpha val="45000"/>
                  </a:srgb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Последние годы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0" grpId="0"/>
      <p:bldP spid="103431" grpId="0"/>
      <p:bldP spid="1034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am_tutchev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79389" y="115888"/>
            <a:ext cx="4829900" cy="6313508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580063" y="549275"/>
            <a:ext cx="35639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Arial" charset="0"/>
              </a:rPr>
              <a:t>Это один из многих памятников Ф.И.Тютчеву в селе Овстуг на Брянщине.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Тютчев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7" y="642918"/>
            <a:ext cx="735811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Гроза</a:t>
            </a:r>
          </a:p>
          <a:p>
            <a:r>
              <a:rPr lang="ru-RU" i="1" dirty="0">
                <a:solidFill>
                  <a:srgbClr val="FF0000"/>
                </a:solidFill>
              </a:rPr>
              <a:t>Федор Тютчев</a:t>
            </a:r>
          </a:p>
          <a:p>
            <a:r>
              <a:rPr lang="ru-RU" dirty="0">
                <a:solidFill>
                  <a:srgbClr val="FF0000"/>
                </a:solidFill>
              </a:rPr>
              <a:t>Неохотно и несмело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Солнце смотрит на поля.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Чу, за тучей прогремело,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Принахмурилась земля.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Вот пробилась из-за тучи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Синей молнии струя –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Пламень белый и летучий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Окаймил её края.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Чаще капли дождевые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Вихрем пыль летит с полей,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 раскаты громовые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Всё сердитей и смелей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09" fill="hold"/>
                                        <p:tgtEl>
                                          <p:spTgt spid="203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37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3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3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78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AutoShape 23"/>
          <p:cNvSpPr>
            <a:spLocks noChangeArrowheads="1"/>
          </p:cNvSpPr>
          <p:nvPr/>
        </p:nvSpPr>
        <p:spPr bwMode="auto">
          <a:xfrm rot="1931168">
            <a:off x="3635375" y="0"/>
            <a:ext cx="974725" cy="13414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 rot="-2527271">
            <a:off x="0" y="2492375"/>
            <a:ext cx="1223963" cy="1300163"/>
          </a:xfrm>
          <a:prstGeom prst="downArrow">
            <a:avLst>
              <a:gd name="adj1" fmla="val 50000"/>
              <a:gd name="adj2" fmla="val 26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-4991921">
            <a:off x="769143" y="2142332"/>
            <a:ext cx="4824413" cy="37973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 rot="59907173">
            <a:off x="4157663" y="1314450"/>
            <a:ext cx="5903912" cy="40846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 rot="203684">
            <a:off x="1330986" y="2739160"/>
            <a:ext cx="3336575" cy="32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115000"/>
              <a:buFont typeface="Wingdings" pitchFamily="2" charset="2"/>
              <a:buBlip>
                <a:blip r:embed="rId2"/>
              </a:buBlip>
            </a:pPr>
            <a:r>
              <a:rPr lang="ru-RU" sz="2000" b="1" dirty="0"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Познакомиться с 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жизнью и творчеством </a:t>
            </a: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Ф.И.Тютчева</a:t>
            </a:r>
            <a:endParaRPr lang="ru-RU" sz="2000" b="1" dirty="0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SzPct val="130000"/>
              <a:buFontTx/>
              <a:buBlip>
                <a:blip r:embed="rId2"/>
              </a:buBlip>
            </a:pPr>
            <a:endParaRPr lang="ru-RU" sz="2000" b="1" dirty="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  <a:buSzPct val="130000"/>
              <a:buFontTx/>
              <a:buBlip>
                <a:blip r:embed="rId2"/>
              </a:buBlip>
            </a:pPr>
            <a:endParaRPr lang="ru-RU" sz="2000" b="1" dirty="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  <a:buSzPct val="130000"/>
            </a:pPr>
            <a:r>
              <a:rPr lang="ru-RU" sz="2000" b="1" dirty="0">
                <a:solidFill>
                  <a:schemeClr val="bg2"/>
                </a:solidFill>
                <a:latin typeface="Monotype Corsiva" pitchFamily="66" charset="0"/>
              </a:rPr>
              <a:t>  </a:t>
            </a:r>
          </a:p>
          <a:p>
            <a:pPr>
              <a:spcBef>
                <a:spcPct val="50000"/>
              </a:spcBef>
              <a:buSzPct val="155000"/>
              <a:buFont typeface="Wingdings" pitchFamily="2" charset="2"/>
              <a:buNone/>
            </a:pPr>
            <a:endParaRPr lang="ru-RU" sz="2000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715007" y="2428868"/>
            <a:ext cx="300039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Pct val="125000"/>
              <a:buFont typeface="Wingdings" pitchFamily="2" charset="2"/>
              <a:buBlip>
                <a:blip r:embed="rId2"/>
              </a:buBlip>
            </a:pPr>
            <a:r>
              <a:rPr lang="ru-RU" dirty="0">
                <a:latin typeface="Arial" charset="0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На примере стихотворений показать, что произведения Тютчева несут в себе заряд жизнеутверждающей силы.</a:t>
            </a:r>
          </a:p>
          <a:p>
            <a:pPr lvl="1">
              <a:spcBef>
                <a:spcPct val="50000"/>
              </a:spcBef>
              <a:buSzPct val="125000"/>
            </a:pPr>
            <a:endParaRPr lang="ru-RU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 rot="-1787973">
            <a:off x="351988" y="294990"/>
            <a:ext cx="2780851" cy="12941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EA1C06"/>
              </a:solidFill>
              <a:latin typeface="Arial" charset="0"/>
            </a:endParaRPr>
          </a:p>
        </p:txBody>
      </p:sp>
      <p:sp>
        <p:nvSpPr>
          <p:cNvPr id="20502" name="WordArt 22"/>
          <p:cNvSpPr>
            <a:spLocks noChangeArrowheads="1" noChangeShapeType="1" noTextEdit="1"/>
          </p:cNvSpPr>
          <p:nvPr/>
        </p:nvSpPr>
        <p:spPr bwMode="auto">
          <a:xfrm rot="-2019224">
            <a:off x="706523" y="455465"/>
            <a:ext cx="1902054" cy="106263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" dur="3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5" dur="3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nimBg="1"/>
      <p:bldP spid="20504" grpId="0" animBg="1"/>
      <p:bldP spid="20505" grpId="0" animBg="1"/>
      <p:bldP spid="20506" grpId="0" animBg="1"/>
      <p:bldP spid="20507" grpId="0"/>
      <p:bldP spid="20509" grpId="0"/>
      <p:bldP spid="205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04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57338"/>
            <a:ext cx="3779838" cy="4968875"/>
          </a:xfrm>
          <a:prstGeom prst="rect">
            <a:avLst/>
          </a:prstGeom>
          <a:noFill/>
        </p:spPr>
      </p:pic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4572000" y="0"/>
            <a:ext cx="4572000" cy="981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Детство</a:t>
            </a:r>
          </a:p>
        </p:txBody>
      </p:sp>
      <p:pic>
        <p:nvPicPr>
          <p:cNvPr id="59412" name="Picture 20" descr="p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250825" y="260350"/>
            <a:ext cx="47529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3300"/>
                </a:solidFill>
                <a:latin typeface="Arial" charset="0"/>
              </a:rPr>
              <a:t>Недалеко от города Брянска, в селе Овстуг, расположенном у реки Десны, 23 ноября 1803 года родился Фёдор Иванович Тютчев в родовитой дворянской семье. Ко дню рождения отца,13 ноября, будущий поэт написал стихотворение, и называлось оно «Любезному папеньке». Юному стихотворцу тогда ещё не исполнилось одиннадцати лет, и чтение стихотворения всегда вызывало слёзы восторга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003300"/>
                </a:solidFill>
                <a:latin typeface="Arial" charset="0"/>
              </a:rPr>
              <a:t>В  сей день счастливый                                                                                     нежность   сына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 Какой бы дар принесть смогла!     Букет цветов? – но флора отцвела,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  И луг поблёкнул  и долина</a:t>
            </a:r>
            <a:r>
              <a:rPr lang="ru-RU" b="1" i="1">
                <a:solidFill>
                  <a:srgbClr val="003300"/>
                </a:solidFill>
                <a:latin typeface="Monotype Corsiva" pitchFamily="66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  <p:bldP spid="594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905500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Юность</a:t>
            </a:r>
          </a:p>
        </p:txBody>
      </p:sp>
      <p:pic>
        <p:nvPicPr>
          <p:cNvPr id="65549" name="Picture 13" descr="9a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5219700" y="1341438"/>
            <a:ext cx="3382963" cy="4679950"/>
          </a:xfrm>
          <a:prstGeom prst="rect">
            <a:avLst/>
          </a:prstGeom>
          <a:noFill/>
        </p:spPr>
      </p:pic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0825" y="981075"/>
            <a:ext cx="46085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  <a:latin typeface="Arial" charset="0"/>
              </a:rPr>
              <a:t>     </a:t>
            </a:r>
            <a:r>
              <a:rPr lang="ru-RU" b="1">
                <a:solidFill>
                  <a:srgbClr val="003300"/>
                </a:solidFill>
                <a:latin typeface="Arial" charset="0"/>
              </a:rPr>
              <a:t>Тютчев рано обнаружил необыкновенные дарования  и способности к учению. Получил хорошее домашнее образование, которым с десяти лет руководил Раич, поэт-переводчик, знаток классической древности и итальянской литературы. Уже в двенадцать лет Тютчев поступает на словесное отделение Московского университета. После окончания университета (1821) Тютчев едет в Петербург, поступает на службу в Коллегию иностранных дел, получает место сверхштатного чиновника русской дипломатической миссии в Баварии и в девятнадцать лет отправляется в Мюнхен. За границей Тютчеву предстоит провести двадцать два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Picture 9" descr="spr02_04f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59338" y="0"/>
            <a:ext cx="4284662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Поэзию Тютчева нельзя представить без лирики природы. И в сознание читателей поэт вошёл прежде всего как певец природы. Некрасов отметил его необыкновенную способность улавливать «именно те черты, по которым в воображении читателя может возникнуть и дорисоваться сама собою данная картина».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Картины природы в лирике Тютчева воплощают глубокие, напряжённые трагические раздумья поэта о жизни и смерти, о человечестве и мироздании.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900113" y="4221163"/>
            <a:ext cx="16557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8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3775" name="WordArt 4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8" y="912813"/>
            <a:ext cx="26654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Весна</a:t>
            </a:r>
          </a:p>
        </p:txBody>
      </p:sp>
      <p:sp>
        <p:nvSpPr>
          <p:cNvPr id="73777" name="WordArt 4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2276475"/>
            <a:ext cx="23749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Лето</a:t>
            </a:r>
          </a:p>
        </p:txBody>
      </p:sp>
      <p:sp>
        <p:nvSpPr>
          <p:cNvPr id="73778" name="WordArt 50" descr="Белый мрамор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3716338"/>
            <a:ext cx="23034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Осень</a:t>
            </a:r>
          </a:p>
        </p:txBody>
      </p:sp>
      <p:sp>
        <p:nvSpPr>
          <p:cNvPr id="73779" name="WordArt 51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25193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6666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75" grpId="0" animBg="1"/>
      <p:bldP spid="73777" grpId="0" animBg="1"/>
      <p:bldP spid="73778" grpId="0" animBg="1"/>
      <p:bldP spid="737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9" name="Picture 17" descr="wint00_0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</p:spPr>
      </p:pic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0" y="4149725"/>
            <a:ext cx="3311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Мы видим и слышим звуки природы от апрельского бурного таяния снегов до тёплых, майских дней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635375" y="3284538"/>
            <a:ext cx="507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72909"/>
                </a:solidFill>
                <a:latin typeface="Times New Roman" pitchFamily="18" charset="0"/>
              </a:rPr>
              <a:t> </a:t>
            </a:r>
            <a:endParaRPr lang="ru-RU" sz="2800" b="1">
              <a:solidFill>
                <a:srgbClr val="C72909"/>
              </a:solidFill>
              <a:latin typeface="Times New Roman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0" y="1557338"/>
            <a:ext cx="3203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4800"/>
                </a:solidFill>
                <a:latin typeface="Arial" charset="0"/>
              </a:rPr>
              <a:t>Тютчев неповторимо запечатлел в своих стихотворениях все четыре времени года.</a:t>
            </a:r>
          </a:p>
        </p:txBody>
      </p:sp>
      <p:sp>
        <p:nvSpPr>
          <p:cNvPr id="74774" name="WordArt 2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5041900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0" grpId="0"/>
      <p:bldP spid="74771" grpId="0"/>
      <p:bldP spid="74764" grpId="0"/>
      <p:bldP spid="747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Pg1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547813" y="2133600"/>
            <a:ext cx="2736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Arial" charset="0"/>
              </a:rPr>
              <a:t>«</a:t>
            </a:r>
            <a:r>
              <a:rPr lang="ru-RU" sz="2000" b="1">
                <a:solidFill>
                  <a:srgbClr val="003300"/>
                </a:solidFill>
                <a:latin typeface="Arial" charset="0"/>
              </a:rPr>
              <a:t>Весенняя гроза» передаёт возвышенную по-тютчевски красоту мира.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003800" y="0"/>
            <a:ext cx="4140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Люблю грозу в начале мая,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Когда весенний, первый гром,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Как бы резвяся и играя,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Грохочет в небе голубом.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Гремят раскаты молодые.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Вот дождик брызнул, пыль летит,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Повисли перлы дождевые,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И солнце нити золотит.</a:t>
            </a:r>
          </a:p>
        </p:txBody>
      </p:sp>
      <p:sp>
        <p:nvSpPr>
          <p:cNvPr id="75786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84175" y="463550"/>
            <a:ext cx="3321050" cy="2044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63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757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Levitan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32813" cy="639921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971550" y="4292600"/>
            <a:ext cx="4967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6600"/>
                </a:solidFill>
                <a:latin typeface="Arial Black" pitchFamily="34" charset="0"/>
              </a:rPr>
              <a:t>Более всего поэта привлекала весна, как торжество жизни над увяданием, как символ обновления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mart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087323" cy="6814461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692150"/>
            <a:ext cx="3276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Ещё в полях белеет снег,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А воды уж весной шумят –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Бегут и будят сонный брег,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Бегут и блещут и гласят…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Они гласят во все концы: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«Весна идёт, весна идёт!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Мы молодой весны гонцы,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Она нас выслала вперёд!»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782</Words>
  <Application>Microsoft Office PowerPoint</Application>
  <PresentationFormat>Экран (4:3)</PresentationFormat>
  <Paragraphs>99</Paragraphs>
  <Slides>17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Рисунок Paintbrush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Отношение Ф.И.Тютчева к природе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2014-04-26T11:16:05Z</dcterms:created>
  <dcterms:modified xsi:type="dcterms:W3CDTF">2014-04-26T14:33:06Z</dcterms:modified>
</cp:coreProperties>
</file>