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8" r:id="rId3"/>
    <p:sldId id="266" r:id="rId4"/>
    <p:sldId id="267" r:id="rId5"/>
    <p:sldId id="257" r:id="rId6"/>
    <p:sldId id="258" r:id="rId7"/>
    <p:sldId id="264" r:id="rId8"/>
    <p:sldId id="259" r:id="rId9"/>
    <p:sldId id="260" r:id="rId10"/>
    <p:sldId id="261" r:id="rId11"/>
    <p:sldId id="262" r:id="rId12"/>
    <p:sldId id="263" r:id="rId13"/>
    <p:sldId id="265"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69" autoAdjust="0"/>
    <p:restoredTop sz="94643" autoAdjust="0"/>
  </p:normalViewPr>
  <p:slideViewPr>
    <p:cSldViewPr>
      <p:cViewPr varScale="1">
        <p:scale>
          <a:sx n="70" d="100"/>
          <a:sy n="70" d="100"/>
        </p:scale>
        <p:origin x="-139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6F061E58-A935-4AE0-832B-A3282D388274}" type="datetimeFigureOut">
              <a:rPr lang="ru-RU" smtClean="0"/>
              <a:t>22.05.2015</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a:lstStyle/>
          <a:p>
            <a:fld id="{9792F820-1949-4436-92E4-28CB7DF5A19E}" type="slidenum">
              <a:rPr lang="ru-RU" smtClean="0"/>
              <a:t>‹#›</a:t>
            </a:fld>
            <a:endParaRPr lang="ru-RU" dirty="0"/>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F061E58-A935-4AE0-832B-A3282D388274}" type="datetimeFigureOut">
              <a:rPr lang="ru-RU" smtClean="0"/>
              <a:t>22.05.2015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792F820-1949-4436-92E4-28CB7DF5A19E}"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F061E58-A935-4AE0-832B-A3282D388274}" type="datetimeFigureOut">
              <a:rPr lang="ru-RU" smtClean="0"/>
              <a:t>22.05.2015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792F820-1949-4436-92E4-28CB7DF5A19E}"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F061E58-A935-4AE0-832B-A3282D388274}" type="datetimeFigureOut">
              <a:rPr lang="ru-RU" smtClean="0"/>
              <a:t>22.05.2015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792F820-1949-4436-92E4-28CB7DF5A19E}"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F061E58-A935-4AE0-832B-A3282D388274}" type="datetimeFigureOut">
              <a:rPr lang="ru-RU" smtClean="0"/>
              <a:t>22.05.2015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a:xfrm>
            <a:off x="7924800" y="6416675"/>
            <a:ext cx="762000" cy="365125"/>
          </a:xfrm>
        </p:spPr>
        <p:txBody>
          <a:bodyPr/>
          <a:lstStyle/>
          <a:p>
            <a:fld id="{9792F820-1949-4436-92E4-28CB7DF5A19E}"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F061E58-A935-4AE0-832B-A3282D388274}" type="datetimeFigureOut">
              <a:rPr lang="ru-RU" smtClean="0"/>
              <a:t>22.05.2015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792F820-1949-4436-92E4-28CB7DF5A19E}"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F061E58-A935-4AE0-832B-A3282D388274}" type="datetimeFigureOut">
              <a:rPr lang="ru-RU" smtClean="0"/>
              <a:t>22.05.2015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9792F820-1949-4436-92E4-28CB7DF5A19E}"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F061E58-A935-4AE0-832B-A3282D388274}" type="datetimeFigureOut">
              <a:rPr lang="ru-RU" smtClean="0"/>
              <a:t>22.05.2015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9792F820-1949-4436-92E4-28CB7DF5A19E}"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F061E58-A935-4AE0-832B-A3282D388274}" type="datetimeFigureOut">
              <a:rPr lang="ru-RU" smtClean="0"/>
              <a:t>22.05.2015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9792F820-1949-4436-92E4-28CB7DF5A19E}"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F061E58-A935-4AE0-832B-A3282D388274}" type="datetimeFigureOut">
              <a:rPr lang="ru-RU" smtClean="0"/>
              <a:t>22.05.2015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792F820-1949-4436-92E4-28CB7DF5A19E}"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F061E58-A935-4AE0-832B-A3282D388274}" type="datetimeFigureOut">
              <a:rPr lang="ru-RU" smtClean="0"/>
              <a:t>22.05.2015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792F820-1949-4436-92E4-28CB7DF5A19E}"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F061E58-A935-4AE0-832B-A3282D388274}" type="datetimeFigureOut">
              <a:rPr lang="ru-RU" smtClean="0"/>
              <a:t>22.05.2015</a:t>
            </a:fld>
            <a:endParaRPr lang="ru-RU" dirty="0"/>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dirty="0"/>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792F820-1949-4436-92E4-28CB7DF5A19E}"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908720"/>
            <a:ext cx="7886728" cy="2214577"/>
          </a:xfrm>
        </p:spPr>
        <p:txBody>
          <a:bodyPr>
            <a:normAutofit fontScale="90000"/>
          </a:bodyPr>
          <a:lstStyle/>
          <a:p>
            <a:r>
              <a:rPr lang="ru-RU"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Медицинские группы при занятиях физической культурой</a:t>
            </a:r>
            <a:br>
              <a:rPr lang="ru-RU"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endParaRPr lang="ru-RU"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Подзаголовок 2"/>
          <p:cNvSpPr>
            <a:spLocks noGrp="1"/>
          </p:cNvSpPr>
          <p:nvPr>
            <p:ph type="subTitle" idx="1"/>
          </p:nvPr>
        </p:nvSpPr>
        <p:spPr>
          <a:xfrm>
            <a:off x="2699792" y="3861048"/>
            <a:ext cx="6032712" cy="2448272"/>
          </a:xfrm>
        </p:spPr>
        <p:txBody>
          <a:bodyPr>
            <a:normAutofit/>
          </a:bodyPr>
          <a:lstStyle/>
          <a:p>
            <a:pPr algn="r">
              <a:lnSpc>
                <a:spcPct val="80000"/>
              </a:lnSpc>
              <a:defRPr/>
            </a:pPr>
            <a:r>
              <a:rPr lang="ru-RU" altLang="ru-RU" dirty="0"/>
              <a:t>Работа </a:t>
            </a:r>
            <a:r>
              <a:rPr lang="ru-RU" altLang="ru-RU" dirty="0" smtClean="0"/>
              <a:t>учителя </a:t>
            </a:r>
            <a:r>
              <a:rPr lang="ru-RU" altLang="ru-RU" dirty="0"/>
              <a:t>физической культуры </a:t>
            </a:r>
          </a:p>
          <a:p>
            <a:pPr algn="r">
              <a:lnSpc>
                <a:spcPct val="80000"/>
              </a:lnSpc>
              <a:defRPr/>
            </a:pPr>
            <a:r>
              <a:rPr lang="ru-RU" altLang="ru-RU" dirty="0" smtClean="0"/>
              <a:t>Кузнецовой Е.А.</a:t>
            </a:r>
            <a:endParaRPr lang="ru-RU" altLang="ru-RU" dirty="0"/>
          </a:p>
          <a:p>
            <a:pPr algn="r">
              <a:lnSpc>
                <a:spcPct val="80000"/>
              </a:lnSpc>
              <a:defRPr/>
            </a:pPr>
            <a:endParaRPr lang="ru-RU" altLang="ru-RU" dirty="0" smtClean="0"/>
          </a:p>
          <a:p>
            <a:pPr>
              <a:defRPr/>
            </a:pPr>
            <a:endParaRPr lang="ru-RU" sz="1900" cap="all" dirty="0" smtClean="0">
              <a:solidFill>
                <a:schemeClr val="tx2">
                  <a:satMod val="130000"/>
                </a:schemeClr>
              </a:solidFill>
              <a:effectLst>
                <a:reflection blurRad="12700" stA="48000" endA="300" endPos="55000" dir="5400000" sy="-90000" algn="bl" rotWithShape="0"/>
              </a:effectLst>
            </a:endParaRPr>
          </a:p>
          <a:p>
            <a:pPr>
              <a:defRPr/>
            </a:pPr>
            <a:endParaRPr lang="ru-RU" sz="1900" cap="all" dirty="0" smtClean="0">
              <a:solidFill>
                <a:schemeClr val="tx2">
                  <a:satMod val="130000"/>
                </a:schemeClr>
              </a:solidFill>
              <a:effectLst>
                <a:reflection blurRad="12700" stA="48000" endA="300" endPos="55000" dir="5400000" sy="-90000" algn="bl" rotWithShape="0"/>
              </a:effectLst>
            </a:endParaRPr>
          </a:p>
          <a:p>
            <a:pPr>
              <a:defRPr/>
            </a:pPr>
            <a:r>
              <a:rPr lang="ru-RU" sz="1900" cap="all" smtClean="0">
                <a:solidFill>
                  <a:schemeClr val="tx2">
                    <a:satMod val="130000"/>
                  </a:schemeClr>
                </a:solidFill>
                <a:effectLst>
                  <a:reflection blurRad="12700" stA="48000" endA="300" endPos="55000" dir="5400000" sy="-90000" algn="bl" rotWithShape="0"/>
                </a:effectLst>
              </a:rPr>
              <a:t>БЕРЕЗНИКИ 2015</a:t>
            </a:r>
            <a:endParaRPr lang="ru-RU" sz="1900" cap="all" dirty="0">
              <a:solidFill>
                <a:schemeClr val="tx2">
                  <a:satMod val="130000"/>
                </a:schemeClr>
              </a:solidFill>
              <a:effectLst>
                <a:reflection blurRad="12700" stA="48000" endA="300" endPos="55000" dir="5400000" sy="-90000" algn="bl" rotWithShape="0"/>
              </a:effectLst>
            </a:endParaRPr>
          </a:p>
          <a:p>
            <a:pPr algn="r">
              <a:lnSpc>
                <a:spcPct val="80000"/>
              </a:lnSpc>
              <a:defRPr/>
            </a:pPr>
            <a:endParaRPr lang="ru-RU" alt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57232"/>
          </a:xfrm>
        </p:spPr>
        <p:txBody>
          <a:bodyPr/>
          <a:lstStyle/>
          <a:p>
            <a:r>
              <a:rPr lang="ru-RU" dirty="0" smtClean="0"/>
              <a:t>Специальная группа</a:t>
            </a:r>
            <a:endParaRPr lang="ru-RU" dirty="0"/>
          </a:p>
        </p:txBody>
      </p:sp>
      <p:sp>
        <p:nvSpPr>
          <p:cNvPr id="3" name="Содержимое 2"/>
          <p:cNvSpPr>
            <a:spLocks noGrp="1"/>
          </p:cNvSpPr>
          <p:nvPr>
            <p:ph idx="1"/>
          </p:nvPr>
        </p:nvSpPr>
        <p:spPr>
          <a:xfrm>
            <a:off x="457200" y="785794"/>
            <a:ext cx="4900618" cy="5929354"/>
          </a:xfrm>
        </p:spPr>
        <p:txBody>
          <a:bodyPr>
            <a:normAutofit fontScale="70000" lnSpcReduction="20000"/>
          </a:bodyPr>
          <a:lstStyle/>
          <a:p>
            <a:pPr>
              <a:buNone/>
            </a:pPr>
            <a:r>
              <a:rPr lang="ru-RU" dirty="0"/>
              <a:t>К </a:t>
            </a:r>
            <a:r>
              <a:rPr lang="ru-RU" b="1" dirty="0"/>
              <a:t>специальной</a:t>
            </a:r>
            <a:r>
              <a:rPr lang="ru-RU" dirty="0"/>
              <a:t> медицинской группе относят тех детей, чье состояние здоровья требует занятий физическими упражнениями по отдельной программе, учитывающей особенности их здоровья. Это ни в коей мере не означает, что их нужно освобождать от занятий физической культурой, что так широко практикуется, потому что позволяет отмахнуться от проблем детей, которым физические упражнения (правильно организованные!) еще нужнее, чем здоровым. Занятия физической культурой для детей, отнесенных к специальной медицинской группе, являются обязательными и включаются в структуру общей учебной нагрузки учащегося. </a:t>
            </a:r>
          </a:p>
        </p:txBody>
      </p:sp>
      <p:pic>
        <p:nvPicPr>
          <p:cNvPr id="21506" name="Picture 2" descr="http://tasoped.ru/wp-content/uploads/2013/08/inventar_1.jpg"/>
          <p:cNvPicPr>
            <a:picLocks noChangeAspect="1" noChangeArrowheads="1"/>
          </p:cNvPicPr>
          <p:nvPr/>
        </p:nvPicPr>
        <p:blipFill>
          <a:blip r:embed="rId2"/>
          <a:srcRect/>
          <a:stretch>
            <a:fillRect/>
          </a:stretch>
        </p:blipFill>
        <p:spPr bwMode="auto">
          <a:xfrm>
            <a:off x="5572132" y="2500306"/>
            <a:ext cx="3132357" cy="292895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28670"/>
          </a:xfrm>
        </p:spPr>
        <p:txBody>
          <a:bodyPr/>
          <a:lstStyle/>
          <a:p>
            <a:r>
              <a:rPr lang="ru-RU" dirty="0" smtClean="0"/>
              <a:t>Подгруппа А</a:t>
            </a:r>
            <a:endParaRPr lang="ru-RU" dirty="0"/>
          </a:p>
        </p:txBody>
      </p:sp>
      <p:sp>
        <p:nvSpPr>
          <p:cNvPr id="3" name="Содержимое 2"/>
          <p:cNvSpPr>
            <a:spLocks noGrp="1"/>
          </p:cNvSpPr>
          <p:nvPr>
            <p:ph idx="1"/>
          </p:nvPr>
        </p:nvSpPr>
        <p:spPr>
          <a:xfrm>
            <a:off x="214282" y="928670"/>
            <a:ext cx="8572560" cy="2786082"/>
          </a:xfrm>
        </p:spPr>
        <p:txBody>
          <a:bodyPr>
            <a:normAutofit fontScale="70000" lnSpcReduction="20000"/>
          </a:bodyPr>
          <a:lstStyle/>
          <a:p>
            <a:pPr>
              <a:buNone/>
            </a:pPr>
            <a:r>
              <a:rPr lang="ru-RU" dirty="0"/>
              <a:t> </a:t>
            </a:r>
            <a:r>
              <a:rPr lang="ru-RU" b="1" dirty="0"/>
              <a:t>Подгруппа А</a:t>
            </a:r>
            <a:r>
              <a:rPr lang="ru-RU" dirty="0"/>
              <a:t> с отклонениями в состоянии здоровья постоянного или временного характера (после травм и перенесенных заболеваний), требующими ограничения объема и интенсивности физических нагрузок, но допускающими выполнение специализированной учебной программы по физической культуре в учебных заведениях в щадящем режиме. Если здоровье и показатели физического развития этих детей будут улучшаться, впоследствии их можно перевести в подготовительную группу. Учащиеся, отнесенные к подгруппе А, занимаются физической культурой по специальной программе в учебном заведении, под руководством преподавателя физической культуры. </a:t>
            </a:r>
          </a:p>
        </p:txBody>
      </p:sp>
      <p:pic>
        <p:nvPicPr>
          <p:cNvPr id="20482" name="Picture 2" descr="http://festival.1september.ru/articles/522149/Image679.jpg"/>
          <p:cNvPicPr>
            <a:picLocks noChangeAspect="1" noChangeArrowheads="1"/>
          </p:cNvPicPr>
          <p:nvPr/>
        </p:nvPicPr>
        <p:blipFill>
          <a:blip r:embed="rId2"/>
          <a:srcRect/>
          <a:stretch>
            <a:fillRect/>
          </a:stretch>
        </p:blipFill>
        <p:spPr bwMode="auto">
          <a:xfrm>
            <a:off x="2071670" y="3429000"/>
            <a:ext cx="5211013" cy="3324247"/>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857232"/>
          </a:xfrm>
        </p:spPr>
        <p:txBody>
          <a:bodyPr/>
          <a:lstStyle/>
          <a:p>
            <a:r>
              <a:rPr lang="ru-RU" dirty="0" smtClean="0"/>
              <a:t>Подгруппа Б</a:t>
            </a:r>
            <a:endParaRPr lang="ru-RU" dirty="0"/>
          </a:p>
        </p:txBody>
      </p:sp>
      <p:sp>
        <p:nvSpPr>
          <p:cNvPr id="3" name="Содержимое 2"/>
          <p:cNvSpPr>
            <a:spLocks noGrp="1"/>
          </p:cNvSpPr>
          <p:nvPr>
            <p:ph idx="1"/>
          </p:nvPr>
        </p:nvSpPr>
        <p:spPr>
          <a:xfrm>
            <a:off x="285720" y="785794"/>
            <a:ext cx="4857784" cy="6072206"/>
          </a:xfrm>
        </p:spPr>
        <p:txBody>
          <a:bodyPr>
            <a:normAutofit fontScale="70000" lnSpcReduction="20000"/>
          </a:bodyPr>
          <a:lstStyle/>
          <a:p>
            <a:pPr>
              <a:buNone/>
            </a:pPr>
            <a:r>
              <a:rPr lang="ru-RU" b="1" dirty="0"/>
              <a:t>Подгруппа Б</a:t>
            </a:r>
            <a:r>
              <a:rPr lang="ru-RU" dirty="0"/>
              <a:t> – дети, имеющие значительные отклонения в состоянии здоровья постоянного или временного характера, в том числе серьезные хронические заболевания, требующие существенного ограничения объема и интенсивности физических нагрузок (в зависимости от характера и тяжести заболевания) и выполнения физических упражнений лечебного (ЛФК) или оздоровительного характера, под контролем квалифицированного педагога и врача. Учащиеся, отнесенные к подгруппе Б, занимаются физической культурой в поликлинике, врачебно-физкультурном диспансере или в учебном заведении, под руководством квалифицированного педагога и специально подготовленного медицинского работника по индивидуальным программам. </a:t>
            </a:r>
          </a:p>
        </p:txBody>
      </p:sp>
      <p:pic>
        <p:nvPicPr>
          <p:cNvPr id="19458" name="Picture 2" descr="http://medikspravka.ru/images/physical_cultures__1.jpg"/>
          <p:cNvPicPr>
            <a:picLocks noChangeAspect="1" noChangeArrowheads="1"/>
          </p:cNvPicPr>
          <p:nvPr/>
        </p:nvPicPr>
        <p:blipFill>
          <a:blip r:embed="rId2"/>
          <a:srcRect/>
          <a:stretch>
            <a:fillRect/>
          </a:stretch>
        </p:blipFill>
        <p:spPr bwMode="auto">
          <a:xfrm>
            <a:off x="5072066" y="2571744"/>
            <a:ext cx="3910010" cy="284523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88640"/>
            <a:ext cx="8258204" cy="3600400"/>
          </a:xfrm>
        </p:spPr>
        <p:txBody>
          <a:bodyPr>
            <a:normAutofit/>
          </a:bodyPr>
          <a:lstStyle/>
          <a:p>
            <a:pPr>
              <a:buNone/>
            </a:pPr>
            <a:r>
              <a:rPr lang="ru-RU" dirty="0" smtClean="0"/>
              <a:t>При </a:t>
            </a:r>
            <a:r>
              <a:rPr lang="ru-RU" dirty="0"/>
              <a:t>прогрессирующем улучшении состояния здоровья дети подгруппы Б могут быть по рекомендации лечащего врача переведены в подгруппу А. Перевод из одной медицинской группы в другую производится после дополнительного врачебного обследования и педагогического тестирования по итогам учебной четверти, полугодия, учебного года</a:t>
            </a:r>
            <a:r>
              <a:rPr lang="ru-RU" dirty="0" smtClean="0"/>
              <a:t>.</a:t>
            </a:r>
            <a:endParaRPr lang="ru-RU" dirty="0"/>
          </a:p>
        </p:txBody>
      </p:sp>
      <p:pic>
        <p:nvPicPr>
          <p:cNvPr id="17410" name="Picture 2" descr="http://prazdnichek.info/uploads/posts/2010-04/1271884810_img305.jpg"/>
          <p:cNvPicPr>
            <a:picLocks noChangeAspect="1" noChangeArrowheads="1"/>
          </p:cNvPicPr>
          <p:nvPr/>
        </p:nvPicPr>
        <p:blipFill>
          <a:blip r:embed="rId2"/>
          <a:srcRect/>
          <a:stretch>
            <a:fillRect/>
          </a:stretch>
        </p:blipFill>
        <p:spPr bwMode="auto">
          <a:xfrm>
            <a:off x="2016202" y="3789040"/>
            <a:ext cx="4704777" cy="296958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60648"/>
            <a:ext cx="7086600" cy="1025624"/>
          </a:xfrm>
        </p:spPr>
        <p:txBody>
          <a:bodyPr/>
          <a:lstStyle/>
          <a:p>
            <a:pPr algn="ctr"/>
            <a:r>
              <a:rPr lang="ru-RU" dirty="0" smtClean="0"/>
              <a:t>Заключение</a:t>
            </a:r>
            <a:endParaRPr lang="ru-RU" dirty="0"/>
          </a:p>
        </p:txBody>
      </p:sp>
      <p:sp>
        <p:nvSpPr>
          <p:cNvPr id="3" name="Текст 2"/>
          <p:cNvSpPr>
            <a:spLocks noGrp="1"/>
          </p:cNvSpPr>
          <p:nvPr>
            <p:ph type="body" idx="1"/>
          </p:nvPr>
        </p:nvSpPr>
        <p:spPr>
          <a:xfrm>
            <a:off x="1043608" y="1988840"/>
            <a:ext cx="7086600" cy="3816424"/>
          </a:xfrm>
        </p:spPr>
        <p:txBody>
          <a:bodyPr>
            <a:normAutofit/>
          </a:bodyPr>
          <a:lstStyle/>
          <a:p>
            <a:r>
              <a:rPr lang="ru-RU" sz="2800" dirty="0"/>
              <a:t>Родители должны систематически контролировать </a:t>
            </a:r>
            <a:r>
              <a:rPr lang="ru-RU" sz="2800" dirty="0" smtClean="0"/>
              <a:t>участие </a:t>
            </a:r>
            <a:r>
              <a:rPr lang="ru-RU" sz="2800" dirty="0"/>
              <a:t>детей во всех лечебных, профилактических, </a:t>
            </a:r>
            <a:r>
              <a:rPr lang="ru-RU" sz="2800" dirty="0" smtClean="0"/>
              <a:t>спортивных </a:t>
            </a:r>
            <a:r>
              <a:rPr lang="ru-RU" sz="2800" dirty="0"/>
              <a:t>мероприятиях. </a:t>
            </a:r>
            <a:r>
              <a:rPr lang="ru-RU" sz="2800" dirty="0" smtClean="0"/>
              <a:t>Нельзя </a:t>
            </a:r>
            <a:r>
              <a:rPr lang="ru-RU" sz="2800" dirty="0"/>
              <a:t>этих обучающихся оставлять без внимания учителей </a:t>
            </a:r>
            <a:r>
              <a:rPr lang="ru-RU" sz="2800" dirty="0" smtClean="0"/>
              <a:t>физической культуры </a:t>
            </a:r>
            <a:r>
              <a:rPr lang="ru-RU" sz="2800" dirty="0"/>
              <a:t>и руководства образовательного учреждения.</a:t>
            </a:r>
            <a:endParaRPr lang="ru-RU" sz="2800" dirty="0"/>
          </a:p>
        </p:txBody>
      </p:sp>
    </p:spTree>
    <p:extLst>
      <p:ext uri="{BB962C8B-B14F-4D97-AF65-F5344CB8AC3E}">
        <p14:creationId xmlns:p14="http://schemas.microsoft.com/office/powerpoint/2010/main" val="1450471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Содержание</a:t>
            </a:r>
            <a:endParaRPr lang="ru-RU" dirty="0"/>
          </a:p>
        </p:txBody>
      </p:sp>
      <p:sp>
        <p:nvSpPr>
          <p:cNvPr id="3" name="Объект 2"/>
          <p:cNvSpPr>
            <a:spLocks noGrp="1"/>
          </p:cNvSpPr>
          <p:nvPr>
            <p:ph idx="1"/>
          </p:nvPr>
        </p:nvSpPr>
        <p:spPr/>
        <p:txBody>
          <a:bodyPr>
            <a:normAutofit/>
          </a:bodyPr>
          <a:lstStyle/>
          <a:p>
            <a:r>
              <a:rPr lang="ru-RU" dirty="0" smtClean="0"/>
              <a:t>1. Введение.</a:t>
            </a:r>
          </a:p>
          <a:p>
            <a:r>
              <a:rPr lang="ru-RU" dirty="0" smtClean="0"/>
              <a:t>2. Медицинские группы для занятий физической культурой:</a:t>
            </a:r>
          </a:p>
          <a:p>
            <a:r>
              <a:rPr lang="ru-RU" dirty="0" smtClean="0"/>
              <a:t>- основная;</a:t>
            </a:r>
          </a:p>
          <a:p>
            <a:r>
              <a:rPr lang="ru-RU" dirty="0" smtClean="0"/>
              <a:t>- подготовительная;</a:t>
            </a:r>
          </a:p>
          <a:p>
            <a:r>
              <a:rPr lang="ru-RU" dirty="0" smtClean="0"/>
              <a:t>- специальная;</a:t>
            </a:r>
          </a:p>
          <a:p>
            <a:pPr>
              <a:buFont typeface="Wingdings" pitchFamily="2" charset="2"/>
              <a:buChar char="v"/>
            </a:pPr>
            <a:r>
              <a:rPr lang="ru-RU" dirty="0" smtClean="0"/>
              <a:t>специальная подгруппа А;</a:t>
            </a:r>
          </a:p>
          <a:p>
            <a:pPr>
              <a:buFont typeface="Wingdings" pitchFamily="2" charset="2"/>
              <a:buChar char="v"/>
            </a:pPr>
            <a:r>
              <a:rPr lang="ru-RU" dirty="0"/>
              <a:t>с</a:t>
            </a:r>
            <a:r>
              <a:rPr lang="ru-RU" dirty="0" smtClean="0"/>
              <a:t>пециальная подгруппа </a:t>
            </a:r>
            <a:r>
              <a:rPr lang="ru-RU" dirty="0"/>
              <a:t>Б</a:t>
            </a:r>
            <a:r>
              <a:rPr lang="ru-RU" dirty="0" smtClean="0"/>
              <a:t>;</a:t>
            </a:r>
          </a:p>
          <a:p>
            <a:r>
              <a:rPr lang="ru-RU" dirty="0" smtClean="0"/>
              <a:t>3. Заключение.</a:t>
            </a:r>
          </a:p>
          <a:p>
            <a:endParaRPr lang="ru-RU" dirty="0" smtClean="0"/>
          </a:p>
          <a:p>
            <a:endParaRPr lang="ru-RU" dirty="0"/>
          </a:p>
        </p:txBody>
      </p:sp>
    </p:spTree>
    <p:extLst>
      <p:ext uri="{BB962C8B-B14F-4D97-AF65-F5344CB8AC3E}">
        <p14:creationId xmlns:p14="http://schemas.microsoft.com/office/powerpoint/2010/main" val="3592639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000240"/>
            <a:ext cx="8229600" cy="2725734"/>
          </a:xfrm>
          <a:noFill/>
          <a:effectLst/>
        </p:spPr>
        <p:txBody>
          <a:bodyPr>
            <a:normAutofit/>
          </a:bodyPr>
          <a:lstStyle/>
          <a:p>
            <a:r>
              <a:rPr lang="ru-RU" b="1" dirty="0">
                <a:solidFill>
                  <a:schemeClr val="tx1"/>
                </a:solidFill>
              </a:rPr>
              <a:t>Не путайте группы здоровья и медицинские группы при занятиях физкультурой!</a:t>
            </a:r>
            <a:endParaRPr lang="ru-RU"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5329246" cy="6143668"/>
          </a:xfrm>
        </p:spPr>
        <p:txBody>
          <a:bodyPr>
            <a:normAutofit/>
          </a:bodyPr>
          <a:lstStyle/>
          <a:p>
            <a:pPr>
              <a:buNone/>
            </a:pPr>
            <a:r>
              <a:rPr lang="ru-RU" dirty="0"/>
              <a:t>В подавляющем большинстве наших школ не знают, что такое спецмедгруппа и чем занятия в ней должны отличаться от ЛФК. Но если занятия лечебной физкультурой должны проводить только врачи-методисты, то научить ребенка технике движений, подобрать способы тренировки призван именно педагог по физическому воспитанию.</a:t>
            </a:r>
          </a:p>
        </p:txBody>
      </p:sp>
      <p:pic>
        <p:nvPicPr>
          <p:cNvPr id="13314" name="Picture 2" descr="http://uromax.ru/image/old/412.jpg"/>
          <p:cNvPicPr>
            <a:picLocks noChangeAspect="1" noChangeArrowheads="1"/>
          </p:cNvPicPr>
          <p:nvPr/>
        </p:nvPicPr>
        <p:blipFill>
          <a:blip r:embed="rId2"/>
          <a:srcRect l="2500" t="12500" r="2499" b="12499"/>
          <a:stretch>
            <a:fillRect/>
          </a:stretch>
        </p:blipFill>
        <p:spPr bwMode="auto">
          <a:xfrm>
            <a:off x="6072198" y="2500306"/>
            <a:ext cx="2714644" cy="214314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401080" cy="3429024"/>
          </a:xfrm>
        </p:spPr>
        <p:txBody>
          <a:bodyPr>
            <a:normAutofit fontScale="92500" lnSpcReduction="20000"/>
          </a:bodyPr>
          <a:lstStyle/>
          <a:p>
            <a:pPr>
              <a:buNone/>
            </a:pPr>
            <a:r>
              <a:rPr lang="ru-RU" dirty="0"/>
              <a:t>Все школьники, на основании медицинского заключения, распределяются на три группы: основную, подготовительную и специальную. Основным критерием для включения в ту или иную медицинскую группу являются уровень здоровья и функциональное состояние организма. Для распределения в специальную медицинскую группу необходимо установление врачом диагноза, с обязательным учетом степени нарушения функций организма.</a:t>
            </a:r>
          </a:p>
        </p:txBody>
      </p:sp>
      <p:pic>
        <p:nvPicPr>
          <p:cNvPr id="25602" name="Picture 2" descr="http://www.sotex.ru/upload/iblock/b99/fiz.jpg"/>
          <p:cNvPicPr>
            <a:picLocks noChangeAspect="1" noChangeArrowheads="1"/>
          </p:cNvPicPr>
          <p:nvPr/>
        </p:nvPicPr>
        <p:blipFill>
          <a:blip r:embed="rId2"/>
          <a:srcRect/>
          <a:stretch>
            <a:fillRect/>
          </a:stretch>
        </p:blipFill>
        <p:spPr bwMode="auto">
          <a:xfrm>
            <a:off x="2643174" y="4000504"/>
            <a:ext cx="3286125" cy="24669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725470"/>
          </a:xfrm>
        </p:spPr>
        <p:txBody>
          <a:bodyPr>
            <a:normAutofit/>
          </a:bodyPr>
          <a:lstStyle/>
          <a:p>
            <a:r>
              <a:rPr lang="ru-RU" dirty="0" smtClean="0"/>
              <a:t>Основная группа</a:t>
            </a:r>
            <a:endParaRPr lang="ru-RU" dirty="0"/>
          </a:p>
        </p:txBody>
      </p:sp>
      <p:sp>
        <p:nvSpPr>
          <p:cNvPr id="3" name="Содержимое 2"/>
          <p:cNvSpPr>
            <a:spLocks noGrp="1"/>
          </p:cNvSpPr>
          <p:nvPr>
            <p:ph idx="1"/>
          </p:nvPr>
        </p:nvSpPr>
        <p:spPr>
          <a:xfrm>
            <a:off x="214282" y="642918"/>
            <a:ext cx="8929718" cy="3286148"/>
          </a:xfrm>
        </p:spPr>
        <p:txBody>
          <a:bodyPr>
            <a:normAutofit fontScale="77500" lnSpcReduction="20000"/>
          </a:bodyPr>
          <a:lstStyle/>
          <a:p>
            <a:pPr>
              <a:buNone/>
            </a:pPr>
            <a:r>
              <a:rPr lang="ru-RU" dirty="0"/>
              <a:t>К </a:t>
            </a:r>
            <a:r>
              <a:rPr lang="ru-RU" b="1" dirty="0"/>
              <a:t>основной</a:t>
            </a:r>
            <a:r>
              <a:rPr lang="ru-RU" dirty="0"/>
              <a:t> медицинской группе при занятиях физической культурой целиком относится группа </a:t>
            </a:r>
            <a:r>
              <a:rPr lang="ru-RU" b="1" dirty="0"/>
              <a:t>здоровья I</a:t>
            </a:r>
            <a:r>
              <a:rPr lang="ru-RU" dirty="0"/>
              <a:t>, а также частично группа </a:t>
            </a:r>
            <a:r>
              <a:rPr lang="ru-RU" b="1" dirty="0"/>
              <a:t>здоровья II</a:t>
            </a:r>
            <a:r>
              <a:rPr lang="ru-RU" dirty="0"/>
              <a:t> (в тех случаях, когда имеющееся заболевание не накладывает существенных ограничений на двигательный режим). Это школьники без отклонений в состоянии здоровья и физическом развитии, имеющие хорошее функциональное состояние и соответствующую возрасту физическую подготовленность, а также учащиеся с незначительными (чаще – функциональными) отклонениями, но не отстающие от сверстников в физическом развитии и физической подготовленности</a:t>
            </a:r>
          </a:p>
        </p:txBody>
      </p:sp>
      <p:pic>
        <p:nvPicPr>
          <p:cNvPr id="24580" name="Picture 4" descr="http://do.gendocs.ru/pars_docs/tw_refs/194/193843/193843_html_9d8a432.png"/>
          <p:cNvPicPr>
            <a:picLocks noChangeAspect="1" noChangeArrowheads="1"/>
          </p:cNvPicPr>
          <p:nvPr/>
        </p:nvPicPr>
        <p:blipFill>
          <a:blip r:embed="rId2"/>
          <a:srcRect/>
          <a:stretch>
            <a:fillRect/>
          </a:stretch>
        </p:blipFill>
        <p:spPr bwMode="auto">
          <a:xfrm>
            <a:off x="1928794" y="3571876"/>
            <a:ext cx="5540285" cy="314324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4757742" cy="6429420"/>
          </a:xfrm>
        </p:spPr>
        <p:txBody>
          <a:bodyPr>
            <a:normAutofit fontScale="70000" lnSpcReduction="20000"/>
          </a:bodyPr>
          <a:lstStyle/>
          <a:p>
            <a:pPr>
              <a:buNone/>
            </a:pPr>
            <a:r>
              <a:rPr lang="ru-RU" dirty="0"/>
              <a:t>Например: умеренно выраженная избыточная масса тела, некоторые функциональные нарушения органов и систем, дискинезия некоторых органов, кожно-аллергические реакции, уплощение стоп, слабо выраженная нейроциркуляторная дистония, легкие астенические проявления. Отнесенным к этой группе разрешаются занятия в полном объеме, по учебной программе физического воспитания, подготовка и сдача тестов индивидуальной физической подготовленности. Им рекомендуются занятия видом спорта в спортивных кружках и секциях, группах ДЮСШ и ДЮКФП, с подготовкой и участием в спортивных соревнованиях, турнирах, спартакиадах, спортивных праздниках и т.п. </a:t>
            </a:r>
          </a:p>
        </p:txBody>
      </p:sp>
      <p:pic>
        <p:nvPicPr>
          <p:cNvPr id="18434" name="Picture 2" descr="http://razukraska.ru/wp-content/gallery/fizra/fizra8.gif"/>
          <p:cNvPicPr>
            <a:picLocks noChangeAspect="1" noChangeArrowheads="1"/>
          </p:cNvPicPr>
          <p:nvPr/>
        </p:nvPicPr>
        <p:blipFill>
          <a:blip r:embed="rId2"/>
          <a:srcRect/>
          <a:stretch>
            <a:fillRect/>
          </a:stretch>
        </p:blipFill>
        <p:spPr bwMode="auto">
          <a:xfrm>
            <a:off x="5095439" y="642918"/>
            <a:ext cx="3792434" cy="571504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857232"/>
          </a:xfrm>
        </p:spPr>
        <p:txBody>
          <a:bodyPr/>
          <a:lstStyle/>
          <a:p>
            <a:r>
              <a:rPr lang="ru-RU" dirty="0" smtClean="0"/>
              <a:t>Подготовительная группа</a:t>
            </a:r>
            <a:endParaRPr lang="ru-RU" dirty="0"/>
          </a:p>
        </p:txBody>
      </p:sp>
      <p:sp>
        <p:nvSpPr>
          <p:cNvPr id="3" name="Содержимое 2"/>
          <p:cNvSpPr>
            <a:spLocks noGrp="1"/>
          </p:cNvSpPr>
          <p:nvPr>
            <p:ph idx="1"/>
          </p:nvPr>
        </p:nvSpPr>
        <p:spPr>
          <a:xfrm>
            <a:off x="285720" y="785794"/>
            <a:ext cx="4857784" cy="5929354"/>
          </a:xfrm>
        </p:spPr>
        <p:txBody>
          <a:bodyPr>
            <a:normAutofit fontScale="85000" lnSpcReduction="10000"/>
          </a:bodyPr>
          <a:lstStyle/>
          <a:p>
            <a:pPr>
              <a:buNone/>
            </a:pPr>
            <a:r>
              <a:rPr lang="ru-RU" dirty="0"/>
              <a:t>К </a:t>
            </a:r>
            <a:r>
              <a:rPr lang="ru-RU" b="1" dirty="0"/>
              <a:t>подготовительной </a:t>
            </a:r>
            <a:r>
              <a:rPr lang="ru-RU" dirty="0"/>
              <a:t>медицинской группе относятся дети </a:t>
            </a:r>
            <a:r>
              <a:rPr lang="ru-RU" b="1" dirty="0"/>
              <a:t>II группы здоровья</a:t>
            </a:r>
            <a:r>
              <a:rPr lang="ru-RU" dirty="0"/>
              <a:t>, имеющие отставание в физическом развитии, недостаточную физическую подготовленность, незначительные отклонения в состоянии здоровья. Специальная цель физического воспитания детей с недостаточным физическим и двигательным развитием (подготовительная группа) состоит в том, чтобы повысить их физическую подготовленность до нормального уровня</a:t>
            </a:r>
            <a:r>
              <a:rPr lang="ru-RU" dirty="0" smtClean="0"/>
              <a:t>..</a:t>
            </a:r>
            <a:r>
              <a:rPr lang="ru-RU" dirty="0"/>
              <a:t> </a:t>
            </a:r>
          </a:p>
        </p:txBody>
      </p:sp>
      <p:pic>
        <p:nvPicPr>
          <p:cNvPr id="23554" name="Picture 2" descr="http://rebus1.com/rebus/52.jpg"/>
          <p:cNvPicPr>
            <a:picLocks noChangeAspect="1" noChangeArrowheads="1"/>
          </p:cNvPicPr>
          <p:nvPr/>
        </p:nvPicPr>
        <p:blipFill>
          <a:blip r:embed="rId2"/>
          <a:srcRect/>
          <a:stretch>
            <a:fillRect/>
          </a:stretch>
        </p:blipFill>
        <p:spPr bwMode="auto">
          <a:xfrm>
            <a:off x="5357818" y="2000240"/>
            <a:ext cx="3500460" cy="350046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8715436" cy="3643338"/>
          </a:xfrm>
        </p:spPr>
        <p:txBody>
          <a:bodyPr>
            <a:normAutofit fontScale="92500" lnSpcReduction="10000"/>
          </a:bodyPr>
          <a:lstStyle/>
          <a:p>
            <a:pPr>
              <a:buNone/>
            </a:pPr>
            <a:r>
              <a:rPr lang="ru-RU" dirty="0" smtClean="0"/>
              <a:t>Ослабленное состояние здоровья можно наблюдать как остаточные явления после перенесенных острых заболеваний, при переходе их в хроническую стадию, при хронических заболеваниях в стадии компенсации. Дети занимаются физическими упражнениями по общей программе, но при этом требуется соблюдение ряда ограничений и специальных методических правил, в частности, им противопоказаны большие объемы физических нагрузок с высокой интенсивностью</a:t>
            </a:r>
            <a:endParaRPr lang="ru-RU" dirty="0"/>
          </a:p>
        </p:txBody>
      </p:sp>
      <p:pic>
        <p:nvPicPr>
          <p:cNvPr id="22530" name="Picture 2" descr="http://obj.altapress.ru/picture/width/584/86876.jpg"/>
          <p:cNvPicPr>
            <a:picLocks noChangeAspect="1" noChangeArrowheads="1"/>
          </p:cNvPicPr>
          <p:nvPr/>
        </p:nvPicPr>
        <p:blipFill>
          <a:blip r:embed="rId2"/>
          <a:srcRect/>
          <a:stretch>
            <a:fillRect/>
          </a:stretch>
        </p:blipFill>
        <p:spPr bwMode="auto">
          <a:xfrm>
            <a:off x="1857356" y="3714752"/>
            <a:ext cx="5143536" cy="2897644"/>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98</TotalTime>
  <Words>403</Words>
  <Application>Microsoft Office PowerPoint</Application>
  <PresentationFormat>Экран (4:3)</PresentationFormat>
  <Paragraphs>34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Апекс</vt:lpstr>
      <vt:lpstr>Медицинские группы при занятиях физической культурой </vt:lpstr>
      <vt:lpstr>Содержание</vt:lpstr>
      <vt:lpstr>Не путайте группы здоровья и медицинские группы при занятиях физкультурой!</vt:lpstr>
      <vt:lpstr>Презентация PowerPoint</vt:lpstr>
      <vt:lpstr>Презентация PowerPoint</vt:lpstr>
      <vt:lpstr>Основная группа</vt:lpstr>
      <vt:lpstr>Презентация PowerPoint</vt:lpstr>
      <vt:lpstr>Подготовительная группа</vt:lpstr>
      <vt:lpstr>Презентация PowerPoint</vt:lpstr>
      <vt:lpstr>Специальная группа</vt:lpstr>
      <vt:lpstr>Подгруппа А</vt:lpstr>
      <vt:lpstr>Подгруппа Б</vt:lpstr>
      <vt:lpstr>Презентация PowerPoint</vt:lpstr>
      <vt:lpstr>Заключение</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Медицинские группы при занятиях физической культурой</dc:title>
  <dc:creator>Миша</dc:creator>
  <cp:lastModifiedBy>1</cp:lastModifiedBy>
  <cp:revision>10</cp:revision>
  <dcterms:created xsi:type="dcterms:W3CDTF">2014-09-24T13:26:29Z</dcterms:created>
  <dcterms:modified xsi:type="dcterms:W3CDTF">2015-05-22T17:47:03Z</dcterms:modified>
</cp:coreProperties>
</file>