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7" r:id="rId12"/>
    <p:sldId id="266" r:id="rId13"/>
    <p:sldId id="265" r:id="rId14"/>
    <p:sldId id="271" r:id="rId15"/>
    <p:sldId id="268" r:id="rId16"/>
    <p:sldId id="269" r:id="rId17"/>
    <p:sldId id="270" r:id="rId18"/>
    <p:sldId id="272" r:id="rId19"/>
    <p:sldId id="273" r:id="rId20"/>
  </p:sldIdLst>
  <p:sldSz cx="9144000" cy="6858000" type="screen4x3"/>
  <p:notesSz cx="6858000" cy="9144000"/>
  <p:embeddedFontLst>
    <p:embeddedFont>
      <p:font typeface="Constantia" pitchFamily="18" charset="0"/>
      <p:regular r:id="rId21"/>
      <p:bold r:id="rId22"/>
      <p:italic r:id="rId23"/>
      <p:boldItalic r:id="rId24"/>
    </p:embeddedFont>
    <p:embeddedFont>
      <p:font typeface="Wingdings 2" pitchFamily="18" charset="2"/>
      <p:regular r:id="rId25"/>
    </p:embeddedFont>
    <p:embeddedFont>
      <p:font typeface="Mistral" pitchFamily="66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5" autoAdjust="0"/>
    <p:restoredTop sz="94660"/>
  </p:normalViewPr>
  <p:slideViewPr>
    <p:cSldViewPr>
      <p:cViewPr varScale="1">
        <p:scale>
          <a:sx n="103" d="100"/>
          <a:sy n="103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User\&#1056;&#1072;&#1073;&#1086;&#1095;&#1080;&#1081;%20&#1089;&#1090;&#1086;&#1083;\&#1087;&#1088;&#1086;&#1077;&#1082;&#1090;\&#1042;&#1086;&#1077;&#1085;&#1085;&#1099;&#1077;%20&#1087;&#1077;&#1089;&#1085;&#1080;%20-%20&#1053;&#1072;%20&#1073;&#1077;&#1079;&#1099;&#1084;&#1103;&#1085;&#1085;&#1086;&#1081;%20&#1074;&#1099;&#1089;&#1086;&#1090;&#1077;%20%20(audiopoisk.com).mp3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User\&#1056;&#1072;&#1073;&#1086;&#1095;&#1080;&#1081;%20&#1089;&#1090;&#1086;&#1083;\&#1087;&#1088;&#1086;&#1077;&#1082;&#1090;\&#1055;&#1072;&#1084;&#1103;&#1090;&#1100;.mp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User\&#1056;&#1072;&#1073;&#1086;&#1095;&#1080;&#1081;%20&#1089;&#1090;&#1086;&#1083;\&#1087;&#1088;&#1086;&#1077;&#1082;&#1090;\voennye_pesni_22_iyunya_rovno_v_4_chasa_(NaitiMP3.ru).mp3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305800" cy="1296144"/>
          </a:xfrm>
        </p:spPr>
        <p:txBody>
          <a:bodyPr/>
          <a:lstStyle/>
          <a:p>
            <a:r>
              <a:rPr lang="ru-RU" dirty="0" smtClean="0"/>
              <a:t>Творческий проект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92696"/>
            <a:ext cx="8305800" cy="1656184"/>
          </a:xfrm>
        </p:spPr>
        <p:txBody>
          <a:bodyPr/>
          <a:lstStyle/>
          <a:p>
            <a:r>
              <a:rPr lang="ru-RU" dirty="0" smtClean="0"/>
              <a:t>«Поэты Донбасса о войне»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10800000" flipV="1">
            <a:off x="467544" y="3645024"/>
            <a:ext cx="5486400" cy="100811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Донбасс никто не ставил на колени </a:t>
            </a:r>
            <a:br>
              <a:rPr kumimoji="0" lang="ru-RU" sz="240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</a:br>
            <a:r>
              <a:rPr kumimoji="0" lang="ru-RU" sz="240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И никому поставить не дано!</a:t>
            </a:r>
            <a:endParaRPr kumimoji="0" lang="ru-RU" sz="240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2339752" y="4653136"/>
            <a:ext cx="6192688" cy="4320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Павел Беспощадный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7772400" cy="468052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Так писал трижды лауреат Государственных премий, известный в мировой прессе поэт и публицист, драматург и общественный деятель Анатолий Сафронов. Капитан А. Сафронов был во время войны военным корреспондентом. Много им было написано в горячие дни боев за Донбасс. Он был среди тех, кто следом за атакующей пехотой входил в города и рабочие поселки.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"Риск - часть профессии, часть профессии военного журналиста. Но мы понимаем, что это важно, что наша работа нужна" – говорит один из журналистов, который работает в зоне боевых действий. Журналисты гибнут, так как хотят рассказать правду людям, ведь правду о войне рассказывают не генералы в официальных сводках, а репортеры. </a:t>
            </a:r>
          </a:p>
          <a:p>
            <a:endParaRPr lang="ru-RU" dirty="0"/>
          </a:p>
        </p:txBody>
      </p:sp>
      <p:pic>
        <p:nvPicPr>
          <p:cNvPr id="4" name="Picture 2" descr="D:\Катенок\школа\русский\проект\-ВОВ--e1368349107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25144"/>
            <a:ext cx="2520280" cy="1938325"/>
          </a:xfrm>
          <a:prstGeom prst="rect">
            <a:avLst/>
          </a:prstGeom>
          <a:noFill/>
        </p:spPr>
      </p:pic>
      <p:pic>
        <p:nvPicPr>
          <p:cNvPr id="6146" name="Picture 2" descr="D:\Катенок\школа\русский\проект\143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97152"/>
            <a:ext cx="2560179" cy="170678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7772400" cy="42484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 время оккупации Макеевки немецкие солдаты уничтожили 3761 здание, 113 школ, индустриальный, медицинский и педагогический институты, 62 детских садика, зимний и летний театры, почти все красивые места города. За все это время гитлеровские войска уничтожили 167 тысяч человек. После освобождения города в нем осталось всего 157 тысяч жителей. И это только один пример последствий немецкой оккупации.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Людям Донецкой и Луганской областей пришлось осознать, каково это, принужденно покидать свою родину. Целыми семьями уезжали из городов, бросали свои дома, лишь бы спастись от обстрелов. Но душа все равно тянется к тем местам, где вырос , родным местам...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Катенок\школа\русский\проект\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561433"/>
            <a:ext cx="3240360" cy="2131335"/>
          </a:xfrm>
          <a:prstGeom prst="rect">
            <a:avLst/>
          </a:prstGeom>
          <a:noFill/>
        </p:spPr>
      </p:pic>
      <p:pic>
        <p:nvPicPr>
          <p:cNvPr id="2051" name="Picture 3" descr="D:\Катенок\школа\русский\проект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09120"/>
            <a:ext cx="3636790" cy="206084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lexicon555.com/voina2/image/voina%20photo%20big/cherkassky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764704"/>
            <a:ext cx="34846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196752"/>
            <a:ext cx="5040560" cy="4752528"/>
          </a:xfrm>
        </p:spPr>
        <p:txBody>
          <a:bodyPr>
            <a:normAutofit fontScale="92500"/>
          </a:bodyPr>
          <a:lstStyle/>
          <a:p>
            <a:r>
              <a:rPr lang="ru-RU" sz="2000" dirty="0" smtClean="0"/>
              <a:t>Квартал горел – там шел смертельный бой,</a:t>
            </a:r>
          </a:p>
          <a:p>
            <a:r>
              <a:rPr lang="ru-RU" sz="2000" dirty="0" smtClean="0"/>
              <a:t>И дом наш бомбой вражеской расколот.</a:t>
            </a:r>
          </a:p>
          <a:p>
            <a:r>
              <a:rPr lang="ru-RU" sz="2000" dirty="0" smtClean="0"/>
              <a:t>Но все же, - как нас тянет в этот город, </a:t>
            </a:r>
          </a:p>
          <a:p>
            <a:r>
              <a:rPr lang="ru-RU" sz="2000" dirty="0" smtClean="0"/>
              <a:t>Где мы впервые встретились с тобой.</a:t>
            </a:r>
          </a:p>
          <a:p>
            <a:r>
              <a:rPr lang="ru-RU" sz="2000" dirty="0" smtClean="0"/>
              <a:t>Там почернели худенькие клены, </a:t>
            </a:r>
          </a:p>
          <a:p>
            <a:r>
              <a:rPr lang="ru-RU" sz="2000" dirty="0" smtClean="0"/>
              <a:t>Что мы растили, помнишь, у пруда,</a:t>
            </a:r>
          </a:p>
          <a:p>
            <a:r>
              <a:rPr lang="ru-RU" sz="2000" dirty="0" smtClean="0"/>
              <a:t>И заросли, и опустели склоны, - </a:t>
            </a:r>
          </a:p>
          <a:p>
            <a:r>
              <a:rPr lang="ru-RU" sz="2000" dirty="0" smtClean="0"/>
              <a:t>Но все же, - как мы тянемся туда!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330824" cy="116205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Юрий Аронович Черкасский </a:t>
            </a:r>
            <a:br>
              <a:rPr lang="ru-RU" sz="2200" dirty="0" smtClean="0"/>
            </a:br>
            <a:r>
              <a:rPr lang="ru-RU" sz="2200" dirty="0" smtClean="0"/>
              <a:t>(1912-1944)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pp.vk.me/c312929/v312929297/2d81/jv2ZRXUyAjY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08720"/>
            <a:ext cx="29592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980728"/>
            <a:ext cx="5616624" cy="58772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Атакующий взвод…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Город пах сентябрем, 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Канонадой и ветром.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Город ждал сыновей, 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Поседев от беды,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И дымилось 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Разбитое взрывами лето, и роняли осенние листья сады.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330824" cy="1162050"/>
          </a:xfrm>
        </p:spPr>
        <p:txBody>
          <a:bodyPr/>
          <a:lstStyle/>
          <a:p>
            <a:r>
              <a:rPr lang="ru-RU" dirty="0" smtClean="0"/>
              <a:t>Николай Вениаминович </a:t>
            </a:r>
            <a:r>
              <a:rPr lang="ru-RU" dirty="0" err="1" smtClean="0"/>
              <a:t>Хапланов</a:t>
            </a:r>
            <a:r>
              <a:rPr lang="ru-RU" dirty="0" smtClean="0"/>
              <a:t> (1936-2008)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7772400" cy="133794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70 лет назад воины, солдаты жертвовали всем, чтобы их семьи, друзья и просто люди жили спокойно, ничего не боясь. Сейчас ополчение повторяет подвиг дедов, защищая свою Родину.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D:\Катенок\школа\русский\проект\0_16467e_97fe799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241012" cy="2520280"/>
          </a:xfrm>
          <a:prstGeom prst="rect">
            <a:avLst/>
          </a:prstGeom>
          <a:noFill/>
        </p:spPr>
      </p:pic>
      <p:pic>
        <p:nvPicPr>
          <p:cNvPr id="6" name="Picture 5" descr="D:\Катенок\школа\русский\проект\Voyna-na-Donbas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744416" cy="257092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www.beltiz.com/images/Deyately/Shutenko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92696"/>
            <a:ext cx="30503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196752"/>
            <a:ext cx="5040560" cy="37444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Идти во мраке тяжело,</a:t>
            </a:r>
          </a:p>
          <a:p>
            <a:r>
              <a:rPr lang="ru-RU" sz="2000" dirty="0" smtClean="0"/>
              <a:t>Но я за солнце отдал зренье,</a:t>
            </a:r>
          </a:p>
          <a:p>
            <a:r>
              <a:rPr lang="ru-RU" sz="2000" dirty="0" smtClean="0"/>
              <a:t>И оттого, что всем светло,</a:t>
            </a:r>
          </a:p>
          <a:p>
            <a:r>
              <a:rPr lang="ru-RU" sz="2000" dirty="0" smtClean="0"/>
              <a:t>Во мне не гаснет вдохновенье.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330824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Гавриил </a:t>
            </a:r>
            <a:r>
              <a:rPr lang="ru-RU" dirty="0" err="1" smtClean="0"/>
              <a:t>Корнеевич</a:t>
            </a:r>
            <a:r>
              <a:rPr lang="ru-RU" dirty="0" smtClean="0"/>
              <a:t> </a:t>
            </a:r>
            <a:r>
              <a:rPr lang="ru-RU" dirty="0" err="1" smtClean="0"/>
              <a:t>Шутенко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(1924-2002)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Военные песни - На безымянной высоте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5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000" numSld="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ирьяков Леонтий Нестерович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836712"/>
            <a:ext cx="33123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196752"/>
            <a:ext cx="5040560" cy="37444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Но сердце, увы, не забыло</a:t>
            </a:r>
          </a:p>
          <a:p>
            <a:r>
              <a:rPr lang="ru-RU" sz="2000" dirty="0" smtClean="0"/>
              <a:t>Все то, что на долю досталось.</a:t>
            </a:r>
          </a:p>
          <a:p>
            <a:r>
              <a:rPr lang="ru-RU" sz="2000" dirty="0" smtClean="0"/>
              <a:t>…Как мало друзей возвратилось.</a:t>
            </a:r>
          </a:p>
          <a:p>
            <a:r>
              <a:rPr lang="ru-RU" sz="2000" dirty="0" smtClean="0"/>
              <a:t>Как мало их нынче осталось!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330824" cy="170080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Леонтий </a:t>
            </a:r>
            <a:r>
              <a:rPr lang="ru-RU" sz="2200" dirty="0" err="1" smtClean="0"/>
              <a:t>Несторович</a:t>
            </a:r>
            <a:r>
              <a:rPr lang="ru-RU" sz="2200" dirty="0" smtClean="0"/>
              <a:t> Кирьяков</a:t>
            </a:r>
            <a:br>
              <a:rPr lang="ru-RU" sz="2200" dirty="0" smtClean="0"/>
            </a:br>
            <a:r>
              <a:rPr lang="ru-RU" sz="2200" dirty="0" smtClean="0"/>
              <a:t>( 1919-2008)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https://upload.wikimedia.org/wikipedia/ru/9/94/%D0%A0%D1%8B%D0%B1%D0%B0%D0%BB%D0%BA%D0%BE_%D0%9D%D0%B8%D0%BA%D0%BE%D0%BB%D0%B0%D0%B9_%D0%90%D0%BB%D0%B5%D0%BA%D1%81%D0%B0%D0%BD%D0%B4%D1%80%D0%BE%D0%B2%D0%B8%D1%8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350" y="620688"/>
            <a:ext cx="3429074" cy="44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196752"/>
            <a:ext cx="5040560" cy="37444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Да, мы себя на прочность испытали</a:t>
            </a:r>
          </a:p>
          <a:p>
            <a:r>
              <a:rPr lang="ru-RU" sz="2000" dirty="0" smtClean="0"/>
              <a:t>И в перекрестном, и в прямом огне.</a:t>
            </a:r>
          </a:p>
          <a:p>
            <a:r>
              <a:rPr lang="ru-RU" sz="2000" dirty="0" smtClean="0"/>
              <a:t>И наяву такое мы видали,</a:t>
            </a:r>
          </a:p>
          <a:p>
            <a:r>
              <a:rPr lang="ru-RU" sz="2000" dirty="0" smtClean="0"/>
              <a:t>Что сыновьям не видеть и во сне.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330824" cy="170080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Николай Александрович Рыбалко </a:t>
            </a:r>
            <a:br>
              <a:rPr lang="ru-RU" sz="2200" dirty="0" smtClean="0"/>
            </a:br>
            <a:r>
              <a:rPr lang="ru-RU" sz="2200" dirty="0" smtClean="0"/>
              <a:t>(1922-1995)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айл:Беспощадный, Павел Григорьевич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92696"/>
            <a:ext cx="3137992" cy="403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196752"/>
            <a:ext cx="5040560" cy="3744416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Пока в груди шахтерской сердце живо</a:t>
            </a:r>
          </a:p>
          <a:p>
            <a:r>
              <a:rPr lang="ru-RU" sz="2000" dirty="0" smtClean="0"/>
              <a:t>И в сердце кровь сыновняя тепла,</a:t>
            </a:r>
          </a:p>
          <a:p>
            <a:r>
              <a:rPr lang="ru-RU" sz="2000" dirty="0" smtClean="0"/>
              <a:t>Хочу, чтобы песня с врубовкой дружила,</a:t>
            </a:r>
          </a:p>
          <a:p>
            <a:r>
              <a:rPr lang="ru-RU" sz="2000" dirty="0" smtClean="0"/>
              <a:t>Варила стали и стволы вела,</a:t>
            </a:r>
          </a:p>
          <a:p>
            <a:r>
              <a:rPr lang="ru-RU" sz="2000" dirty="0" smtClean="0"/>
              <a:t>Клепала клети и вздымала зданья, </a:t>
            </a:r>
          </a:p>
          <a:p>
            <a:r>
              <a:rPr lang="ru-RU" sz="2000" dirty="0" smtClean="0"/>
              <a:t>И на лесах большого созиданья</a:t>
            </a:r>
          </a:p>
          <a:p>
            <a:r>
              <a:rPr lang="ru-RU" sz="2000" dirty="0" smtClean="0"/>
              <a:t>Примером высшей доблести была.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330824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 Павел Григорьевич Беспощадный </a:t>
            </a:r>
            <a:br>
              <a:rPr lang="ru-RU" sz="2200" dirty="0" smtClean="0"/>
            </a:br>
            <a:r>
              <a:rPr lang="ru-RU" sz="2200" dirty="0" smtClean="0"/>
              <a:t> (1895—1968)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4665"/>
            <a:ext cx="7772400" cy="230425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Освобождение Донбасса имело важное политическое, военное и экономическое значение во Второй Мировой войне. Разгром крупной группировки противника на южном крыле советско-германского фронта оказал большое влияние на победоносное развитие наступления по все левобережной Украине и на Северном Кавказе. И сегодня жители Донбасса отвоевывают свою территорию, свою Родину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 rot="10800000" flipV="1">
            <a:off x="539552" y="2780928"/>
            <a:ext cx="4040188" cy="335699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мы дрались за каждый огород,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Осколки мин нас в землю загоняли </a:t>
            </a:r>
            <a:endParaRPr kumimoji="0" lang="ru-RU" sz="14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483768" y="3356992"/>
            <a:ext cx="4040188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Гавриил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Шутенко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644008" y="2348880"/>
            <a:ext cx="4041775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будет так, неотвратимо будет…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сцену выйдет в орденах старик…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перед ним в порыве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Встанут люди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6156176" y="3429000"/>
            <a:ext cx="2987824" cy="1935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Николай Рыбалко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D:\Катенок\школа\русский\проект\rubric_issue_173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49080"/>
            <a:ext cx="2736304" cy="2232248"/>
          </a:xfrm>
          <a:prstGeom prst="rect">
            <a:avLst/>
          </a:prstGeom>
          <a:noFill/>
        </p:spPr>
      </p:pic>
      <p:pic>
        <p:nvPicPr>
          <p:cNvPr id="9" name="Picture 2" descr="D:\Катенок\школа\русский\проект\936720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2958555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I</a:t>
            </a:r>
            <a:r>
              <a:rPr lang="uk-UA" sz="1600" dirty="0" smtClean="0"/>
              <a:t>. </a:t>
            </a:r>
            <a:r>
              <a:rPr lang="uk-UA" sz="1600" b="1" dirty="0" err="1" smtClean="0">
                <a:solidFill>
                  <a:schemeClr val="bg1"/>
                </a:solidFill>
              </a:rPr>
              <a:t>Название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  <a:r>
              <a:rPr lang="uk-UA" sz="1600" b="1" dirty="0" err="1" smtClean="0">
                <a:solidFill>
                  <a:schemeClr val="bg1"/>
                </a:solidFill>
              </a:rPr>
              <a:t>проекта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  <a:r>
              <a:rPr lang="uk-UA" sz="1600" dirty="0" smtClean="0"/>
              <a:t>“ </a:t>
            </a:r>
            <a:r>
              <a:rPr lang="uk-UA" sz="1600" dirty="0" err="1" smtClean="0"/>
              <a:t>Поэт</a:t>
            </a:r>
            <a:r>
              <a:rPr lang="ru-RU" sz="1600" dirty="0" err="1" smtClean="0"/>
              <a:t>ы</a:t>
            </a:r>
            <a:r>
              <a:rPr lang="uk-UA" sz="1600" dirty="0" smtClean="0"/>
              <a:t> </a:t>
            </a:r>
            <a:r>
              <a:rPr lang="uk-UA" sz="1600" dirty="0" err="1" smtClean="0"/>
              <a:t>Донбасса</a:t>
            </a:r>
            <a:r>
              <a:rPr lang="uk-UA" sz="1600" dirty="0" smtClean="0"/>
              <a:t> о </a:t>
            </a:r>
            <a:r>
              <a:rPr lang="uk-UA" sz="1600" dirty="0" err="1" smtClean="0"/>
              <a:t>войне”</a:t>
            </a:r>
            <a:endParaRPr lang="uk-UA" sz="1600" dirty="0" smtClean="0"/>
          </a:p>
          <a:p>
            <a:r>
              <a:rPr lang="en-US" sz="1600" dirty="0" smtClean="0"/>
              <a:t>II.</a:t>
            </a:r>
            <a:r>
              <a:rPr lang="ru-RU" sz="1600" b="1" dirty="0" smtClean="0">
                <a:solidFill>
                  <a:schemeClr val="bg1"/>
                </a:solidFill>
              </a:rPr>
              <a:t>Участники  проекта: </a:t>
            </a:r>
            <a:r>
              <a:rPr lang="ru-RU" sz="1600" b="1" dirty="0" smtClean="0"/>
              <a:t>ученица 10-го класса Белоус Екатерина, учитель русского языка и литературы Дорофеева О.Н., библиотекарь Высоцкая Т.А.</a:t>
            </a:r>
          </a:p>
          <a:p>
            <a:r>
              <a:rPr lang="ru-RU" sz="1600" b="1" dirty="0" smtClean="0"/>
              <a:t> </a:t>
            </a:r>
            <a:r>
              <a:rPr lang="en-US" sz="1600" b="1" dirty="0" smtClean="0"/>
              <a:t>III.</a:t>
            </a:r>
            <a:r>
              <a:rPr lang="ru-RU" sz="1600" b="1" dirty="0" smtClean="0">
                <a:solidFill>
                  <a:schemeClr val="bg1"/>
                </a:solidFill>
              </a:rPr>
              <a:t>База реализации проекта: </a:t>
            </a:r>
            <a:r>
              <a:rPr lang="ru-RU" sz="1600" b="1" dirty="0" err="1" smtClean="0"/>
              <a:t>Зугрэсская</a:t>
            </a:r>
            <a:r>
              <a:rPr lang="ru-RU" sz="1600" b="1" dirty="0" smtClean="0"/>
              <a:t> общеобразовательная школа №9 </a:t>
            </a:r>
            <a:r>
              <a:rPr lang="ru-RU" sz="1600" b="1" dirty="0" err="1" smtClean="0"/>
              <a:t>Харцызского</a:t>
            </a:r>
            <a:r>
              <a:rPr lang="ru-RU" sz="1600" b="1" dirty="0" smtClean="0"/>
              <a:t> отдела образования Донецкой Народной Республики</a:t>
            </a:r>
          </a:p>
          <a:p>
            <a:r>
              <a:rPr lang="en-US" sz="1600" b="1" dirty="0" smtClean="0"/>
              <a:t>IV.</a:t>
            </a:r>
            <a:r>
              <a:rPr lang="ru-RU" sz="1600" b="1" dirty="0" smtClean="0">
                <a:solidFill>
                  <a:schemeClr val="bg1"/>
                </a:solidFill>
              </a:rPr>
              <a:t>Цель и задачи проекта: </a:t>
            </a:r>
            <a:r>
              <a:rPr lang="ru-RU" sz="1600" b="1" dirty="0" smtClean="0"/>
              <a:t>привлечение учащихся к изучению литературы родного края ; формирование умений и навыков использовать литературный материалы инновационные компьютерные технологии; исследовать и пропагандировать литературное краеведение.</a:t>
            </a:r>
          </a:p>
          <a:p>
            <a:r>
              <a:rPr lang="en-US" sz="1600" b="1" dirty="0" smtClean="0"/>
              <a:t>V. </a:t>
            </a:r>
            <a:r>
              <a:rPr lang="ru-RU" sz="1600" b="1" dirty="0" smtClean="0">
                <a:solidFill>
                  <a:schemeClr val="bg1"/>
                </a:solidFill>
              </a:rPr>
              <a:t>Срок реализации проекта: </a:t>
            </a:r>
            <a:r>
              <a:rPr lang="ru-RU" sz="1600" b="1" dirty="0" smtClean="0"/>
              <a:t>март-апрель 2015 г.</a:t>
            </a:r>
          </a:p>
          <a:p>
            <a:r>
              <a:rPr lang="en-US" sz="1600" b="1" dirty="0" smtClean="0"/>
              <a:t>VI.</a:t>
            </a:r>
            <a:r>
              <a:rPr lang="ru-RU" sz="1600" b="1" dirty="0" smtClean="0">
                <a:solidFill>
                  <a:schemeClr val="bg1"/>
                </a:solidFill>
              </a:rPr>
              <a:t>Р</a:t>
            </a:r>
            <a:r>
              <a:rPr lang="ru-RU" sz="1600" b="1" dirty="0" smtClean="0">
                <a:solidFill>
                  <a:schemeClr val="bg1"/>
                </a:solidFill>
              </a:rPr>
              <a:t>езультат</a:t>
            </a:r>
            <a:r>
              <a:rPr lang="ru-RU" sz="1600" b="1" dirty="0" smtClean="0"/>
              <a:t>: </a:t>
            </a:r>
            <a:r>
              <a:rPr lang="ru-RU" sz="1600" b="1" dirty="0" err="1" smtClean="0"/>
              <a:t>видеопрезентация</a:t>
            </a:r>
            <a:endParaRPr lang="ru-RU" sz="1600" b="1" dirty="0" smtClean="0"/>
          </a:p>
          <a:p>
            <a:r>
              <a:rPr lang="en-US" sz="1600" b="1" dirty="0" smtClean="0"/>
              <a:t>VII.</a:t>
            </a:r>
            <a:r>
              <a:rPr lang="ru-RU" sz="1600" b="1" dirty="0" smtClean="0">
                <a:solidFill>
                  <a:schemeClr val="bg1"/>
                </a:solidFill>
              </a:rPr>
              <a:t>Ресурсы:</a:t>
            </a:r>
            <a:r>
              <a:rPr lang="ru-RU" sz="1600" b="1" dirty="0" smtClean="0"/>
              <a:t> литературные источники, СМИ, электронные базы данных</a:t>
            </a:r>
          </a:p>
          <a:p>
            <a:endParaRPr lang="uk-UA" sz="1600" b="1" dirty="0" smtClean="0"/>
          </a:p>
          <a:p>
            <a:endParaRPr lang="uk-UA" sz="16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7772400" cy="302433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Вот уже 70 лет отделяет нас от 9 мая 1945 </a:t>
            </a:r>
            <a:r>
              <a:rPr lang="ru-RU" dirty="0" smtClean="0">
                <a:solidFill>
                  <a:schemeClr val="tx1"/>
                </a:solidFill>
              </a:rPr>
              <a:t>года, </a:t>
            </a:r>
            <a:r>
              <a:rPr lang="ru-RU" dirty="0" smtClean="0">
                <a:solidFill>
                  <a:schemeClr val="tx1"/>
                </a:solidFill>
              </a:rPr>
              <a:t>дня, когда прозвучали последние залпы Великой Отечественной войны – залпы Победы. За свою многовековую историю наша страна выдержала немало суровых </a:t>
            </a:r>
            <a:r>
              <a:rPr lang="ru-RU" dirty="0" smtClean="0">
                <a:solidFill>
                  <a:schemeClr val="tx1"/>
                </a:solidFill>
              </a:rPr>
              <a:t>испытаний. Сегодня </a:t>
            </a:r>
            <a:r>
              <a:rPr lang="ru-RU" dirty="0" smtClean="0">
                <a:solidFill>
                  <a:schemeClr val="tx1"/>
                </a:solidFill>
              </a:rPr>
              <a:t>судьба снова испытывает наш родной край на прочность. Вот уже прошел </a:t>
            </a:r>
            <a:r>
              <a:rPr lang="ru-RU" dirty="0" smtClean="0">
                <a:solidFill>
                  <a:schemeClr val="tx1"/>
                </a:solidFill>
              </a:rPr>
              <a:t>год, </a:t>
            </a:r>
            <a:r>
              <a:rPr lang="ru-RU" dirty="0" smtClean="0">
                <a:solidFill>
                  <a:schemeClr val="tx1"/>
                </a:solidFill>
              </a:rPr>
              <a:t>как началась гражданская война на Украине, вот уже год наша территория полыхает от неустанных боев.</a:t>
            </a:r>
          </a:p>
          <a:p>
            <a:endParaRPr lang="ru-RU" dirty="0"/>
          </a:p>
        </p:txBody>
      </p:sp>
      <p:pic>
        <p:nvPicPr>
          <p:cNvPr id="6" name="Памя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  <p:pic>
        <p:nvPicPr>
          <p:cNvPr id="5126" name="Picture 6" descr="D:\Катенок\школа\русский\проект\19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356992"/>
            <a:ext cx="4122422" cy="297403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pp.vk.me/c312929/v312929297/2d81/jv2ZRXUyAjY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08720"/>
            <a:ext cx="29592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402832" cy="5090243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Нет, в эту ночь отец мой не уснет</a:t>
            </a:r>
          </a:p>
          <a:p>
            <a:r>
              <a:rPr lang="ru-RU" sz="2000" dirty="0" smtClean="0"/>
              <a:t>И не заснут его родных два брата.</a:t>
            </a:r>
          </a:p>
          <a:p>
            <a:r>
              <a:rPr lang="ru-RU" sz="2000" dirty="0" smtClean="0"/>
              <a:t>Всю ночь им будет чудиться тот год,</a:t>
            </a:r>
          </a:p>
          <a:p>
            <a:r>
              <a:rPr lang="ru-RU" sz="2000" dirty="0" smtClean="0"/>
              <a:t>Что всю страну одел в шинель солдата.</a:t>
            </a:r>
          </a:p>
          <a:p>
            <a:r>
              <a:rPr lang="ru-RU" sz="2000" dirty="0" smtClean="0"/>
              <a:t>Всю ночь им будет чудиться рассвет,</a:t>
            </a:r>
          </a:p>
          <a:p>
            <a:r>
              <a:rPr lang="ru-RU" sz="2000" dirty="0" smtClean="0"/>
              <a:t>Который был истерзан и изранен.</a:t>
            </a:r>
          </a:p>
          <a:p>
            <a:r>
              <a:rPr lang="ru-RU" sz="2000" dirty="0" smtClean="0"/>
              <a:t>Им до утра не хватит сигарет, </a:t>
            </a:r>
          </a:p>
          <a:p>
            <a:r>
              <a:rPr lang="ru-RU" sz="2000" dirty="0" smtClean="0"/>
              <a:t>И слов не хватит для воспоминаний.</a:t>
            </a:r>
          </a:p>
          <a:p>
            <a:r>
              <a:rPr lang="ru-RU" sz="2000" dirty="0" smtClean="0"/>
              <a:t>Не будет спать сосед, что без ноги, </a:t>
            </a:r>
          </a:p>
          <a:p>
            <a:r>
              <a:rPr lang="ru-RU" sz="2000" dirty="0" smtClean="0"/>
              <a:t>И женщина, что сына не дождалась.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30824" cy="1162050"/>
          </a:xfrm>
        </p:spPr>
        <p:txBody>
          <a:bodyPr>
            <a:normAutofit/>
          </a:bodyPr>
          <a:lstStyle/>
          <a:p>
            <a:r>
              <a:rPr lang="ru-RU" dirty="0" smtClean="0"/>
              <a:t>Николай Вениаминович </a:t>
            </a:r>
            <a:r>
              <a:rPr lang="ru-RU" dirty="0" err="1" smtClean="0"/>
              <a:t>Хапланов</a:t>
            </a:r>
            <a:r>
              <a:rPr lang="ru-RU" dirty="0" smtClean="0"/>
              <a:t> (1936-2008)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upload.wikimedia.org/wikipedia/ru/9/94/%D0%A0%D1%8B%D0%B1%D0%B0%D0%BB%D0%BA%D0%BE_%D0%9D%D0%B8%D0%BA%D0%BE%D0%BB%D0%B0%D0%B9_%D0%90%D0%BB%D0%B5%D0%BA%D1%81%D0%B0%D0%BD%D0%B4%D1%80%D0%BE%D0%B2%D0%B8%D1%87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84168" y="1196752"/>
            <a:ext cx="2343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268760"/>
            <a:ext cx="4680520" cy="5400600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/>
              <a:t>Тихи июньские рассветы, </a:t>
            </a:r>
          </a:p>
          <a:p>
            <a:r>
              <a:rPr lang="ru-RU" sz="2600" dirty="0" smtClean="0"/>
              <a:t>Хлеба в нетронутой росе.</a:t>
            </a:r>
          </a:p>
          <a:p>
            <a:r>
              <a:rPr lang="ru-RU" sz="2600" dirty="0" smtClean="0"/>
              <a:t>Не дремлют чуткие секреты</a:t>
            </a:r>
          </a:p>
          <a:p>
            <a:r>
              <a:rPr lang="ru-RU" sz="2600" dirty="0" smtClean="0"/>
              <a:t>На пограничной полосе.</a:t>
            </a:r>
          </a:p>
          <a:p>
            <a:r>
              <a:rPr lang="ru-RU" sz="2600" dirty="0" smtClean="0"/>
              <a:t>На взлетном поле, у орудий</a:t>
            </a:r>
          </a:p>
          <a:p>
            <a:r>
              <a:rPr lang="ru-RU" sz="2600" dirty="0" smtClean="0"/>
              <a:t>Бессменна вахта у солдат, чтоб утром торопились люди</a:t>
            </a:r>
          </a:p>
          <a:p>
            <a:r>
              <a:rPr lang="ru-RU" sz="2600" dirty="0" smtClean="0"/>
              <a:t>К работе – не в военкомат.</a:t>
            </a:r>
          </a:p>
          <a:p>
            <a:r>
              <a:rPr lang="ru-RU" sz="2600" dirty="0" smtClean="0"/>
              <a:t>Чтоб не вдовели наши жены</a:t>
            </a:r>
          </a:p>
          <a:p>
            <a:r>
              <a:rPr lang="ru-RU" sz="2600" dirty="0" smtClean="0"/>
              <a:t>И в легкой дымке городов</a:t>
            </a:r>
          </a:p>
          <a:p>
            <a:r>
              <a:rPr lang="ru-RU" sz="2600" dirty="0" smtClean="0"/>
              <a:t>Был слышен гул не эшелонов,</a:t>
            </a:r>
          </a:p>
          <a:p>
            <a:r>
              <a:rPr lang="ru-RU" sz="2600" dirty="0" smtClean="0"/>
              <a:t>А пассажирских поездов.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58816" cy="1162050"/>
          </a:xfrm>
        </p:spPr>
        <p:txBody>
          <a:bodyPr>
            <a:normAutofit/>
          </a:bodyPr>
          <a:lstStyle/>
          <a:p>
            <a:r>
              <a:rPr lang="ru-RU" dirty="0" smtClean="0"/>
              <a:t>Николай Александрович Рыбалко (1922-1995)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7772400" cy="41044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22 июня 1941 года. Воскресенье. « Сегодня, в 4 часа утра, без предъявления  каких-либо претензий к Советскому Союзу, без объявления войны, германские войска напали на нашу страну, атаковали наши границы во многих местах и подвергли бомбежке со своих самолетов наши города – Житомир, Киев, Севастополь, Каунас и некоторые другие…».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14 апреля </a:t>
            </a:r>
            <a:r>
              <a:rPr lang="ru-RU" dirty="0" smtClean="0">
                <a:solidFill>
                  <a:schemeClr val="tx1"/>
                </a:solidFill>
              </a:rPr>
              <a:t>2014 года украинские </a:t>
            </a:r>
            <a:r>
              <a:rPr lang="ru-RU" dirty="0" smtClean="0">
                <a:solidFill>
                  <a:schemeClr val="tx1"/>
                </a:solidFill>
              </a:rPr>
              <a:t>власти объявили начало антитеррористической операции на востоке страны. В конце апреля украинская армия активно обстреливала города Донецкой и Луганской областей и их мирных жителей.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voennye_pesni_22_iyunya_rovno_v_4_chas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6309320"/>
            <a:ext cx="304800" cy="304800"/>
          </a:xfrm>
          <a:prstGeom prst="rect">
            <a:avLst/>
          </a:prstGeom>
        </p:spPr>
      </p:pic>
      <p:pic>
        <p:nvPicPr>
          <p:cNvPr id="5" name="Picture 2" descr="D:\Катенок\школа\русский\проект\2974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3241908" cy="2492896"/>
          </a:xfrm>
          <a:prstGeom prst="rect">
            <a:avLst/>
          </a:prstGeom>
          <a:noFill/>
        </p:spPr>
      </p:pic>
      <p:pic>
        <p:nvPicPr>
          <p:cNvPr id="6" name="Picture 3" descr="D:\Катенок\школа\русский\проект\1c24d9870a44326259c9890236e5ff684480e5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149080"/>
            <a:ext cx="3528392" cy="237626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000" numSld="5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pp.vk.me/c312929/v312929297/2d81/jv2ZRXUyAjY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08720"/>
            <a:ext cx="29592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1"/>
            <a:ext cx="4402832" cy="451418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Зима была такой жестокой,</a:t>
            </a:r>
          </a:p>
          <a:p>
            <a:r>
              <a:rPr lang="ru-RU" sz="2000" dirty="0" smtClean="0"/>
              <a:t>Как будто спорила с войной.</a:t>
            </a:r>
          </a:p>
          <a:p>
            <a:r>
              <a:rPr lang="ru-RU" sz="2000" dirty="0" smtClean="0"/>
              <a:t>Всю зиму стекла наших окон</a:t>
            </a:r>
          </a:p>
          <a:p>
            <a:r>
              <a:rPr lang="ru-RU" sz="2000" dirty="0" smtClean="0"/>
              <a:t>Густели сизой пеленой.</a:t>
            </a:r>
          </a:p>
          <a:p>
            <a:r>
              <a:rPr lang="ru-RU" sz="2000" dirty="0" smtClean="0"/>
              <a:t>Галдела в доме вражья свора, </a:t>
            </a:r>
          </a:p>
          <a:p>
            <a:r>
              <a:rPr lang="ru-RU" sz="2000" dirty="0" smtClean="0"/>
              <a:t>А мы сидели в погребке</a:t>
            </a:r>
          </a:p>
          <a:p>
            <a:r>
              <a:rPr lang="ru-RU" sz="2000" dirty="0" smtClean="0"/>
              <a:t>Где рисовал мороз узоры </a:t>
            </a:r>
          </a:p>
          <a:p>
            <a:r>
              <a:rPr lang="ru-RU" sz="2000" dirty="0" smtClean="0"/>
              <a:t>На поседевшем потолке.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30824" cy="1162050"/>
          </a:xfrm>
        </p:spPr>
        <p:txBody>
          <a:bodyPr>
            <a:normAutofit/>
          </a:bodyPr>
          <a:lstStyle/>
          <a:p>
            <a:r>
              <a:rPr lang="ru-RU" dirty="0" smtClean="0"/>
              <a:t>Николай Вениаминович </a:t>
            </a:r>
            <a:r>
              <a:rPr lang="ru-RU" dirty="0" err="1" smtClean="0"/>
              <a:t>Хапланов</a:t>
            </a:r>
            <a:r>
              <a:rPr lang="ru-RU" dirty="0" smtClean="0"/>
              <a:t> (1936-2008)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upload.wikimedia.org/wikipedia/ru/9/94/%D0%A0%D1%8B%D0%B1%D0%B0%D0%BB%D0%BA%D0%BE_%D0%9D%D0%B8%D0%BA%D0%BE%D0%BB%D0%B0%D0%B9_%D0%90%D0%BB%D0%B5%D0%BA%D1%81%D0%B0%D0%BD%D0%B4%D1%80%D0%BE%D0%B2%D0%B8%D1%87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08104" y="1124744"/>
            <a:ext cx="2343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618856" cy="4691063"/>
          </a:xfrm>
        </p:spPr>
        <p:txBody>
          <a:bodyPr/>
          <a:lstStyle/>
          <a:p>
            <a:r>
              <a:rPr lang="ru-RU" sz="2000" dirty="0" smtClean="0"/>
              <a:t>Еще сраженье бушевало,</a:t>
            </a:r>
          </a:p>
          <a:p>
            <a:r>
              <a:rPr lang="ru-RU" sz="2000" dirty="0" smtClean="0"/>
              <a:t>И улицы – как рубежи,</a:t>
            </a:r>
          </a:p>
          <a:p>
            <a:r>
              <a:rPr lang="ru-RU" sz="2000" dirty="0" smtClean="0"/>
              <a:t>А в жизнь, а к солнцу из подвалов</a:t>
            </a:r>
          </a:p>
          <a:p>
            <a:r>
              <a:rPr lang="ru-RU" sz="2000" dirty="0" smtClean="0"/>
              <a:t>Уже рвалась, тянулась жизнь.</a:t>
            </a:r>
          </a:p>
          <a:p>
            <a:r>
              <a:rPr lang="ru-RU" sz="2000" dirty="0" smtClean="0"/>
              <a:t>Да разве сомневался кто-то – </a:t>
            </a:r>
          </a:p>
          <a:p>
            <a:r>
              <a:rPr lang="ru-RU" sz="2000" dirty="0" smtClean="0"/>
              <a:t>Пусть в мае или в сентябре, - </a:t>
            </a:r>
          </a:p>
          <a:p>
            <a:r>
              <a:rPr lang="ru-RU" sz="2000" dirty="0" smtClean="0"/>
              <a:t>Но окрыленная пехота</a:t>
            </a:r>
          </a:p>
          <a:p>
            <a:r>
              <a:rPr lang="ru-RU" sz="2000" dirty="0" smtClean="0"/>
              <a:t>Придет, вернется на заре…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58816" cy="1162050"/>
          </a:xfrm>
        </p:spPr>
        <p:txBody>
          <a:bodyPr>
            <a:normAutofit/>
          </a:bodyPr>
          <a:lstStyle/>
          <a:p>
            <a:r>
              <a:rPr lang="ru-RU" dirty="0" smtClean="0"/>
              <a:t>Николай Александрович Рыбалко (1922-1995)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Анатолий Софронов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052736"/>
            <a:ext cx="3161508" cy="39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618856" cy="4691063"/>
          </a:xfrm>
        </p:spPr>
        <p:txBody>
          <a:bodyPr/>
          <a:lstStyle/>
          <a:p>
            <a:r>
              <a:rPr lang="ru-RU" sz="2000" dirty="0" smtClean="0"/>
              <a:t>Здесь было поле боя. Поле славы</a:t>
            </a:r>
          </a:p>
          <a:p>
            <a:r>
              <a:rPr lang="ru-RU" sz="2000" dirty="0" smtClean="0"/>
              <a:t>Спускалось к сбагренным берегам, </a:t>
            </a:r>
          </a:p>
          <a:p>
            <a:r>
              <a:rPr lang="ru-RU" sz="2000" dirty="0" smtClean="0"/>
              <a:t>Отсюда шел налево и направо</a:t>
            </a:r>
          </a:p>
          <a:p>
            <a:r>
              <a:rPr lang="ru-RU" sz="2000" dirty="0" smtClean="0"/>
              <a:t>Рубеж, деливший землю пополам.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4968552" cy="116205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Анатолий Владимирович </a:t>
            </a:r>
            <a:r>
              <a:rPr lang="ru-RU" sz="2200" dirty="0" smtClean="0"/>
              <a:t>Сафронов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 (1911-1990)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232</TotalTime>
  <Words>1152</Words>
  <Application>Microsoft Office PowerPoint</Application>
  <PresentationFormat>Экран (4:3)</PresentationFormat>
  <Paragraphs>118</Paragraphs>
  <Slides>19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Constantia</vt:lpstr>
      <vt:lpstr>Wingdings 2</vt:lpstr>
      <vt:lpstr>Mistral</vt:lpstr>
      <vt:lpstr>Calibri</vt:lpstr>
      <vt:lpstr>Бумажная</vt:lpstr>
      <vt:lpstr>«Поэты Донбасса о войне»</vt:lpstr>
      <vt:lpstr>Слайд 2</vt:lpstr>
      <vt:lpstr>Слайд 3</vt:lpstr>
      <vt:lpstr>Николай Вениаминович Хапланов (1936-2008) </vt:lpstr>
      <vt:lpstr>Николай Александрович Рыбалко (1922-1995) </vt:lpstr>
      <vt:lpstr>Слайд 6</vt:lpstr>
      <vt:lpstr>Николай Вениаминович Хапланов (1936-2008) </vt:lpstr>
      <vt:lpstr>Николай Александрович Рыбалко (1922-1995) </vt:lpstr>
      <vt:lpstr>Анатолий Владимирович Сафронов   (1911-1990)  </vt:lpstr>
      <vt:lpstr>Слайд 10</vt:lpstr>
      <vt:lpstr>Слайд 11</vt:lpstr>
      <vt:lpstr>Юрий Аронович Черкасский  (1912-1944)  </vt:lpstr>
      <vt:lpstr>Николай Вениаминович Хапланов (1936-2008) </vt:lpstr>
      <vt:lpstr>Слайд 14</vt:lpstr>
      <vt:lpstr>Гавриил Корнеевич Шутенко (1924-2002)   </vt:lpstr>
      <vt:lpstr>Леонтий Несторович Кирьяков ( 1919-2008)    </vt:lpstr>
      <vt:lpstr>Николай Александрович Рыбалко  (1922-1995)     </vt:lpstr>
      <vt:lpstr>      Павел Григорьевич Беспощадный   (1895—1968)    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2015-04-16T17:52:11Z</dcterms:created>
  <dcterms:modified xsi:type="dcterms:W3CDTF">2015-04-24T13:51:08Z</dcterms:modified>
</cp:coreProperties>
</file>