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5746-BCF9-4309-AA5A-883850AD9B0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2B7B-32A6-445F-A7EA-1BB94E8F0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2B7B-32A6-445F-A7EA-1BB94E8F07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5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2B7B-32A6-445F-A7EA-1BB94E8F07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9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5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9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6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4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1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4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0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2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9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5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9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CD17E3-4764-4DE8-8107-1313CB9CA89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D97647-2D60-4954-8944-A5673F3AA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95413" y="2663611"/>
            <a:ext cx="6815669" cy="151553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 по литературе «Тема родины в творчестве Ахматовой»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83920" y="515202"/>
            <a:ext cx="10638657" cy="91578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Презентация составлена преподавателем русского языка и литературы СПб ГБ ПОУ «Колледжа «</a:t>
            </a:r>
            <a:r>
              <a:rPr lang="ru-RU" sz="4000" dirty="0" err="1" smtClean="0"/>
              <a:t>ПетроСтрой</a:t>
            </a:r>
            <a:r>
              <a:rPr lang="ru-RU" sz="4000" dirty="0" smtClean="0"/>
              <a:t> Сервис»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652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8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-libra.ru/files/cache1/191868/i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614148"/>
            <a:ext cx="4657725" cy="55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2310" y="1365448"/>
            <a:ext cx="5349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3D3D3D"/>
                </a:solidFill>
                <a:latin typeface="Tahoma" panose="020B0604030504040204" pitchFamily="34" charset="0"/>
              </a:rPr>
              <a:t>Но равнодушно и спокойно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>
                <a:solidFill>
                  <a:srgbClr val="3D3D3D"/>
                </a:solidFill>
                <a:latin typeface="Tahoma" panose="020B0604030504040204" pitchFamily="34" charset="0"/>
              </a:rPr>
              <a:t>Руками я замкнула слух,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>
                <a:solidFill>
                  <a:srgbClr val="3D3D3D"/>
                </a:solidFill>
                <a:latin typeface="Tahoma" panose="020B0604030504040204" pitchFamily="34" charset="0"/>
              </a:rPr>
              <a:t>Чтоб этой речью недостойной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>
                <a:solidFill>
                  <a:srgbClr val="3D3D3D"/>
                </a:solidFill>
                <a:latin typeface="Tahoma" panose="020B0604030504040204" pitchFamily="34" charset="0"/>
              </a:rPr>
              <a:t>Не осквернился скорбный дух.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87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38000">
              <a:srgbClr val="92D050"/>
            </a:gs>
            <a:gs pos="68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622" y="662152"/>
            <a:ext cx="10846676" cy="489364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         Мужество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Мы знаем, что ныне лежит на весах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 что совершается ныне.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Час мужества пробил на наших часах,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 мужество нас не покинет.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Не страшно под пулями мертвыми лечь,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Не горько остаться без крова,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 мы сохраним тебя, русская речь,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Великое русское слово</a:t>
            </a:r>
            <a:r>
              <a:rPr lang="ru-RU" sz="240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Свободным и чистым тебя пронесем,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 внукам дадим, и от плена спасем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Arial" panose="020B0604020202020204" pitchFamily="34" charset="0"/>
              </a:rPr>
              <a:t>Навеки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2050" name="Picture 2" descr="http://player.myshared.ru/131369/data/images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4" y="3606747"/>
            <a:ext cx="5959366" cy="2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38000">
              <a:srgbClr val="92D050"/>
            </a:gs>
            <a:gs pos="68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828" y="860517"/>
            <a:ext cx="50712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</a:rPr>
              <a:t>Петербург в 1913 году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За заставой воет шарманка,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Водят мишку, пляшет цыганка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На заплеванной мостовой.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Паровозик идет до Скорбящей,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И </a:t>
            </a:r>
            <a:r>
              <a:rPr lang="ru-RU" sz="2400" dirty="0" err="1">
                <a:solidFill>
                  <a:srgbClr val="800000"/>
                </a:solidFill>
                <a:latin typeface="Arial" panose="020B0604020202020204" pitchFamily="34" charset="0"/>
              </a:rPr>
              <a:t>гудочек</a:t>
            </a: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 его щемящий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Откликается над Невой.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В черном ветре злоба и воля.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Тут уже до Горячего Поля,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Вероятно, рукой подать.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Тут мой голос смолкает вещий,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Тут еще чудеса похлеще,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800000"/>
                </a:solidFill>
                <a:latin typeface="Arial" panose="020B0604020202020204" pitchFamily="34" charset="0"/>
              </a:rPr>
              <a:t>Но уйдем - мне некогда ждать.</a:t>
            </a:r>
            <a:endParaRPr lang="ru-RU" sz="2400" dirty="0"/>
          </a:p>
        </p:txBody>
      </p:sp>
      <p:pic>
        <p:nvPicPr>
          <p:cNvPr id="3074" name="Picture 2" descr="http://ic.pics.livejournal.com/inox777/69774444/27224/2722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44" y="630621"/>
            <a:ext cx="6211615" cy="5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4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03" y="655320"/>
            <a:ext cx="6446519" cy="960120"/>
          </a:xfrm>
          <a:pattFill prst="smConfetti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dirty="0" smtClean="0"/>
              <a:t>Сборник «Белая стая», стихотворение «Молитва»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9004" y="1615440"/>
            <a:ext cx="6446519" cy="4450080"/>
          </a:xfr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>
            <a:noAutofit/>
          </a:bodyPr>
          <a:lstStyle/>
          <a:p>
            <a:r>
              <a:rPr lang="ru-RU" sz="3200" dirty="0"/>
              <a:t>Дай мне горькие годы недуга,</a:t>
            </a:r>
            <a:br>
              <a:rPr lang="ru-RU" sz="3200" dirty="0"/>
            </a:br>
            <a:r>
              <a:rPr lang="ru-RU" sz="3200" dirty="0"/>
              <a:t>Задыханья, бессонницу, жар,</a:t>
            </a:r>
            <a:br>
              <a:rPr lang="ru-RU" sz="3200" dirty="0"/>
            </a:br>
            <a:r>
              <a:rPr lang="ru-RU" sz="3200" dirty="0"/>
              <a:t>Отыми и ребенка, и друга, </a:t>
            </a:r>
            <a:br>
              <a:rPr lang="ru-RU" sz="3200" dirty="0"/>
            </a:br>
            <a:r>
              <a:rPr lang="ru-RU" sz="3200" dirty="0"/>
              <a:t>И таинственный песенный дар — </a:t>
            </a:r>
            <a:br>
              <a:rPr lang="ru-RU" sz="3200" dirty="0"/>
            </a:br>
            <a:r>
              <a:rPr lang="ru-RU" sz="3200" dirty="0"/>
              <a:t>Так молюсь за Твоей литургией</a:t>
            </a:r>
            <a:br>
              <a:rPr lang="ru-RU" sz="3200" dirty="0"/>
            </a:br>
            <a:r>
              <a:rPr lang="ru-RU" sz="3200" dirty="0"/>
              <a:t>После стольких томительных дней, </a:t>
            </a:r>
            <a:br>
              <a:rPr lang="ru-RU" sz="3200" dirty="0"/>
            </a:br>
            <a:r>
              <a:rPr lang="ru-RU" sz="3200" dirty="0"/>
              <a:t>Чтобы туча над темной Россией</a:t>
            </a:r>
            <a:br>
              <a:rPr lang="ru-RU" sz="3200" dirty="0"/>
            </a:br>
            <a:r>
              <a:rPr lang="ru-RU" sz="3200" dirty="0"/>
              <a:t>Стала облаком в славе лучей.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://firepic.org/images/2015-02/10/ho24hi031fy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0" y="943078"/>
            <a:ext cx="6614161" cy="676488"/>
          </a:xfrm>
        </p:spPr>
        <p:txBody>
          <a:bodyPr/>
          <a:lstStyle/>
          <a:p>
            <a:r>
              <a:rPr lang="ru-RU" dirty="0" smtClean="0"/>
              <a:t>Николай Гумилев (1886-1921)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6799" y="1964900"/>
            <a:ext cx="3063347" cy="39100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23561" y="1964900"/>
            <a:ext cx="5852160" cy="3910012"/>
          </a:xfrm>
          <a:gradFill flip="none" rotWithShape="1">
            <a:gsLst>
              <a:gs pos="26000">
                <a:schemeClr val="accent4">
                  <a:lumMod val="60000"/>
                  <a:lumOff val="4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ru-RU" sz="2400" dirty="0"/>
              <a:t>1 сентября 1921 года в газете "Петроградская правда" было помещено сообщение ВЧК "О раскрытом в Петрограде заговоре против Советской власти" и список расстрелянных участников заговора в количестве 61 человека. </a:t>
            </a:r>
            <a:br>
              <a:rPr lang="ru-RU" sz="2400" dirty="0"/>
            </a:br>
            <a:r>
              <a:rPr lang="ru-RU" sz="2400" dirty="0"/>
              <a:t>Среди них тринадцатым в списке значился "Гумилев, Николай Степанович, 33 лет, бывший дворянин, филолог, поэт, член коллегии "Издательства Всемирной литературы", беспартийный, бывший офицер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im3-tub-ru.yandex.net/i?id=f204465ce44df1e149217c5838a93e11&amp;n=33&amp;h=190&amp;w=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0720"/>
            <a:ext cx="4937761" cy="39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878" y="655320"/>
            <a:ext cx="5699760" cy="853440"/>
          </a:xfr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/>
          <a:lstStyle/>
          <a:p>
            <a:r>
              <a:rPr lang="ru-RU" dirty="0" smtClean="0"/>
              <a:t>Лев Гумилев (1912-1992)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878" y="1508760"/>
            <a:ext cx="5577521" cy="4587240"/>
          </a:xfr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Четырежды арестовывался, причём в первый раз — в декабре 1933 года — через 9 дней был отпущен без предъявления обвинения. В 1935 году подвергся второму аресту, но благодаря заступничеству многих деятелей литературы был отпущен на свободу и восстановлен в университете. В 1938 году подвергся третьему аресту и получил пять лет лагерей, наказание отбывал в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Норильске.</a:t>
            </a:r>
            <a:r>
              <a:rPr lang="ru-RU" sz="2000" dirty="0" smtClean="0"/>
              <a:t> В </a:t>
            </a:r>
            <a:r>
              <a:rPr lang="ru-RU" sz="2000" dirty="0"/>
              <a:t>1949 году вновь был арестован, обвинения были заимствованы из следственного дела 1935 года; был осуждён на 10 лет лагерей, наказание отбывал в Казахстане, на Алтае и в Сибири.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6" name="Picture 4" descr="http://i57.fastpic.ru/big/2013/1002/1f/752f159d5be7779e3c019722278afc1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10630"/>
          <a:stretch>
            <a:fillRect/>
          </a:stretch>
        </p:blipFill>
        <p:spPr bwMode="auto">
          <a:xfrm>
            <a:off x="6370638" y="655320"/>
            <a:ext cx="5013325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762000"/>
            <a:ext cx="9601196" cy="957618"/>
          </a:xfrm>
          <a:gradFill>
            <a:gsLst>
              <a:gs pos="6000">
                <a:srgbClr val="C00000"/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pic>
        <p:nvPicPr>
          <p:cNvPr id="4098" name="Picture 2" descr="http://www.futuristika.org/site/wp-content/uploads/futuristika_unutulmas%C4%B1n-diye-ahmatovan%C4%B1n-dostlar%C4%B1n%C4%B1n-belleklerinde-saklanan-%C5%9Fiiri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2438401"/>
            <a:ext cx="4739640" cy="32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EGRuTQAyLws/U6cjLmiP59I/AAAAAAAALGE/qsBU5NlUvGU/s1600/faina-ranevskaya-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438401"/>
            <a:ext cx="4718050" cy="33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1459" y="722826"/>
            <a:ext cx="10632742" cy="519122"/>
          </a:xfrm>
          <a:gradFill flip="none" rotWithShape="1">
            <a:gsLst>
              <a:gs pos="21000">
                <a:srgbClr val="C00000"/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Ахматова возвращается в Ленинград в 1944 году</a:t>
            </a:r>
            <a:endParaRPr lang="ru-RU" dirty="0"/>
          </a:p>
        </p:txBody>
      </p:sp>
      <p:pic>
        <p:nvPicPr>
          <p:cNvPr id="5122" name="Picture 2" descr="http://www.stihi.ru/pics/2010/10/23/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9" y="1378191"/>
            <a:ext cx="10729955" cy="48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0730" y="723331"/>
            <a:ext cx="4260828" cy="1091821"/>
          </a:xfrm>
          <a:gradFill>
            <a:gsLst>
              <a:gs pos="21000">
                <a:srgbClr val="C00000"/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ru-RU" sz="3200" dirty="0" smtClean="0"/>
              <a:t>1946 год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0730" y="2866030"/>
            <a:ext cx="4260828" cy="3275463"/>
          </a:xfrm>
          <a:gradFill>
            <a:gsLst>
              <a:gs pos="18000">
                <a:srgbClr val="C00000"/>
              </a:gs>
              <a:gs pos="62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открыта кампания против Ахматовой, </a:t>
            </a:r>
            <a:r>
              <a:rPr lang="ru-RU" sz="2800" dirty="0" smtClean="0"/>
              <a:t> поэтесса исключена </a:t>
            </a:r>
            <a:r>
              <a:rPr lang="ru-RU" sz="2800" dirty="0"/>
              <a:t>из Союза писателей, т</a:t>
            </a:r>
            <a:r>
              <a:rPr lang="ru-RU" sz="2800" dirty="0" smtClean="0"/>
              <a:t>ираж </a:t>
            </a:r>
            <a:r>
              <a:rPr lang="ru-RU" sz="2800" dirty="0"/>
              <a:t>уже напечатанного </a:t>
            </a:r>
            <a:r>
              <a:rPr lang="ru-RU" sz="2800" dirty="0" smtClean="0"/>
              <a:t> </a:t>
            </a:r>
            <a:r>
              <a:rPr lang="ru-RU" sz="2800" dirty="0"/>
              <a:t>сборника стихов </a:t>
            </a:r>
            <a:r>
              <a:rPr lang="ru-RU" sz="2800" dirty="0" smtClean="0"/>
              <a:t>уничтожен</a:t>
            </a:r>
            <a:r>
              <a:rPr lang="ru-RU" sz="2800" dirty="0"/>
              <a:t>.</a:t>
            </a:r>
          </a:p>
        </p:txBody>
      </p:sp>
      <p:pic>
        <p:nvPicPr>
          <p:cNvPr id="6146" name="Picture 2" descr="http://www2.stihi.ru/pics/2014/02/02/1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3" y="723331"/>
            <a:ext cx="6209731" cy="54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C00000"/>
            </a:gs>
            <a:gs pos="38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87680"/>
            <a:ext cx="11143278" cy="1026796"/>
          </a:xfrm>
          <a:gradFill>
            <a:gsLst>
              <a:gs pos="10000">
                <a:srgbClr val="C00000"/>
              </a:gs>
              <a:gs pos="38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r>
              <a:rPr lang="ru-RU" sz="3200" dirty="0" smtClean="0"/>
              <a:t>В последние годы жизни творчество Ахматовой получает мировое признание.</a:t>
            </a:r>
            <a:endParaRPr lang="ru-RU" sz="3200" dirty="0"/>
          </a:p>
        </p:txBody>
      </p:sp>
      <p:pic>
        <p:nvPicPr>
          <p:cNvPr id="7170" name="Picture 2" descr="http://www.gornitsa.ru/images/products/book5/al_book_zal2538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7" y="1514476"/>
            <a:ext cx="5235575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2.darudar.org/s600/00/00/14/db/14db2cde685efd4afeaffbb3393860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15" y="1514476"/>
            <a:ext cx="4976670" cy="46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2-tub-ru.yandex.net/i?id=9069e1dac7cd846f0d232fa4bc64a2eb&amp;n=33&amp;h=190&amp;w=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5" y="3652747"/>
            <a:ext cx="2259414" cy="26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booklya.ua/content/upload/product/50k/50742/290x290/144534/anna-ahmatova-maloe-sobranie-sochineni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982">
            <a:off x="3324142" y="3476625"/>
            <a:ext cx="222458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eprik.ru/loads/prev/67938/236.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20" y="1910687"/>
            <a:ext cx="2076964" cy="27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ая выноска 18"/>
          <p:cNvSpPr/>
          <p:nvPr/>
        </p:nvSpPr>
        <p:spPr>
          <a:xfrm>
            <a:off x="655092" y="668741"/>
            <a:ext cx="3248167" cy="18977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Старославянизм</a:t>
            </a:r>
          </a:p>
          <a:p>
            <a:pPr algn="ctr"/>
            <a:r>
              <a:rPr lang="ru-RU" sz="3200" i="1" dirty="0" smtClean="0"/>
              <a:t> </a:t>
            </a:r>
            <a:r>
              <a:rPr lang="ru-RU" sz="3200" i="1" dirty="0"/>
              <a:t>«не внемлю»</a:t>
            </a:r>
            <a:endParaRPr lang="ru-RU" sz="3200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339988" y="668741"/>
            <a:ext cx="7083189" cy="2291323"/>
          </a:xfrm>
          <a:prstGeom prst="wedgeRectCallout">
            <a:avLst>
              <a:gd name="adj1" fmla="val -24351"/>
              <a:gd name="adj2" fmla="val 641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/>
              <a:t>С</a:t>
            </a:r>
            <a:r>
              <a:rPr lang="ru-RU" sz="3200" i="1" dirty="0" smtClean="0"/>
              <a:t>лова </a:t>
            </a:r>
            <a:r>
              <a:rPr lang="ru-RU" sz="3200" i="1" dirty="0"/>
              <a:t>высокого </a:t>
            </a:r>
            <a:r>
              <a:rPr lang="ru-RU" sz="3200" i="1" dirty="0" smtClean="0"/>
              <a:t>стиля: «</a:t>
            </a:r>
            <a:r>
              <a:rPr lang="ru-RU" sz="3200" i="1" dirty="0"/>
              <a:t>растерзание», «изгнанник», «странник», «ни единого»; « песен …не дам» в значении «не буду посвящать стихов».</a:t>
            </a:r>
            <a:endParaRPr lang="ru-RU" sz="3200" dirty="0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655093" y="2960064"/>
            <a:ext cx="4135272" cy="2989607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Отрицания: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«не </a:t>
            </a:r>
            <a:r>
              <a:rPr lang="ru-RU" sz="3200" i="1" dirty="0">
                <a:solidFill>
                  <a:schemeClr val="tx1"/>
                </a:solidFill>
              </a:rPr>
              <a:t>с теми я..», « не внемлю», « не дам», «не отклонили»,, « нет людей  </a:t>
            </a:r>
            <a:r>
              <a:rPr lang="ru-RU" sz="3200" i="1" dirty="0" err="1" smtClean="0">
                <a:solidFill>
                  <a:schemeClr val="tx1"/>
                </a:solidFill>
              </a:rPr>
              <a:t>бесслезней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377218" y="3562066"/>
            <a:ext cx="6155140" cy="2387605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/>
              <a:t>Отрицательно окрашенная лексика: «бросил», «растерзание», « грубой лести», «заключенный», « жалок.. изгнанник», « в глухом чаду пожара», «губя»)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59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236</Words>
  <Application>Microsoft Office PowerPoint</Application>
  <PresentationFormat>Широкоэкранный</PresentationFormat>
  <Paragraphs>25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Tahoma</vt:lpstr>
      <vt:lpstr>Натуральные материалы</vt:lpstr>
      <vt:lpstr>Урок по литературе «Тема родины в творчестве Ахматовой»</vt:lpstr>
      <vt:lpstr>Сборник «Белая стая», стихотворение «Молитва»</vt:lpstr>
      <vt:lpstr>Николай Гумилев (1886-1921)</vt:lpstr>
      <vt:lpstr>Лев Гумилев (1912-1992)</vt:lpstr>
      <vt:lpstr>Великая Отечественная война</vt:lpstr>
      <vt:lpstr>Ахматова возвращается в Ленинград в 1944 году</vt:lpstr>
      <vt:lpstr>1946 год</vt:lpstr>
      <vt:lpstr>В последние годы жизни творчество Ахматовой получает мировое признание.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литературе «Тема родины в творчестве Ахматовой»</dc:title>
  <dc:creator>елена любивая</dc:creator>
  <cp:lastModifiedBy>елена любивая</cp:lastModifiedBy>
  <cp:revision>23</cp:revision>
  <dcterms:created xsi:type="dcterms:W3CDTF">2015-11-06T22:33:34Z</dcterms:created>
  <dcterms:modified xsi:type="dcterms:W3CDTF">2015-11-07T02:14:35Z</dcterms:modified>
</cp:coreProperties>
</file>