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Default Extension="docx" ContentType="application/vnd.openxmlformats-officedocument.wordprocessingml.document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63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A1482A-9034-4D8C-B23B-BCB505974E60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8B388E-2282-4121-A552-2F278176BCC3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8B388E-2282-4121-A552-2F278176BCC3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36F28A-E3A1-405F-8993-899A0E79A19B}" type="datetimeFigureOut">
              <a:rPr lang="ru-RU" smtClean="0"/>
              <a:pPr/>
              <a:t>07.10.2015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39D9E4-D0BA-474E-9894-A3E88C5C40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_________Microsoft_Office_Word1.docx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548681"/>
            <a:ext cx="7772400" cy="3051770"/>
          </a:xfrm>
        </p:spPr>
        <p:txBody>
          <a:bodyPr>
            <a:normAutofit/>
          </a:bodyPr>
          <a:lstStyle/>
          <a:p>
            <a:r>
              <a:rPr lang="ru-RU" sz="3200" dirty="0" smtClean="0">
                <a:solidFill>
                  <a:srgbClr val="002060"/>
                </a:solidFill>
              </a:rPr>
              <a:t>Развитие профессиональной компетентности педагогов, реализующих требования ФГОС</a:t>
            </a:r>
            <a:endParaRPr lang="ru-RU" sz="3200" dirty="0">
              <a:solidFill>
                <a:srgbClr val="00206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509120"/>
            <a:ext cx="7448872" cy="1129680"/>
          </a:xfrm>
        </p:spPr>
        <p:txBody>
          <a:bodyPr>
            <a:normAutofit/>
          </a:bodyPr>
          <a:lstStyle/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МБОУ СОШ № 1 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Шевченко Н.Д.</a:t>
            </a:r>
          </a:p>
          <a:p>
            <a:pPr algn="r"/>
            <a:r>
              <a:rPr lang="ru-RU" sz="2000" dirty="0" smtClean="0">
                <a:solidFill>
                  <a:schemeClr val="tx1"/>
                </a:solidFill>
              </a:rPr>
              <a:t>2014-2015 </a:t>
            </a:r>
            <a:r>
              <a:rPr lang="ru-RU" sz="2000" dirty="0" err="1" smtClean="0">
                <a:solidFill>
                  <a:schemeClr val="tx1"/>
                </a:solidFill>
              </a:rPr>
              <a:t>уч</a:t>
            </a:r>
            <a:r>
              <a:rPr lang="ru-RU" sz="2000" dirty="0" smtClean="0">
                <a:solidFill>
                  <a:schemeClr val="tx1"/>
                </a:solidFill>
              </a:rPr>
              <a:t>. </a:t>
            </a:r>
            <a:r>
              <a:rPr lang="ru-RU" sz="2000" smtClean="0">
                <a:solidFill>
                  <a:schemeClr val="tx1"/>
                </a:solidFill>
              </a:rPr>
              <a:t>год</a:t>
            </a:r>
            <a:endParaRPr lang="ru-RU" sz="2000" dirty="0">
              <a:solidFill>
                <a:schemeClr val="tx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404664"/>
            <a:ext cx="856895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/>
              <a:t> </a:t>
            </a:r>
            <a:r>
              <a:rPr lang="ru-RU" b="1" dirty="0" smtClean="0"/>
              <a:t>Оснащение кабинета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корректирует в Паспорте кабинета план развития в соответствии с требованиями ФГОС к условиям  </a:t>
            </a:r>
            <a:r>
              <a:rPr lang="ru-RU" dirty="0" err="1" smtClean="0"/>
              <a:t>здоровьесбережения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имеет в наличии в кабинете материалы анализа качества уроков, мониторинга достижения учащихся по ФГОС.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умеет отобрать/ создать/ реализовать в кабинете такое оснащение, которое мотивирует учащихся, раскрывает социально-значимый и личностный потенциал предметного содержания.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Картотеки заданий по предмету, систематизированные по их дидактическому  потенциалу, позволяют проектировать и реализовать индивидуальные образовательные программы соответственно требованиям ФГОС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51520" y="3717032"/>
            <a:ext cx="856895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/>
              <a:t>Педагогическое взаимодействие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владеет методами убеждения, </a:t>
            </a:r>
            <a:r>
              <a:rPr lang="ru-RU" dirty="0"/>
              <a:t>и</a:t>
            </a:r>
            <a:r>
              <a:rPr lang="ru-RU" dirty="0" smtClean="0"/>
              <a:t>спользуя знания  </a:t>
            </a:r>
            <a:r>
              <a:rPr lang="ru-RU" dirty="0" err="1" smtClean="0"/>
              <a:t>психодидактики</a:t>
            </a:r>
            <a:r>
              <a:rPr lang="ru-RU" dirty="0" smtClean="0"/>
              <a:t>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планирует развитие взаимодействия с учащимися на основе использования требований ФГОС  к личностным результатам.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реализует директивно- понимающий стиль общения, выстраивая его на договорных отношениях.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корректирует педагогическое взаимодействие в соответствии с особенностями личности ученика и целыми взаимодействия.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55576" y="476672"/>
            <a:ext cx="770485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dirty="0" smtClean="0">
                <a:solidFill>
                  <a:schemeClr val="accent2">
                    <a:lumMod val="75000"/>
                  </a:schemeClr>
                </a:solidFill>
              </a:rPr>
              <a:t>Структура и содержание Федеральных государственных образовательных стандартов основного общего образования ( ФГОС ООО)</a:t>
            </a:r>
            <a:endParaRPr lang="ru-RU" sz="24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568" y="2204864"/>
            <a:ext cx="79208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В деле обучения и воспитания, во всем школьном деле ничего нельзя улучшить, минуя голову учителя. </a:t>
            </a:r>
          </a:p>
          <a:p>
            <a:pPr algn="ctr"/>
            <a:r>
              <a:rPr lang="ru-RU" sz="2400" dirty="0" smtClean="0">
                <a:solidFill>
                  <a:srgbClr val="FF0000"/>
                </a:solidFill>
              </a:rPr>
              <a:t>                                                                      К.Д. Ушинский</a:t>
            </a:r>
            <a:endParaRPr lang="ru-RU" sz="2400" dirty="0">
              <a:solidFill>
                <a:srgbClr val="FF000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83568" y="3429000"/>
            <a:ext cx="7848872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>Приказом Министерства образования и         науки Российской  Федерации от  « 17» декабря 2010 г. № 1897 утверждена структура и краткое содержание разделов ФГОС ООО.</a:t>
            </a: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67544" y="404664"/>
            <a:ext cx="828092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Общие положения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Что такое Стандарт. Что он включает в себя. Что учитывается в требованиях Стандарта.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Стандарт и система объективной оценки.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Стандарт учитывает особенности народов РФ.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На обеспечение чего направлен Стандарт.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 основе Стандарта лежит системно- </a:t>
            </a:r>
            <a:r>
              <a:rPr lang="ru-RU" dirty="0" err="1" smtClean="0"/>
              <a:t>деятельностный</a:t>
            </a:r>
            <a:r>
              <a:rPr lang="ru-RU" dirty="0" smtClean="0"/>
              <a:t> подход.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Портрет « выпускника основной школы».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 основу чьей деятельности должен быть положен Стандарт ( субъекты реализации требований Стандарта).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539552" y="3284984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Требования к результатам освоения  Основной образовательной программы основного общего образования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Краткое описание трёх групп образовательных результатов: 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Личностных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err="1" smtClean="0"/>
              <a:t>Метапредметных</a:t>
            </a:r>
            <a:r>
              <a:rPr lang="ru-RU" dirty="0" smtClean="0"/>
              <a:t> </a:t>
            </a:r>
          </a:p>
          <a:p>
            <a:pPr marL="400050" indent="-400050">
              <a:buFont typeface="+mj-lt"/>
              <a:buAutoNum type="romanUcPeriod"/>
            </a:pPr>
            <a:r>
              <a:rPr lang="ru-RU" dirty="0" smtClean="0"/>
              <a:t>Предметных. 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ru-RU" dirty="0" smtClean="0"/>
              <a:t>Какие качества должны отражать личностные результаты освоения основной образовательной программы. 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ru-RU" dirty="0" smtClean="0"/>
              <a:t>Какие умения должны отражать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результаты освоения основной образовательной программы.  </a:t>
            </a:r>
          </a:p>
          <a:p>
            <a:pPr marL="400050" indent="-400050">
              <a:buFont typeface="Arial" pitchFamily="34" charset="0"/>
              <a:buChar char="•"/>
            </a:pPr>
            <a:r>
              <a:rPr lang="ru-RU" dirty="0" smtClean="0"/>
              <a:t>Что должны обеспечивать предметные результаты освоения ООО</a:t>
            </a:r>
          </a:p>
          <a:p>
            <a:pPr marL="400050" indent="-400050">
              <a:buFont typeface="Arial" pitchFamily="34" charset="0"/>
              <a:buChar char="•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 flipH="1">
            <a:off x="683568" y="1268760"/>
            <a:ext cx="8240205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Требования к структуре основной  образовательной  программы  основного общего образования 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Общая характеристика ООП ООО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Что определяет ООП ООО.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Через какую деятельность реализуется ООП ООО.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Каковы направления и формы реализации внеурочной деятельности. </a:t>
            </a:r>
          </a:p>
          <a:p>
            <a:pPr marL="342900" indent="-342900">
              <a:buFont typeface="+mj-lt"/>
              <a:buAutoNum type="arabicPeriod"/>
            </a:pPr>
            <a:r>
              <a:rPr lang="ru-RU" dirty="0" smtClean="0"/>
              <a:t>Кто определяет формы организации образовательного процесса.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Структура основной образовательной программы и состав её разделов: целевого, содержательного, организационного.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Соотношение обязательной и формируемой школой частей ООП ООО.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Порядок разработки и утверждения ООП ООО.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Требование преемственности по отношению к ООП ООО. </a:t>
            </a:r>
          </a:p>
          <a:p>
            <a:pPr marL="342900" indent="-342900">
              <a:buFont typeface="Arial" pitchFamily="34" charset="0"/>
              <a:buChar char="•"/>
            </a:pPr>
            <a:r>
              <a:rPr lang="ru-RU" dirty="0" smtClean="0"/>
              <a:t>Требования с структуре и содержанию разделов ООП ООО. Кем и для кого реализуются индивидуальные образовательные программы ( ИОП)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1412776"/>
            <a:ext cx="8424936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Требования к условиям реализации основной образовательной программы основного общего образования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Характеристика групп условий, необходимых для реализации требований Стандарта.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Характеристики образовательной среды.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Возможности для участников образовательного процесса, которые должны обеспечивать условия ООП ООО.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Требования к кадровым условиям, и квалификации профессиональному росту, взаимодействию образовательных учреждений.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Финансово- экономические условия реализации ООП ООО. Показатели, характеризующие требования Стандарта.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Требования к материально- техническим условиям ООП ООО.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Требования к </a:t>
            </a:r>
            <a:r>
              <a:rPr lang="ru-RU" dirty="0" err="1" smtClean="0"/>
              <a:t>психолого</a:t>
            </a:r>
            <a:r>
              <a:rPr lang="ru-RU" dirty="0" smtClean="0"/>
              <a:t>- педагогическим условиям ООП ООО. </a:t>
            </a:r>
          </a:p>
          <a:p>
            <a:pPr>
              <a:buFont typeface="Arial" pitchFamily="34" charset="0"/>
              <a:buChar char="•"/>
            </a:pPr>
            <a:r>
              <a:rPr lang="ru-RU" dirty="0" smtClean="0"/>
              <a:t>Требования к условиям информационно- методических условий реализации ООП ООО.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95536" y="332656"/>
            <a:ext cx="8496944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/>
              <a:t>Стандарт-</a:t>
            </a:r>
            <a:r>
              <a:rPr lang="ru-RU" dirty="0" smtClean="0"/>
              <a:t> это договор со специалистом, производящим товар , услугу, не о том, что он  должен сделать, а о том, чего он </a:t>
            </a:r>
            <a:r>
              <a:rPr lang="ru-RU" b="1" dirty="0" smtClean="0"/>
              <a:t>не может не делать . </a:t>
            </a:r>
            <a:r>
              <a:rPr lang="ru-RU" dirty="0" smtClean="0"/>
              <a:t>При этом человеку предоставляется свобода творчества…. Но, только после того, как он выполнит требования стандарта</a:t>
            </a:r>
            <a:endParaRPr lang="ru-RU" b="1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195736" y="1556792"/>
          <a:ext cx="5238849" cy="4573189"/>
        </p:xfrm>
        <a:graphic>
          <a:graphicData uri="http://schemas.openxmlformats.org/presentationml/2006/ole">
            <p:oleObj spid="_x0000_s1026" name="Документ" r:id="rId3" imgW="6447242" imgH="5627421" progId="Word.Document.12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332656"/>
            <a:ext cx="856895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Цели  ФГОС  предусматривают: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Умение выпускника школы находить и использовать нужную информацию, а не только владеть набором фактов, понятий, алгоритмов- тем, что мы называли предметными </a:t>
            </a:r>
            <a:r>
              <a:rPr lang="ru-RU" dirty="0" err="1" smtClean="0"/>
              <a:t>ЗУНами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Привычка мыслить –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Благородство чувств- личностные.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Стандарт направлен на обеспечение « формирования российской гражданской идентичности обучающихся» 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Приоритетом  является « развитие государственно- общественного управления в образовании»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95536" y="3429000"/>
            <a:ext cx="820891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Как учитель управляет. </a:t>
            </a:r>
          </a:p>
          <a:p>
            <a:r>
              <a:rPr lang="ru-RU" dirty="0" smtClean="0"/>
              <a:t>Деятельность учителя по управлению качеством образовательной системы» учитель- ученик», как реализация им « функций управления»: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Информационно- аналитической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Мотивационно- целевой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Планово- прогностической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Организационно-исполнительской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Контрольно- диагностической </a:t>
            </a:r>
          </a:p>
          <a:p>
            <a:pPr>
              <a:buFont typeface="Wingdings" pitchFamily="2" charset="2"/>
              <a:buChar char="q"/>
            </a:pPr>
            <a:r>
              <a:rPr lang="ru-RU" dirty="0" err="1" smtClean="0"/>
              <a:t>Регулятивно-коррекционной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528" y="260648"/>
            <a:ext cx="849694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Чем учитель управляет ( объекты управления):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Урок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Внеурочная предметная деятельность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Оснащение кабинета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Педагогическое общение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Система оценивания образовательных достижений ученика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323528" y="2276873"/>
            <a:ext cx="7776864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/>
              <a:t>С помощью чего управляет учитель ( ресурсы управления): </a:t>
            </a:r>
          </a:p>
          <a:p>
            <a:pPr>
              <a:buFont typeface="Wingdings" pitchFamily="2" charset="2"/>
              <a:buChar char="q"/>
            </a:pPr>
            <a:r>
              <a:rPr lang="ru-RU" dirty="0" smtClean="0"/>
              <a:t>Система оценивания образовательных достижений учащихся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умеет проектировать к/</a:t>
            </a:r>
            <a:r>
              <a:rPr lang="ru-RU" dirty="0" err="1" smtClean="0"/>
              <a:t>р</a:t>
            </a:r>
            <a:r>
              <a:rPr lang="ru-RU" dirty="0" smtClean="0"/>
              <a:t>, структура и содержание которых соответствует по требованиям ФГОС: проверять не только предметные, но и </a:t>
            </a:r>
            <a:r>
              <a:rPr lang="ru-RU" dirty="0" err="1" smtClean="0"/>
              <a:t>метапредметные</a:t>
            </a:r>
            <a:r>
              <a:rPr lang="ru-RU" dirty="0" smtClean="0"/>
              <a:t>  результаты ученика.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 использует принцип </a:t>
            </a:r>
            <a:r>
              <a:rPr lang="ru-RU" dirty="0" err="1" smtClean="0"/>
              <a:t>критериального</a:t>
            </a:r>
            <a:r>
              <a:rPr lang="ru-RU" dirty="0" smtClean="0"/>
              <a:t> оценивания.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Организация диагностики  </a:t>
            </a:r>
            <a:r>
              <a:rPr lang="ru-RU" dirty="0" err="1" smtClean="0"/>
              <a:t>учебно</a:t>
            </a:r>
            <a:r>
              <a:rPr lang="ru-RU" dirty="0" smtClean="0"/>
              <a:t>- познавательных достижений проводится корректно.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Диагностика достигнутых результатов производится с максимальным участием самого ученика.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 данным анализа работ учитель ведет мониторинг успешности учащихся по предмету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По данным мониторинга учитель осуществляет коррекцию и регуляцию собственной деятельности- коррекцию  целей , задач, организации и содержания процесса обучения.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512" y="332656"/>
            <a:ext cx="8784976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b="1" dirty="0" smtClean="0"/>
              <a:t>Урок как социальный проект: </a:t>
            </a:r>
          </a:p>
          <a:p>
            <a:pPr lvl="1">
              <a:buFont typeface="Wingdings" pitchFamily="2" charset="2"/>
              <a:buChar char="Ø"/>
            </a:pPr>
            <a:r>
              <a:rPr lang="ru-RU" b="1" dirty="0" smtClean="0"/>
              <a:t>Учитель умеет </a:t>
            </a:r>
            <a:r>
              <a:rPr lang="ru-RU" dirty="0" smtClean="0"/>
              <a:t>проанализировать урок как  реализованный социальный проект: определять уровень реализации целей, уровень качества процесса, уровень достигнутых результатов  в соответствии с требованиями ФГОС 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Учитель осознает значение внутренней мотивации как ведущего внутреннего ресурса учебного успеха ученика, помогает ученику перевести внешний ресурс </a:t>
            </a:r>
            <a:r>
              <a:rPr lang="ru-RU" b="1" dirty="0" smtClean="0"/>
              <a:t>«надо» </a:t>
            </a:r>
            <a:r>
              <a:rPr lang="ru-RU" dirty="0" smtClean="0"/>
              <a:t>во внутренний ресурс </a:t>
            </a:r>
            <a:r>
              <a:rPr lang="ru-RU" b="1" dirty="0" smtClean="0"/>
              <a:t>« хочу». </a:t>
            </a:r>
          </a:p>
          <a:p>
            <a:pPr lvl="1">
              <a:buFont typeface="Wingdings" pitchFamily="2" charset="2"/>
              <a:buChar char="Ø"/>
            </a:pPr>
            <a:r>
              <a:rPr lang="ru-RU" dirty="0" smtClean="0"/>
              <a:t>Формирование регулятивных универсальных учебных действий учитель осуществляет при обеспечении договорных отношений по принципу ответственности( индивидуальные образовательные программы, объяснение нового материала в режиме проектирования </a:t>
            </a:r>
            <a:r>
              <a:rPr lang="ru-RU" dirty="0" err="1" smtClean="0"/>
              <a:t>интеллект-карт</a:t>
            </a:r>
            <a:r>
              <a:rPr lang="ru-RU" dirty="0" smtClean="0"/>
              <a:t> и т.п.)</a:t>
            </a:r>
            <a:endParaRPr lang="ru-RU" dirty="0"/>
          </a:p>
          <a:p>
            <a:pPr lvl="1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0" y="3645024"/>
            <a:ext cx="8640960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Font typeface="Wingdings" pitchFamily="2" charset="2"/>
              <a:buChar char="q"/>
            </a:pPr>
            <a:r>
              <a:rPr lang="ru-RU" dirty="0" smtClean="0"/>
              <a:t> </a:t>
            </a:r>
            <a:r>
              <a:rPr lang="ru-RU" b="1" dirty="0" smtClean="0"/>
              <a:t>Внеурочная деятельность: </a:t>
            </a:r>
          </a:p>
          <a:p>
            <a:pPr>
              <a:buFont typeface="Wingdings" pitchFamily="2" charset="2"/>
              <a:buChar char="Ø"/>
            </a:pPr>
            <a:r>
              <a:rPr lang="ru-RU" b="1" dirty="0" smtClean="0"/>
              <a:t>Учитель умеет</a:t>
            </a:r>
            <a:r>
              <a:rPr lang="ru-RU" dirty="0" smtClean="0"/>
              <a:t> проанализировать качество  предметного внеурочного события в соответствии с требованиями ФГОС: насколько это событие реализует условия для формирования не только предметных, но и личностных результатов и УУД.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В планировании внеурочных событий должен отражаться субъективный опыт учащихся, внеурочная деятельность должна проектироваться как </a:t>
            </a:r>
            <a:r>
              <a:rPr lang="ru-RU" dirty="0" err="1" smtClean="0"/>
              <a:t>социальнозначимая</a:t>
            </a:r>
            <a:r>
              <a:rPr lang="ru-RU" dirty="0" smtClean="0"/>
              <a:t>. </a:t>
            </a:r>
          </a:p>
          <a:p>
            <a:pPr>
              <a:buFont typeface="Wingdings" pitchFamily="2" charset="2"/>
              <a:buChar char="Ø"/>
            </a:pPr>
            <a:r>
              <a:rPr lang="ru-RU" dirty="0" smtClean="0"/>
              <a:t>Учитель, анализируя результаты каждого события, при необходимости корректирует содержание и формы деятельности последующих событий.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932</Words>
  <Application>Microsoft Office PowerPoint</Application>
  <PresentationFormat>Экран (4:3)</PresentationFormat>
  <Paragraphs>92</Paragraphs>
  <Slides>10</Slides>
  <Notes>1</Notes>
  <HiddenSlides>0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2" baseType="lpstr">
      <vt:lpstr>Тема Office</vt:lpstr>
      <vt:lpstr>Документ</vt:lpstr>
      <vt:lpstr>Развитие профессиональной компетентности педагогов, реализующих требования ФГОС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Развитие профессиональной компетентности педагогов, реализующих требования ФГОС</dc:title>
  <dc:creator>я</dc:creator>
  <cp:lastModifiedBy>каб 16</cp:lastModifiedBy>
  <cp:revision>35</cp:revision>
  <dcterms:created xsi:type="dcterms:W3CDTF">2015-01-14T11:41:23Z</dcterms:created>
  <dcterms:modified xsi:type="dcterms:W3CDTF">2015-10-07T09:31:26Z</dcterms:modified>
</cp:coreProperties>
</file>