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77" r:id="rId5"/>
    <p:sldId id="278" r:id="rId6"/>
    <p:sldId id="280" r:id="rId7"/>
    <p:sldId id="259" r:id="rId8"/>
    <p:sldId id="260" r:id="rId9"/>
    <p:sldId id="261" r:id="rId10"/>
    <p:sldId id="263" r:id="rId11"/>
    <p:sldId id="264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82" r:id="rId22"/>
    <p:sldId id="276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9F565-E0D1-4024-A119-84D591B554E8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B461D-8A71-4AE5-890B-B0E0D89477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B461D-8A71-4AE5-890B-B0E0D894773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E55C08-77A2-4F2C-B46D-87075FE2591E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3D459E-A01B-4A10-B3DD-332AFE4A9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928802"/>
            <a:ext cx="6172200" cy="280400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Проектирование учебно-методического сопровождения курса «Биология-Химия» в профильных группах в условиях перехода на новый ФГОС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5429264"/>
            <a:ext cx="7772400" cy="11997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Работу выполнили: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биологии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Поздеева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учитель химии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Подсухина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Е.В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7356" y="357166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общеобразовательное учреждение средняя общеобразовательная школа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Даровской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Кировской области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344787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Создание рабочих программ к учебнику химия профильного уровня под редакцией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Н.Е Кузнецовой, биологии под редакцией           В.Г Дымшица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программ и обновление содержания элективных курсов, курсов по выбору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cap="none" dirty="0" smtClean="0">
                <a:ln/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ПРОГРАММЫ ПРОФИЛЬНОГО ОБУЧЕНИЯ</a:t>
            </a:r>
            <a:endParaRPr lang="ru-RU" cap="none" dirty="0">
              <a:ln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Олимпиада по химии. . Новост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840401"/>
            <a:ext cx="2252664" cy="168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ПЕДАГОГИЧЕСКИЕ ТЕХНОЛОГИИ</a:t>
            </a:r>
            <a:endParaRPr lang="ru-RU" b="1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14414" y="1785926"/>
            <a:ext cx="2714644" cy="11430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24" y="4786322"/>
            <a:ext cx="3357586" cy="11430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14876" y="1785926"/>
            <a:ext cx="2622195" cy="11430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285852" y="1857364"/>
            <a:ext cx="2428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Проблемное обучение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1538" y="4929198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Информационные технологии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3504" y="1785926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Лекционно-семинарские технологии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7158" y="3214686"/>
            <a:ext cx="3092845" cy="11430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00034" y="3429000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Формирующее оценивание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3143248"/>
            <a:ext cx="2601847" cy="102989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572132" y="3286124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14876" y="4714884"/>
            <a:ext cx="3500462" cy="123545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786314" y="4643446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Технология критического мышления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16225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Презентации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Готовые учебные и демонстрационные программы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Проверка знаний на уроке (тесты)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2011-2012г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Победитель районного  фестиваля инновационных проектов по теме  «Использование современных технологий в преподавании предметов естественного цикла» , где обобщен опыт по использованию икт- технологий  на уроках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cap="none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ИНФОРМАЦИОННЫЕ ТЕХНОЛОГИИ</a:t>
            </a:r>
            <a:endParaRPr lang="ru-RU" b="1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АКТИВНЫЕ  ФОРМЫ ОБУЧЕНИЯ</a:t>
            </a:r>
            <a:endParaRPr lang="ru-RU" sz="3600" b="1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Рисунок 27" descr="http://www.30.bel-school.ru/sites/default/files/%20%D0%A0%D0%B8%D1%81%D1%83%D0%BD%D0%BE%D0%BA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992950"/>
            <a:ext cx="1900240" cy="186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714348" y="1643050"/>
            <a:ext cx="3429024" cy="61264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УРОК- СЕМИНАР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929190" y="1643050"/>
            <a:ext cx="3429024" cy="61264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УРОК- ЛЕКЦИЯ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714348" y="3000372"/>
            <a:ext cx="3429024" cy="61264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УРОК- ПРОЕКТ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000628" y="2857496"/>
            <a:ext cx="3429024" cy="61264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УРОК- ПРАКТИКУМ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785786" y="4429132"/>
            <a:ext cx="3429024" cy="61264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УРОК- ЗАЧЕТ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00628" y="4286256"/>
            <a:ext cx="3429024" cy="78581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УРОК- КОНСУЛЬТАЦИЯ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cap="none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СЕМИНАРЫ</a:t>
            </a:r>
            <a:endParaRPr lang="ru-RU" sz="3600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Презентации р - Книги и учебни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714884"/>
            <a:ext cx="1371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57158" y="2643182"/>
            <a:ext cx="84171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ФОРМА КОЛЛЕКТИВНОЙ</a:t>
            </a: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САМОСТОЯТЕЛЬНОЙ ДЕЯТЕЛЬНОСТИ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14810" y="1071546"/>
            <a:ext cx="484632" cy="1428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466883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Уроки-семинары по темам «Сравнительная характеристика металлов и неметаллов и их соединений», «Происхождение жизни на Земле»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Урок- в «Дни информационных технологий в образовании Кировской области» для учителей района, тема «Алюминий - химический элемент и простое вещество», «Строение и функции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прокариотической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клетки»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 по теме «Угольная кислота и ее соли»- для РМО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 по теме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Алкины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»- для директоров района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Обобщающий урок по экологии «Свалка по имени Земля»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Всероссийский фестиваль «Открытый урок» по теме «Биотические факторы среды»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/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ОТКРЫТЫЕ УРОКИ</a:t>
            </a:r>
            <a:endParaRPr lang="ru-RU" sz="3600" b="1" cap="none" dirty="0">
              <a:ln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30.bel-school.ru/sites/default/files/%20%D0%A0%D0%B8%D1%81%D1%83%D0%BD%D0%BE%D0%BA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863052"/>
            <a:ext cx="1828802" cy="179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оризонтальный свиток 9"/>
          <p:cNvSpPr/>
          <p:nvPr/>
        </p:nvSpPr>
        <p:spPr>
          <a:xfrm>
            <a:off x="642910" y="1428736"/>
            <a:ext cx="3571900" cy="103327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076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600" b="1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4929190" y="1428736"/>
            <a:ext cx="3429024" cy="103327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КРУЖКИ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5143504" y="4643446"/>
            <a:ext cx="3429024" cy="103327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ЭЛЕКТИВНЫЕ КУРСЫ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4929190" y="2928934"/>
            <a:ext cx="3500462" cy="103327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КОНКУРСЫ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857224" y="4643446"/>
            <a:ext cx="3500462" cy="135732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ИССЛЕДОВАТЕЛЬСКАЯ И ПРОЕКТНАЯ ДЕЯТЕЛЬНОСТЬ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Горизонтальный свиток 17"/>
          <p:cNvSpPr/>
          <p:nvPr/>
        </p:nvSpPr>
        <p:spPr>
          <a:xfrm>
            <a:off x="714348" y="3071810"/>
            <a:ext cx="3500462" cy="103327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ПРЕДМЕТНЫЕ НЕДЕЛИ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786874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год  Интернет-конкурс « Природа родного края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Торощина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(10 класс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 место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год межрайонная научно-практическая конференция исследовательских и проектных работ , г. Котельнич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Торощина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А.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(11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класс)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 м.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год Всероссийский конкурс «Человек и природа»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10 класс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Холманских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Диплом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место в районе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Подсухина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Диплом за 2 место в районе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Тарасов 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Диплом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 3 место в районе</a:t>
            </a:r>
          </a:p>
          <a:p>
            <a:pPr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11 класс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Вырасткова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.- Диплом 3 степени  в области,  конкурс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Гелиантус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2015</a:t>
            </a:r>
            <a:r>
              <a:rPr lang="ru-RU" sz="2800" dirty="0" smtClean="0"/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районный конкурс творческих работ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победители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             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Некрасова А,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Помелова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Мария(11 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2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1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/>
                <a:solidFill>
                  <a:srgbClr val="C00000"/>
                </a:solidFill>
              </a:rPr>
              <a:t>ПОБЕДИТЕЛИ КОНКУРСОВ</a:t>
            </a:r>
            <a:endParaRPr lang="ru-RU" sz="3600" b="1" cap="none" dirty="0">
              <a:ln/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2011г –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призер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муниципального этапа- </a:t>
            </a:r>
            <a:r>
              <a:rPr lang="ru-RU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Поздеева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А.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(11 </a:t>
            </a:r>
            <a:r>
              <a:rPr lang="ru-RU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2011год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победители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муниципального этапа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Поздеева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А, (11кл)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Торощина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А, (10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2012 год-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призеры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муниципального этапа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Торощина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(11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Холманских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(10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2013 год-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призеры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муниципального этапа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Лянгузова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.(11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.);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Мочалов 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(10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2014г- победители муниципального этапа-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Авдеева 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(10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Мочалов 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(11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.), призеры: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Долгополова Ю., Котельникова А.(10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cap="none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ПРЕДМЕТНЫЕ ОЛИМПИАДЫ</a:t>
            </a:r>
            <a:endParaRPr lang="ru-RU" sz="3200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 ЕГЭ  (ХИМИЯ)</a:t>
            </a:r>
            <a:endParaRPr lang="ru-RU" sz="3600" b="1" cap="none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0" y="1285860"/>
          <a:ext cx="878687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19"/>
                <a:gridCol w="2196719"/>
                <a:gridCol w="2196719"/>
                <a:gridCol w="2196719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Ср. балл по области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Ср. балл в пр. группе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2011 год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</a:t>
                      </a:r>
                      <a:r>
                        <a:rPr lang="ru-RU" b="1" dirty="0" smtClean="0"/>
                        <a:t> </a:t>
                      </a:r>
                      <a:r>
                        <a:rPr lang="ru-RU" sz="2800" b="1" dirty="0" smtClean="0"/>
                        <a:t>63,71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   </a:t>
                      </a:r>
                      <a:r>
                        <a:rPr lang="ru-RU" sz="2800" b="1" dirty="0" smtClean="0"/>
                        <a:t>64,85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Выше</a:t>
                      </a: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областного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2012 год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    60,28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     69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Выше</a:t>
                      </a:r>
                    </a:p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областного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2013 год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</a:t>
                      </a:r>
                      <a:r>
                        <a:rPr lang="ru-RU" sz="2800" b="1" dirty="0" smtClean="0"/>
                        <a:t>69,29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    61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Ниже областного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создать условия для осуществления профильного обучения по курсу «Биология- химия», ориентированного на удовлетворение познавательных запросов, интересов, развитие способностей и склонностей учеников через разработку и апробирование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методического сопровождения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30.bel-school.ru/sites/default/files/%20%D0%A0%D0%B8%D1%81%D1%83%D0%BD%D0%BE%D0%BA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0"/>
            <a:ext cx="192882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30.bel-school.ru/sites/default/files/%20%D0%A0%D0%B8%D1%81%D1%83%D0%BD%D0%BE%D0%BA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3292" y="152400"/>
            <a:ext cx="192882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644000" cy="490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0"/>
                <a:gridCol w="2161000"/>
                <a:gridCol w="2161000"/>
                <a:gridCol w="2161000"/>
              </a:tblGrid>
              <a:tr h="144806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Ср. балл по области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Ср. балл по профильной группе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01364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2011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57,77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67,5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Выше среднего областного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7309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2012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56,55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Выше среднего областного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44806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2013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3200" b="1" dirty="0" smtClean="0"/>
                        <a:t>2014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60,43</a:t>
                      </a:r>
                    </a:p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r>
                        <a:rPr lang="ru-RU" sz="2800" b="1" dirty="0" smtClean="0"/>
                        <a:t>60,72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63,7</a:t>
                      </a:r>
                    </a:p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r>
                        <a:rPr lang="ru-RU" sz="2800" b="1" dirty="0" smtClean="0"/>
                        <a:t>73,5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Выше среднего областного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ЕГЭ (БИОЛОГИЯ)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7772400" cy="857255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 год –КГМА (1), КГСХА (2),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медколледж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(2)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000108"/>
            <a:ext cx="7500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2011 год – КГМА (6),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ВятГУ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(1)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357430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2013 год –КГМА(2),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Йошкар-Олинская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ГСХ А (2),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ВятГУ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(3 )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3714752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2014 год- КГМА(1), ВГГУ(1) 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медколледж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(2), Пермская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формацевтическая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академия(1)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285728"/>
            <a:ext cx="4376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УЧЕБНЫЕ ЗАВЕДЕНИЯ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357214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7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 профессиональных устремлений школьника и его планов на будущее:</a:t>
            </a:r>
            <a:r>
              <a:rPr lang="ru-RU" sz="27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2) будет ли он продолжать профильное изучение отдельных предметов в специализированном учебном заведении;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3) будет ли изучаемый предмет служить для него средством изучения другой предметной области;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4 ) собирается ли выпускник использовать знания в практической деятельности сразу после окончания школы.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00042"/>
            <a:ext cx="8213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ЧЕГО ЗАВИСИТ ВЫБОР ПРОФИЛЯ?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857892"/>
            <a:ext cx="8495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ВЫБОР ПРОФИЛЯ - ЭТО ШАГ ВО ВЗРОСЛУЮ ЖИЗНЬ!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   </a:t>
            </a:r>
          </a:p>
          <a:p>
            <a:pPr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Презентации р - Книги и учебни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429132"/>
            <a:ext cx="1785950" cy="201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езентации р - Книги и учебник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214290"/>
            <a:ext cx="135735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2032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Разработать и апробировать образовательные программы для ПП и ПО, рабочих программ для профильного обучения;  программ элективных курсов;</a:t>
            </a:r>
          </a:p>
          <a:p>
            <a:pPr>
              <a:buFont typeface="Wingdings" pitchFamily="2" charset="2"/>
              <a:buChar char="v"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Проанализировать содержание учебных пособий на профильном уровне;</a:t>
            </a:r>
          </a:p>
          <a:p>
            <a:pPr>
              <a:buFont typeface="Wingdings" pitchFamily="2" charset="2"/>
              <a:buChar char="v"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Выбрать оптимальные формы, методы и средства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обучения;</a:t>
            </a: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Разработать систему занятий для подготовки к ЕГЭ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endParaRPr lang="ru-RU" sz="2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428604"/>
            <a:ext cx="81439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571612"/>
            <a:ext cx="730347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ориентированное обучение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использование педагогических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технологий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дополнительные курсы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индивидуализация обучения</a:t>
            </a:r>
          </a:p>
          <a:p>
            <a:pPr>
              <a:buFont typeface="Wingdings" pitchFamily="2" charset="2"/>
              <a:buChar char="v"/>
            </a:pPr>
            <a:endParaRPr lang="ru-RU" sz="3600" dirty="0"/>
          </a:p>
        </p:txBody>
      </p:sp>
      <p:pic>
        <p:nvPicPr>
          <p:cNvPr id="6" name="Рисунок 5" descr="http://www.30.bel-school.ru/sites/default/files/%20%D0%A0%D0%B8%D1%81%D1%83%D0%BD%D0%BE%D0%BA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507186"/>
            <a:ext cx="1900240" cy="186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8596" y="428604"/>
            <a:ext cx="83463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ИДЕЯ ИЗМЕНЕНИЙ СОСТОИТ В РАЗВИТИИ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СУБЪЕКТНОГО ОПЫТА ШКОЛЬНИКОВ через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Презентации р - Книги и учебник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193982"/>
            <a:ext cx="1800228" cy="218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0034" y="500042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НОВИЗНА ОПЫТА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571612"/>
            <a:ext cx="77027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Преподавание предмета на более высоком уровне обеспечивает большую  возможность учащимся для поступления в учебные заведения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Повышение интереса к химико-биологическому профильному обучению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Повышение количества учащихся, поступающих на химико-биологические специальности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Мотивация на получение знаний, заинтересованность в результате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Стабильные  результаты обучения и профессионального выбора учащихся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Определение целевого компонента, форм, методов, технологий профильного обучения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РЕЗУЛЬТАТЫ ИЗМЕНЕНИЙ</a:t>
            </a:r>
            <a:endParaRPr lang="ru-RU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        </a:t>
            </a:r>
          </a:p>
          <a:p>
            <a:pPr>
              <a:buNone/>
            </a:pP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r>
              <a:rPr lang="ru-RU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предпрофильная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элективные</a:t>
            </a:r>
          </a:p>
          <a:p>
            <a:pPr>
              <a:buNone/>
            </a:pP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подготовка                             курсы</a:t>
            </a:r>
          </a:p>
          <a:p>
            <a:pPr>
              <a:buNone/>
            </a:pPr>
            <a:endParaRPr lang="ru-RU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</a:t>
            </a:r>
          </a:p>
          <a:p>
            <a:pPr>
              <a:buNone/>
            </a:pP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</a:t>
            </a: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профильные, базовые</a:t>
            </a:r>
          </a:p>
          <a:p>
            <a:pPr>
              <a:buNone/>
            </a:pP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общеобразовательные</a:t>
            </a:r>
          </a:p>
          <a:p>
            <a:pPr>
              <a:buNone/>
            </a:pPr>
            <a:r>
              <a:rPr lang="ru-RU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предметы</a:t>
            </a:r>
            <a:endParaRPr lang="ru-RU" sz="32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СТРУКТУРА И СОДЕРЖАНИЕ </a:t>
            </a:r>
            <a:br>
              <a:rPr 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ПРОФИЛЬНОГО ОБУЧЕНИЯ</a:t>
            </a:r>
            <a:endParaRPr lang="ru-RU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>
            <a:off x="3929058" y="2643182"/>
            <a:ext cx="1714512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гнутая вправо стрелка 29"/>
          <p:cNvSpPr/>
          <p:nvPr/>
        </p:nvSpPr>
        <p:spPr>
          <a:xfrm rot="10800000">
            <a:off x="857224" y="3000372"/>
            <a:ext cx="928694" cy="192882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право стрелка 30"/>
          <p:cNvSpPr/>
          <p:nvPr/>
        </p:nvSpPr>
        <p:spPr>
          <a:xfrm>
            <a:off x="7786710" y="3000372"/>
            <a:ext cx="857256" cy="192882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59074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ru-RU" sz="2800" b="1" dirty="0" smtClean="0"/>
          </a:p>
          <a:p>
            <a:pPr algn="r">
              <a:buNone/>
            </a:pPr>
            <a:r>
              <a:rPr lang="ru-RU" sz="3200" i="1" dirty="0" smtClean="0"/>
              <a:t>   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Химия вокруг нас        </a:t>
            </a:r>
          </a:p>
          <a:p>
            <a:pPr algn="ctr">
              <a:buNone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Здоровье и окружающая среда</a:t>
            </a:r>
          </a:p>
          <a:p>
            <a:pPr algn="ctr">
              <a:buNone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Экологическая безопасность человека</a:t>
            </a:r>
            <a:endParaRPr lang="ru-RU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/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ПРЕДПРОФИЛЬНАЯ ПОДГОТОВКА</a:t>
            </a:r>
            <a:endParaRPr lang="ru-RU" sz="3600" b="1" cap="none" dirty="0">
              <a:ln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428736"/>
            <a:ext cx="46473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Курсы по выбору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Викторина &quot;Биолого-химическая эстафета&quot; - Дистанционный Образовательный Портал &quot;Продлёнка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786322"/>
            <a:ext cx="2438403" cy="180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икторина &quot;Биолого-химическая эстафета&quot; - Дистанционный Образовательный Портал &quot;Продлёнка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857760"/>
            <a:ext cx="2438403" cy="180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28049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 класс-биология, химия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 часа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11 класс биология, химия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 часа</a:t>
            </a:r>
          </a:p>
          <a:p>
            <a:pPr>
              <a:buNone/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Элективные курсы: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«Биология растений, грибов, лишайников»,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«Популярная генетика человека»,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«Некоторые вопросы общей химии»;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/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ПРОФИЛЬНОЕ ОБУЧЕНИЕ</a:t>
            </a:r>
            <a:endParaRPr lang="ru-RU" sz="3600" b="1" cap="none" dirty="0">
              <a:ln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964</TotalTime>
  <Words>874</Words>
  <Application>Microsoft Office PowerPoint</Application>
  <PresentationFormat>Экран (4:3)</PresentationFormat>
  <Paragraphs>175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Проектирование учебно-методического сопровождения курса «Биология-Химия» в профильных группах в условиях перехода на новый ФГОС  </vt:lpstr>
      <vt:lpstr>ЦЕЛЬ</vt:lpstr>
      <vt:lpstr>ЗАДАЧИ</vt:lpstr>
      <vt:lpstr>Слайд 4</vt:lpstr>
      <vt:lpstr>Слайд 5</vt:lpstr>
      <vt:lpstr>РЕЗУЛЬТАТЫ ИЗМЕНЕНИЙ</vt:lpstr>
      <vt:lpstr>СТРУКТУРА И СОДЕРЖАНИЕ  ПРОФИЛЬНОГО ОБУЧЕНИЯ</vt:lpstr>
      <vt:lpstr>ПРЕДПРОФИЛЬНАЯ ПОДГОТОВКА</vt:lpstr>
      <vt:lpstr>ПРОФИЛЬНОЕ ОБУЧЕНИЕ</vt:lpstr>
      <vt:lpstr>ПРОГРАММЫ ПРОФИЛЬНОГО ОБУЧЕНИЯ</vt:lpstr>
      <vt:lpstr>ПЕДАГОГИЧЕСКИЕ ТЕХНОЛОГИИ</vt:lpstr>
      <vt:lpstr>ИНФОРМАЦИОННЫЕ ТЕХНОЛОГИИ</vt:lpstr>
      <vt:lpstr>АКТИВНЫЕ  ФОРМЫ ОБУЧЕНИЯ</vt:lpstr>
      <vt:lpstr>СЕМИНАРЫ</vt:lpstr>
      <vt:lpstr>ОТКРЫТЫЕ УРОКИ</vt:lpstr>
      <vt:lpstr>ВНЕУРОЧНАЯ ДЕЯТЕЛЬНОСТЬ</vt:lpstr>
      <vt:lpstr>ПОБЕДИТЕЛИ КОНКУРСОВ</vt:lpstr>
      <vt:lpstr>ПРЕДМЕТНЫЕ ОЛИМПИАДЫ</vt:lpstr>
      <vt:lpstr>РЕЗУЛЬТАТЫ  ЕГЭ  (ХИМИЯ)</vt:lpstr>
      <vt:lpstr>РЕЗУЛЬТАТЫ ЕГЭ (БИОЛОГИЯ)</vt:lpstr>
      <vt:lpstr>2012 год –КГМА (1), КГСХА (2), медколледж (2) </vt:lpstr>
      <vt:lpstr>                          1) от профессиональных устремлений школьника и его планов на будущее:   2) будет ли он продолжать профильное изучение отдельных предметов в специализированном учебном заведении;   3) будет ли изучаемый предмет служить для него средством изучения другой предметной области;   4 ) собирается ли выпускник использовать знания в практической деятельности сразу после окончания школы.  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учебно-методического комплекса курса «Химия» в профильных группах, в условиях реализации ФГОС.</dc:title>
  <dc:creator>Пользователь</dc:creator>
  <cp:lastModifiedBy>Пользователь</cp:lastModifiedBy>
  <cp:revision>97</cp:revision>
  <dcterms:created xsi:type="dcterms:W3CDTF">2014-06-13T08:40:54Z</dcterms:created>
  <dcterms:modified xsi:type="dcterms:W3CDTF">2015-06-18T10:02:59Z</dcterms:modified>
</cp:coreProperties>
</file>