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0" r:id="rId3"/>
    <p:sldId id="261" r:id="rId4"/>
    <p:sldId id="262" r:id="rId5"/>
    <p:sldId id="257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-10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ru-RU" altLang="en-US" smtClean="0"/>
              <a:t>Образец заголовка</a:t>
            </a:r>
            <a:endParaRPr lang="ru-RU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 altLang="en-US" smtClean="0"/>
              <a:t>Образец подзаголовка</a:t>
            </a:r>
            <a:endParaRPr lang="ru-RU" altLang="en-U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294357D-045C-422D-97BD-9802F9ACC06D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7175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2589C-0EE6-43C3-BA9B-F9B1B05623E2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015C1-87FF-444C-9353-CB1FE5428E1C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004C1-939C-4DBB-9197-09BE6338A51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F0DE9-F885-4CF6-84BB-CC85CA46F827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D4CC6-97BD-4FBD-B188-A05A1E8DE05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2613F-47CB-4194-B907-0660B014D816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CC475-0E54-4553-968B-A8C889DC1655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CC967-FD00-43C7-8CD3-B2A9C16C2BA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27C67-EAB8-42AF-AEAE-2058EADBB39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25C0C-91BC-4EF6-A228-E3452847295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endParaRPr lang="ru-RU" alt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fld id="{68364AD5-FDE5-4E3C-B68C-71BEDDE31F53}" type="slidenum">
              <a:rPr lang="ru-RU" altLang="en-US"/>
              <a:pPr/>
              <a:t>‹#›</a:t>
            </a:fld>
            <a:endParaRPr lang="ru-RU" altLang="en-US"/>
          </a:p>
        </p:txBody>
      </p:sp>
      <p:sp>
        <p:nvSpPr>
          <p:cNvPr id="615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vaz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image" Target="../media/image1.jpeg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iCA59SZ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151949">
            <a:off x="914400" y="4267200"/>
            <a:ext cx="1447800" cy="1638300"/>
          </a:xfrm>
          <a:prstGeom prst="rect">
            <a:avLst/>
          </a:prstGeom>
          <a:noFill/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/>
              <a:t>Умножение многочлена на одночлен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Задания для устного счета</a:t>
            </a:r>
          </a:p>
          <a:p>
            <a:pPr>
              <a:lnSpc>
                <a:spcPct val="90000"/>
              </a:lnSpc>
            </a:pPr>
            <a:r>
              <a:rPr lang="ru-RU"/>
              <a:t>Упражнение 19</a:t>
            </a:r>
          </a:p>
          <a:p>
            <a:pPr>
              <a:lnSpc>
                <a:spcPct val="90000"/>
              </a:lnSpc>
            </a:pPr>
            <a:endParaRPr lang="ru-RU"/>
          </a:p>
          <a:p>
            <a:pPr>
              <a:lnSpc>
                <a:spcPct val="90000"/>
              </a:lnSpc>
            </a:pPr>
            <a:r>
              <a:rPr lang="ru-RU" sz="1800"/>
              <a:t>       </a:t>
            </a:r>
            <a:r>
              <a:rPr lang="ru-RU" sz="2000"/>
              <a:t>7 класс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101975" y="6454775"/>
            <a:ext cx="320357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00">
                <a:latin typeface="Tahoma" charset="0"/>
              </a:rPr>
              <a:t>Все права защищены. Copyright(c) 2008.  </a:t>
            </a:r>
            <a:r>
              <a:rPr lang="en-US" sz="800">
                <a:latin typeface="Tahoma" charset="0"/>
                <a:hlinkClick r:id="rId3"/>
              </a:rPr>
              <a:t>http://www.mathvaz.ru</a:t>
            </a:r>
            <a:endParaRPr lang="ru-RU" sz="800">
              <a:latin typeface="Tahoma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8186738" y="6469063"/>
            <a:ext cx="73977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00">
                <a:latin typeface="Tahoma" charset="0"/>
              </a:rPr>
              <a:t>Copyright(c)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5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02"/>
                  </p:tgtEl>
                </p:cond>
              </p:nextCondLst>
            </p:seq>
          </p:childTnLst>
        </p:cTn>
      </p:par>
    </p:tnLst>
    <p:bldLst>
      <p:bldP spid="4101" grpId="0"/>
      <p:bldP spid="410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Выполните умножение:</a:t>
            </a: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>
            <a:off x="3589338" y="2505075"/>
            <a:ext cx="1582737" cy="181451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>
                <a:solidFill>
                  <a:srgbClr val="FF6600"/>
                </a:solidFill>
                <a:latin typeface="Tahoma" charset="0"/>
              </a:rPr>
              <a:t> </a:t>
            </a:r>
            <a:r>
              <a:rPr lang="ru-RU" sz="4800" i="1">
                <a:solidFill>
                  <a:srgbClr val="FF6600"/>
                </a:solidFill>
                <a:latin typeface="Times New Roman" charset="0"/>
              </a:rPr>
              <a:t>(а+</a:t>
            </a:r>
            <a:r>
              <a:rPr lang="en-US" sz="4800" i="1">
                <a:solidFill>
                  <a:srgbClr val="FF6600"/>
                </a:solidFill>
                <a:latin typeface="Times New Roman" charset="0"/>
              </a:rPr>
              <a:t>b)</a:t>
            </a:r>
            <a:endParaRPr lang="ru-RU" sz="4800" i="1">
              <a:solidFill>
                <a:srgbClr val="FF6600"/>
              </a:solidFill>
              <a:latin typeface="Times New Roman" charset="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57213" y="2316163"/>
            <a:ext cx="1204912" cy="6381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63563" y="3281363"/>
            <a:ext cx="1204912" cy="6381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57213" y="4175125"/>
            <a:ext cx="1204912" cy="638175"/>
          </a:xfrm>
          <a:prstGeom prst="rect">
            <a:avLst/>
          </a:prstGeom>
          <a:solidFill>
            <a:srgbClr val="FF3399"/>
          </a:solidFill>
          <a:ln w="952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63563" y="5183188"/>
            <a:ext cx="1204912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71500" y="1444625"/>
            <a:ext cx="1204913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Tahoma" charset="0"/>
            </a:endParaRP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1747838" y="1779588"/>
            <a:ext cx="1893887" cy="12033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6661150" y="2293938"/>
            <a:ext cx="2074863" cy="6381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6667500" y="3259138"/>
            <a:ext cx="2046288" cy="6381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6661150" y="4152900"/>
            <a:ext cx="2047875" cy="638175"/>
          </a:xfrm>
          <a:prstGeom prst="rect">
            <a:avLst/>
          </a:prstGeom>
          <a:solidFill>
            <a:srgbClr val="FF3399"/>
          </a:solidFill>
          <a:ln w="952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6667500" y="5160963"/>
            <a:ext cx="2046288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6675438" y="1422400"/>
            <a:ext cx="2032000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1747838" y="2649538"/>
            <a:ext cx="1819275" cy="6096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6" name="Line 16"/>
          <p:cNvSpPr>
            <a:spLocks noChangeShapeType="1"/>
          </p:cNvSpPr>
          <p:nvPr/>
        </p:nvSpPr>
        <p:spPr bwMode="auto">
          <a:xfrm flipV="1">
            <a:off x="1747838" y="3987800"/>
            <a:ext cx="1993900" cy="154463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7" name="Line 17"/>
          <p:cNvSpPr>
            <a:spLocks noChangeShapeType="1"/>
          </p:cNvSpPr>
          <p:nvPr/>
        </p:nvSpPr>
        <p:spPr bwMode="auto">
          <a:xfrm flipV="1">
            <a:off x="4991100" y="1774825"/>
            <a:ext cx="1666875" cy="109855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4935538" y="4065588"/>
            <a:ext cx="1736725" cy="140493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 flipV="1">
            <a:off x="1739900" y="3586163"/>
            <a:ext cx="1836738" cy="1428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 flipV="1">
            <a:off x="1725613" y="3763963"/>
            <a:ext cx="1884362" cy="750887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5089525" y="3792538"/>
            <a:ext cx="1571625" cy="663575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5141913" y="3514725"/>
            <a:ext cx="1520825" cy="349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V="1">
            <a:off x="5130800" y="2614613"/>
            <a:ext cx="1516063" cy="56197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4" name="Text Box 24"/>
          <p:cNvSpPr txBox="1">
            <a:spLocks noChangeArrowheads="1"/>
          </p:cNvSpPr>
          <p:nvPr/>
        </p:nvSpPr>
        <p:spPr bwMode="auto">
          <a:xfrm>
            <a:off x="717550" y="1489075"/>
            <a:ext cx="828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>
                <a:solidFill>
                  <a:schemeClr val="bg1"/>
                </a:solidFill>
                <a:latin typeface="Times New Roman" charset="0"/>
              </a:rPr>
              <a:t>12</a:t>
            </a:r>
          </a:p>
        </p:txBody>
      </p:sp>
      <p:sp>
        <p:nvSpPr>
          <p:cNvPr id="15385" name="Text Box 25"/>
          <p:cNvSpPr txBox="1">
            <a:spLocks noChangeArrowheads="1"/>
          </p:cNvSpPr>
          <p:nvPr/>
        </p:nvSpPr>
        <p:spPr bwMode="auto">
          <a:xfrm>
            <a:off x="6750050" y="1468438"/>
            <a:ext cx="1946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>
                <a:solidFill>
                  <a:schemeClr val="bg1"/>
                </a:solidFill>
                <a:latin typeface="Times New Roman" charset="0"/>
              </a:rPr>
              <a:t>12</a:t>
            </a:r>
            <a:r>
              <a:rPr lang="en-US" sz="2800" i="1" dirty="0">
                <a:solidFill>
                  <a:schemeClr val="bg1"/>
                </a:solidFill>
                <a:latin typeface="Times New Roman" charset="0"/>
              </a:rPr>
              <a:t>a+12b</a:t>
            </a:r>
            <a:endParaRPr lang="ru-RU" sz="2800" i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576263" y="3325813"/>
            <a:ext cx="1108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FF3399"/>
                </a:solidFill>
                <a:latin typeface="Times New Roman" charset="0"/>
              </a:rPr>
              <a:t>   </a:t>
            </a:r>
            <a:r>
              <a:rPr lang="en-US" sz="2800" i="1">
                <a:solidFill>
                  <a:schemeClr val="bg1"/>
                </a:solidFill>
                <a:latin typeface="Times New Roman" charset="0"/>
              </a:rPr>
              <a:t>2b</a:t>
            </a:r>
            <a:endParaRPr lang="ru-RU" sz="2800" i="1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5387" name="Text Box 27"/>
          <p:cNvSpPr txBox="1">
            <a:spLocks noChangeArrowheads="1"/>
          </p:cNvSpPr>
          <p:nvPr/>
        </p:nvSpPr>
        <p:spPr bwMode="auto">
          <a:xfrm>
            <a:off x="6710363" y="3246438"/>
            <a:ext cx="1963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3399"/>
                </a:solidFill>
                <a:latin typeface="Tahoma" charset="0"/>
              </a:rPr>
              <a:t>  </a:t>
            </a:r>
            <a:r>
              <a:rPr lang="en-US" sz="2800" i="1">
                <a:solidFill>
                  <a:schemeClr val="bg1"/>
                </a:solidFill>
                <a:latin typeface="Times New Roman" charset="0"/>
              </a:rPr>
              <a:t>2ab+</a:t>
            </a:r>
            <a:r>
              <a:rPr lang="ru-RU" sz="2800" i="1">
                <a:solidFill>
                  <a:schemeClr val="bg1"/>
                </a:solidFill>
                <a:latin typeface="Times New Roman" charset="0"/>
              </a:rPr>
              <a:t>2</a:t>
            </a:r>
            <a:r>
              <a:rPr lang="en-US" sz="2800" i="1">
                <a:solidFill>
                  <a:schemeClr val="bg1"/>
                </a:solidFill>
                <a:latin typeface="Times New Roman" charset="0"/>
              </a:rPr>
              <a:t>b</a:t>
            </a:r>
            <a:endParaRPr lang="ru-RU" sz="2800" i="1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5388" name="Text Box 28"/>
          <p:cNvSpPr txBox="1">
            <a:spLocks noChangeArrowheads="1"/>
          </p:cNvSpPr>
          <p:nvPr/>
        </p:nvSpPr>
        <p:spPr bwMode="auto">
          <a:xfrm>
            <a:off x="754063" y="2360613"/>
            <a:ext cx="7953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FF00"/>
                </a:solidFill>
                <a:latin typeface="Tahoma" charset="0"/>
              </a:rPr>
              <a:t> </a:t>
            </a:r>
            <a:r>
              <a:rPr lang="ru-RU" sz="2800" i="1">
                <a:solidFill>
                  <a:srgbClr val="FFFF00"/>
                </a:solidFill>
                <a:latin typeface="Times New Roman" charset="0"/>
              </a:rPr>
              <a:t>6</a:t>
            </a:r>
            <a:r>
              <a:rPr lang="en-US" sz="2800" i="1">
                <a:solidFill>
                  <a:srgbClr val="FFFF00"/>
                </a:solidFill>
                <a:latin typeface="Times New Roman" charset="0"/>
              </a:rPr>
              <a:t>a</a:t>
            </a:r>
            <a:endParaRPr lang="ru-RU" sz="2800" i="1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5389" name="Text Box 29"/>
          <p:cNvSpPr txBox="1">
            <a:spLocks noChangeArrowheads="1"/>
          </p:cNvSpPr>
          <p:nvPr/>
        </p:nvSpPr>
        <p:spPr bwMode="auto">
          <a:xfrm>
            <a:off x="6656388" y="2325688"/>
            <a:ext cx="1997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FFFF00"/>
                </a:solidFill>
                <a:latin typeface="Tahoma" charset="0"/>
              </a:rPr>
              <a:t> </a:t>
            </a:r>
            <a:r>
              <a:rPr lang="ru-RU" sz="2800" i="1" dirty="0">
                <a:solidFill>
                  <a:srgbClr val="FFFF00"/>
                </a:solidFill>
                <a:latin typeface="Times New Roman" charset="0"/>
              </a:rPr>
              <a:t>6</a:t>
            </a:r>
            <a:r>
              <a:rPr lang="en-US" sz="2800" i="1" dirty="0">
                <a:solidFill>
                  <a:srgbClr val="FFFF00"/>
                </a:solidFill>
                <a:latin typeface="Times New Roman" charset="0"/>
              </a:rPr>
              <a:t>a +6ab</a:t>
            </a:r>
            <a:endParaRPr lang="ru-RU" sz="2800" i="1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5390" name="Text Box 30"/>
          <p:cNvSpPr txBox="1">
            <a:spLocks noChangeArrowheads="1"/>
          </p:cNvSpPr>
          <p:nvPr/>
        </p:nvSpPr>
        <p:spPr bwMode="auto">
          <a:xfrm>
            <a:off x="558800" y="4233863"/>
            <a:ext cx="1158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FF00"/>
                </a:solidFill>
                <a:latin typeface="Tahoma" charset="0"/>
              </a:rPr>
              <a:t> </a:t>
            </a:r>
            <a:r>
              <a:rPr lang="en-US" sz="2800" i="1">
                <a:solidFill>
                  <a:srgbClr val="FFFF00"/>
                </a:solidFill>
                <a:latin typeface="Times New Roman" charset="0"/>
              </a:rPr>
              <a:t>3ab</a:t>
            </a:r>
            <a:endParaRPr lang="ru-RU" sz="2800" i="1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5391" name="Text Box 31"/>
          <p:cNvSpPr txBox="1">
            <a:spLocks noChangeArrowheads="1"/>
          </p:cNvSpPr>
          <p:nvPr/>
        </p:nvSpPr>
        <p:spPr bwMode="auto">
          <a:xfrm>
            <a:off x="6651625" y="4211638"/>
            <a:ext cx="2030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FFFF00"/>
                </a:solidFill>
                <a:latin typeface="Tahoma" charset="0"/>
              </a:rPr>
              <a:t> </a:t>
            </a:r>
            <a:r>
              <a:rPr lang="en-US" sz="2800" i="1" dirty="0">
                <a:solidFill>
                  <a:srgbClr val="FFFF00"/>
                </a:solidFill>
                <a:latin typeface="Times New Roman" charset="0"/>
              </a:rPr>
              <a:t>3a b +3ab</a:t>
            </a:r>
            <a:endParaRPr lang="ru-RU" sz="2800" i="1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5392" name="Text Box 32"/>
          <p:cNvSpPr txBox="1">
            <a:spLocks noChangeArrowheads="1"/>
          </p:cNvSpPr>
          <p:nvPr/>
        </p:nvSpPr>
        <p:spPr bwMode="auto">
          <a:xfrm>
            <a:off x="563563" y="5229225"/>
            <a:ext cx="1222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FF6600"/>
                </a:solidFill>
                <a:latin typeface="Times New Roman" charset="0"/>
              </a:rPr>
              <a:t>  </a:t>
            </a:r>
            <a:r>
              <a:rPr lang="en-US" sz="2800" i="1">
                <a:solidFill>
                  <a:schemeClr val="bg1"/>
                </a:solidFill>
                <a:latin typeface="Times New Roman" charset="0"/>
              </a:rPr>
              <a:t>- 8</a:t>
            </a:r>
            <a:endParaRPr lang="ru-RU" sz="2800" i="1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5393" name="Text Box 33"/>
          <p:cNvSpPr txBox="1">
            <a:spLocks noChangeArrowheads="1"/>
          </p:cNvSpPr>
          <p:nvPr/>
        </p:nvSpPr>
        <p:spPr bwMode="auto">
          <a:xfrm>
            <a:off x="7032625" y="5208588"/>
            <a:ext cx="16065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chemeClr val="bg1"/>
                </a:solidFill>
                <a:latin typeface="Times New Roman" charset="0"/>
              </a:rPr>
              <a:t>-8a – 8b</a:t>
            </a:r>
            <a:r>
              <a:rPr lang="en-US" sz="2800" i="1" dirty="0">
                <a:solidFill>
                  <a:srgbClr val="FF6600"/>
                </a:solidFill>
                <a:latin typeface="Times New Roman" charset="0"/>
              </a:rPr>
              <a:t> </a:t>
            </a:r>
            <a:endParaRPr lang="ru-RU" sz="2800" i="1" dirty="0">
              <a:solidFill>
                <a:srgbClr val="FF6600"/>
              </a:solidFill>
              <a:latin typeface="Times New Roman" charset="0"/>
            </a:endParaRPr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3527425" y="2940050"/>
            <a:ext cx="35401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6600"/>
                </a:solidFill>
                <a:latin typeface="Tahoma" charset="0"/>
              </a:rPr>
              <a:t>.</a:t>
            </a:r>
            <a:endParaRPr lang="ru-RU" sz="4400">
              <a:solidFill>
                <a:srgbClr val="FF6600"/>
              </a:solidFill>
              <a:latin typeface="Tahoma" charset="0"/>
            </a:endParaRPr>
          </a:p>
        </p:txBody>
      </p:sp>
      <p:sp>
        <p:nvSpPr>
          <p:cNvPr id="15395" name="Rectangle 35"/>
          <p:cNvSpPr>
            <a:spLocks noChangeArrowheads="1"/>
          </p:cNvSpPr>
          <p:nvPr/>
        </p:nvSpPr>
        <p:spPr bwMode="auto">
          <a:xfrm>
            <a:off x="7153275" y="2338388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rgbClr val="FFFF00"/>
                </a:solidFill>
                <a:latin typeface="Times New Roman" charset="0"/>
              </a:rPr>
              <a:t>2</a:t>
            </a:r>
            <a:endParaRPr lang="ru-RU" sz="1400" i="1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5396" name="Rectangle 36"/>
          <p:cNvSpPr>
            <a:spLocks noChangeArrowheads="1"/>
          </p:cNvSpPr>
          <p:nvPr/>
        </p:nvSpPr>
        <p:spPr bwMode="auto">
          <a:xfrm>
            <a:off x="8059738" y="32385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chemeClr val="bg1"/>
                </a:solidFill>
                <a:latin typeface="Times New Roman" charset="0"/>
              </a:rPr>
              <a:t>2</a:t>
            </a:r>
            <a:endParaRPr lang="ru-RU" sz="1400" i="1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5397" name="Rectangle 37"/>
          <p:cNvSpPr>
            <a:spLocks noChangeArrowheads="1"/>
          </p:cNvSpPr>
          <p:nvPr/>
        </p:nvSpPr>
        <p:spPr bwMode="auto">
          <a:xfrm>
            <a:off x="7135813" y="423862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rgbClr val="FFFF00"/>
                </a:solidFill>
                <a:latin typeface="Times New Roman" charset="0"/>
              </a:rPr>
              <a:t>2</a:t>
            </a:r>
            <a:endParaRPr lang="ru-RU" sz="1400" i="1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5398" name="Rectangle 38"/>
          <p:cNvSpPr>
            <a:spLocks noChangeArrowheads="1"/>
          </p:cNvSpPr>
          <p:nvPr/>
        </p:nvSpPr>
        <p:spPr bwMode="auto">
          <a:xfrm>
            <a:off x="8269288" y="422275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 dirty="0">
                <a:solidFill>
                  <a:srgbClr val="FFFF00"/>
                </a:solidFill>
                <a:latin typeface="Times New Roman" charset="0"/>
              </a:rPr>
              <a:t>2</a:t>
            </a:r>
            <a:endParaRPr lang="ru-RU" sz="1400" i="1" dirty="0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nimBg="1"/>
      <p:bldP spid="15385" grpId="0"/>
      <p:bldP spid="15389" grpId="0"/>
      <p:bldP spid="15391" grpId="0"/>
      <p:bldP spid="1539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Выполните умножение:</a:t>
            </a:r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3616325" y="2435225"/>
            <a:ext cx="1582738" cy="1814513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i="1">
                <a:solidFill>
                  <a:srgbClr val="FF6600"/>
                </a:solidFill>
                <a:latin typeface="Times New Roman" charset="0"/>
              </a:rPr>
              <a:t>2x</a:t>
            </a:r>
            <a:endParaRPr lang="ru-RU" sz="4800" i="1">
              <a:solidFill>
                <a:srgbClr val="FF6600"/>
              </a:solidFill>
              <a:latin typeface="Times New Roman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84200" y="2289175"/>
            <a:ext cx="1554163" cy="6381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590550" y="3254375"/>
            <a:ext cx="1552575" cy="6381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584200" y="4148138"/>
            <a:ext cx="1568450" cy="638175"/>
          </a:xfrm>
          <a:prstGeom prst="rect">
            <a:avLst/>
          </a:prstGeom>
          <a:solidFill>
            <a:srgbClr val="FF3399"/>
          </a:solidFill>
          <a:ln w="952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590550" y="5156200"/>
            <a:ext cx="1552575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98488" y="1417638"/>
            <a:ext cx="1554162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Tahoma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2124075" y="1752600"/>
            <a:ext cx="1544638" cy="12033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6688138" y="2266950"/>
            <a:ext cx="2074862" cy="6381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6694488" y="3232150"/>
            <a:ext cx="2046287" cy="6381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6688138" y="4125913"/>
            <a:ext cx="2047875" cy="638175"/>
          </a:xfrm>
          <a:prstGeom prst="rect">
            <a:avLst/>
          </a:prstGeom>
          <a:solidFill>
            <a:srgbClr val="FF3399"/>
          </a:solidFill>
          <a:ln w="952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694488" y="5133975"/>
            <a:ext cx="2046287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6702425" y="1395413"/>
            <a:ext cx="2032000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2138363" y="2709863"/>
            <a:ext cx="1468437" cy="534987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 flipV="1">
            <a:off x="2124075" y="3935413"/>
            <a:ext cx="1663700" cy="149701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1" name="Line 17"/>
          <p:cNvSpPr>
            <a:spLocks noChangeShapeType="1"/>
          </p:cNvSpPr>
          <p:nvPr/>
        </p:nvSpPr>
        <p:spPr bwMode="auto">
          <a:xfrm flipV="1">
            <a:off x="5043488" y="1747838"/>
            <a:ext cx="1641475" cy="10795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>
            <a:off x="4949825" y="4006850"/>
            <a:ext cx="1749425" cy="14366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 flipV="1">
            <a:off x="2144713" y="3552825"/>
            <a:ext cx="1490662" cy="2063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V="1">
            <a:off x="2159000" y="3705225"/>
            <a:ext cx="1535113" cy="752475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>
            <a:off x="5116513" y="3765550"/>
            <a:ext cx="1571625" cy="663575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>
            <a:off x="5168900" y="3487738"/>
            <a:ext cx="1520825" cy="349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 flipV="1">
            <a:off x="5164138" y="2587625"/>
            <a:ext cx="1509712" cy="56197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801688" y="1476375"/>
            <a:ext cx="1046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chemeClr val="bg1"/>
                </a:solidFill>
                <a:latin typeface="Times New Roman" charset="0"/>
              </a:rPr>
              <a:t>a – b</a:t>
            </a:r>
            <a:r>
              <a:rPr lang="en-US" sz="2800" i="1">
                <a:solidFill>
                  <a:srgbClr val="FF6600"/>
                </a:solidFill>
                <a:latin typeface="Times New Roman" charset="0"/>
              </a:rPr>
              <a:t> </a:t>
            </a:r>
            <a:endParaRPr lang="ru-RU" sz="2800" i="1">
              <a:solidFill>
                <a:srgbClr val="FF6600"/>
              </a:solidFill>
              <a:latin typeface="Times New Roman" charset="0"/>
            </a:endParaRPr>
          </a:p>
        </p:txBody>
      </p:sp>
      <p:sp>
        <p:nvSpPr>
          <p:cNvPr id="16409" name="Text Box 25"/>
          <p:cNvSpPr txBox="1">
            <a:spLocks noChangeArrowheads="1"/>
          </p:cNvSpPr>
          <p:nvPr/>
        </p:nvSpPr>
        <p:spPr bwMode="auto">
          <a:xfrm>
            <a:off x="6777038" y="1441450"/>
            <a:ext cx="1946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i="1" dirty="0">
                <a:solidFill>
                  <a:schemeClr val="bg1"/>
                </a:solidFill>
                <a:latin typeface="Times New Roman" charset="0"/>
              </a:rPr>
              <a:t>2</a:t>
            </a:r>
            <a:r>
              <a:rPr lang="en-US" sz="2800" i="1" dirty="0">
                <a:solidFill>
                  <a:schemeClr val="bg1"/>
                </a:solidFill>
                <a:latin typeface="Times New Roman" charset="0"/>
              </a:rPr>
              <a:t>ax – 2bx</a:t>
            </a:r>
            <a:endParaRPr lang="ru-RU" sz="2800" i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6410" name="Text Box 26"/>
          <p:cNvSpPr txBox="1">
            <a:spLocks noChangeArrowheads="1"/>
          </p:cNvSpPr>
          <p:nvPr/>
        </p:nvSpPr>
        <p:spPr bwMode="auto">
          <a:xfrm>
            <a:off x="576263" y="3284538"/>
            <a:ext cx="1587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FF3399"/>
                </a:solidFill>
                <a:latin typeface="Times New Roman" charset="0"/>
              </a:rPr>
              <a:t>   </a:t>
            </a:r>
            <a:r>
              <a:rPr lang="en-US" sz="2800" i="1">
                <a:solidFill>
                  <a:schemeClr val="bg1"/>
                </a:solidFill>
                <a:latin typeface="Times New Roman" charset="0"/>
              </a:rPr>
              <a:t>2x – y</a:t>
            </a:r>
            <a:r>
              <a:rPr lang="en-US" sz="2800" i="1">
                <a:solidFill>
                  <a:srgbClr val="FF3399"/>
                </a:solidFill>
                <a:latin typeface="Times New Roman" charset="0"/>
              </a:rPr>
              <a:t> </a:t>
            </a:r>
            <a:endParaRPr lang="ru-RU" sz="2800" i="1">
              <a:solidFill>
                <a:srgbClr val="FF3399"/>
              </a:solidFill>
              <a:latin typeface="Times New Roman" charset="0"/>
            </a:endParaRPr>
          </a:p>
        </p:txBody>
      </p:sp>
      <p:sp>
        <p:nvSpPr>
          <p:cNvPr id="16411" name="Text Box 27"/>
          <p:cNvSpPr txBox="1">
            <a:spLocks noChangeArrowheads="1"/>
          </p:cNvSpPr>
          <p:nvPr/>
        </p:nvSpPr>
        <p:spPr bwMode="auto">
          <a:xfrm>
            <a:off x="6723063" y="3219450"/>
            <a:ext cx="19637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FF3399"/>
                </a:solidFill>
                <a:latin typeface="Tahoma" charset="0"/>
              </a:rPr>
              <a:t>  </a:t>
            </a:r>
            <a:r>
              <a:rPr lang="en-US" sz="2800" i="1" dirty="0">
                <a:solidFill>
                  <a:schemeClr val="bg1"/>
                </a:solidFill>
                <a:latin typeface="Times New Roman" charset="0"/>
              </a:rPr>
              <a:t>4x – 2xy</a:t>
            </a:r>
            <a:endParaRPr lang="ru-RU" sz="2800" i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6412" name="Text Box 28"/>
          <p:cNvSpPr txBox="1">
            <a:spLocks noChangeArrowheads="1"/>
          </p:cNvSpPr>
          <p:nvPr/>
        </p:nvSpPr>
        <p:spPr bwMode="auto">
          <a:xfrm>
            <a:off x="606425" y="2333625"/>
            <a:ext cx="1520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FFFF00"/>
                </a:solidFill>
                <a:latin typeface="Times New Roman" charset="0"/>
              </a:rPr>
              <a:t> </a:t>
            </a:r>
            <a:r>
              <a:rPr lang="ru-RU" sz="2800" i="1">
                <a:solidFill>
                  <a:srgbClr val="FFFF00"/>
                </a:solidFill>
                <a:latin typeface="Times New Roman" charset="0"/>
              </a:rPr>
              <a:t>6</a:t>
            </a:r>
            <a:r>
              <a:rPr lang="en-US" sz="2800" i="1">
                <a:solidFill>
                  <a:srgbClr val="FFFF00"/>
                </a:solidFill>
                <a:latin typeface="Times New Roman" charset="0"/>
              </a:rPr>
              <a:t>x – 1 </a:t>
            </a:r>
            <a:endParaRPr lang="ru-RU" sz="2800" i="1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6683375" y="2298700"/>
            <a:ext cx="1997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FFFF00"/>
                </a:solidFill>
                <a:latin typeface="Tahoma" charset="0"/>
              </a:rPr>
              <a:t> </a:t>
            </a:r>
            <a:r>
              <a:rPr lang="en-US" sz="2800" i="1" dirty="0">
                <a:solidFill>
                  <a:srgbClr val="FFFF00"/>
                </a:solidFill>
                <a:latin typeface="Times New Roman" charset="0"/>
              </a:rPr>
              <a:t>12x – 2x</a:t>
            </a:r>
            <a:endParaRPr lang="ru-RU" sz="2800" i="1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6414" name="Text Box 30"/>
          <p:cNvSpPr txBox="1">
            <a:spLocks noChangeArrowheads="1"/>
          </p:cNvSpPr>
          <p:nvPr/>
        </p:nvSpPr>
        <p:spPr bwMode="auto">
          <a:xfrm>
            <a:off x="585788" y="4192588"/>
            <a:ext cx="1552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FF00"/>
                </a:solidFill>
                <a:latin typeface="Tahoma" charset="0"/>
              </a:rPr>
              <a:t> </a:t>
            </a:r>
            <a:r>
              <a:rPr lang="en-US" sz="2800" i="1">
                <a:solidFill>
                  <a:srgbClr val="FFFF00"/>
                </a:solidFill>
                <a:latin typeface="Times New Roman" charset="0"/>
              </a:rPr>
              <a:t>9 – xy </a:t>
            </a:r>
            <a:endParaRPr lang="ru-RU" sz="2800" i="1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6415" name="Text Box 31"/>
          <p:cNvSpPr txBox="1">
            <a:spLocks noChangeArrowheads="1"/>
          </p:cNvSpPr>
          <p:nvPr/>
        </p:nvSpPr>
        <p:spPr bwMode="auto">
          <a:xfrm>
            <a:off x="6678613" y="4184650"/>
            <a:ext cx="2030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FFFF00"/>
                </a:solidFill>
                <a:latin typeface="Tahoma" charset="0"/>
              </a:rPr>
              <a:t> </a:t>
            </a:r>
            <a:r>
              <a:rPr lang="en-US" sz="2800" i="1" dirty="0">
                <a:solidFill>
                  <a:srgbClr val="FFFF00"/>
                </a:solidFill>
                <a:latin typeface="Times New Roman" charset="0"/>
              </a:rPr>
              <a:t>18x – 2x y</a:t>
            </a:r>
            <a:endParaRPr lang="ru-RU" sz="2800" i="1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6416" name="Text Box 32"/>
          <p:cNvSpPr txBox="1">
            <a:spLocks noChangeArrowheads="1"/>
          </p:cNvSpPr>
          <p:nvPr/>
        </p:nvSpPr>
        <p:spPr bwMode="auto">
          <a:xfrm>
            <a:off x="590550" y="5202238"/>
            <a:ext cx="12223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FF6600"/>
                </a:solidFill>
                <a:latin typeface="Times New Roman" charset="0"/>
              </a:rPr>
              <a:t>  </a:t>
            </a:r>
            <a:r>
              <a:rPr lang="en-US" sz="2800" i="1">
                <a:solidFill>
                  <a:schemeClr val="bg1"/>
                </a:solidFill>
                <a:latin typeface="Times New Roman" charset="0"/>
              </a:rPr>
              <a:t>y +5</a:t>
            </a:r>
            <a:endParaRPr lang="ru-RU" sz="2800" i="1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7059613" y="5181600"/>
            <a:ext cx="1606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chemeClr val="bg1"/>
                </a:solidFill>
                <a:latin typeface="Times New Roman" charset="0"/>
              </a:rPr>
              <a:t>2xy + 10x</a:t>
            </a:r>
            <a:r>
              <a:rPr lang="en-US" sz="2800" i="1" dirty="0">
                <a:solidFill>
                  <a:srgbClr val="FF6600"/>
                </a:solidFill>
                <a:latin typeface="Times New Roman" charset="0"/>
              </a:rPr>
              <a:t> </a:t>
            </a:r>
            <a:endParaRPr lang="ru-RU" sz="2800" i="1" dirty="0">
              <a:solidFill>
                <a:srgbClr val="FF6600"/>
              </a:solidFill>
              <a:latin typeface="Times New Roman" charset="0"/>
            </a:endParaRPr>
          </a:p>
        </p:txBody>
      </p:sp>
      <p:sp>
        <p:nvSpPr>
          <p:cNvPr id="16418" name="Rectangle 34"/>
          <p:cNvSpPr>
            <a:spLocks noChangeArrowheads="1"/>
          </p:cNvSpPr>
          <p:nvPr/>
        </p:nvSpPr>
        <p:spPr bwMode="auto">
          <a:xfrm>
            <a:off x="3741738" y="2813050"/>
            <a:ext cx="3540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6600"/>
                </a:solidFill>
                <a:latin typeface="Tahoma" charset="0"/>
              </a:rPr>
              <a:t>.</a:t>
            </a:r>
            <a:endParaRPr lang="ru-RU" sz="4400">
              <a:solidFill>
                <a:srgbClr val="FF6600"/>
              </a:solidFill>
              <a:latin typeface="Tahoma" charset="0"/>
            </a:endParaRPr>
          </a:p>
        </p:txBody>
      </p: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7354888" y="229711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rgbClr val="FFFF00"/>
                </a:solidFill>
                <a:latin typeface="Times New Roman" charset="0"/>
              </a:rPr>
              <a:t>2</a:t>
            </a:r>
            <a:endParaRPr lang="ru-RU" sz="1400" i="1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6420" name="Rectangle 36"/>
          <p:cNvSpPr>
            <a:spLocks noChangeArrowheads="1"/>
          </p:cNvSpPr>
          <p:nvPr/>
        </p:nvSpPr>
        <p:spPr bwMode="auto">
          <a:xfrm>
            <a:off x="7308850" y="325437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chemeClr val="bg1"/>
                </a:solidFill>
                <a:latin typeface="Times New Roman" charset="0"/>
              </a:rPr>
              <a:t>2</a:t>
            </a:r>
            <a:endParaRPr lang="ru-RU" sz="1400" i="1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8021638" y="4195763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rgbClr val="FFFF00"/>
                </a:solidFill>
                <a:latin typeface="Times New Roman" charset="0"/>
              </a:rPr>
              <a:t>2</a:t>
            </a:r>
            <a:endParaRPr lang="ru-RU" sz="1400" i="1">
              <a:solidFill>
                <a:srgbClr val="FFFF00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4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4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Выполните умножение:</a:t>
            </a:r>
          </a:p>
        </p:txBody>
      </p:sp>
      <p:sp>
        <p:nvSpPr>
          <p:cNvPr id="17411" name="Oval 3"/>
          <p:cNvSpPr>
            <a:spLocks noChangeArrowheads="1"/>
          </p:cNvSpPr>
          <p:nvPr/>
        </p:nvSpPr>
        <p:spPr bwMode="auto">
          <a:xfrm>
            <a:off x="3589338" y="2474913"/>
            <a:ext cx="1582737" cy="1814512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4800" i="1">
                <a:solidFill>
                  <a:srgbClr val="FF6600"/>
                </a:solidFill>
                <a:latin typeface="Times New Roman" charset="0"/>
              </a:rPr>
              <a:t>  (-3x)</a:t>
            </a:r>
            <a:endParaRPr lang="ru-RU" sz="4800" i="1">
              <a:solidFill>
                <a:srgbClr val="FF6600"/>
              </a:solidFill>
              <a:latin typeface="Times New Roman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57213" y="2328863"/>
            <a:ext cx="1554162" cy="6381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563563" y="3294063"/>
            <a:ext cx="1552575" cy="6381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557213" y="4187825"/>
            <a:ext cx="1568450" cy="638175"/>
          </a:xfrm>
          <a:prstGeom prst="rect">
            <a:avLst/>
          </a:prstGeom>
          <a:solidFill>
            <a:srgbClr val="FF3399"/>
          </a:solidFill>
          <a:ln w="952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563563" y="5195888"/>
            <a:ext cx="1552575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571500" y="1457325"/>
            <a:ext cx="1554163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latin typeface="Tahoma" charset="0"/>
            </a:endParaRP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2097088" y="1792288"/>
            <a:ext cx="1544637" cy="12033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6661150" y="2306638"/>
            <a:ext cx="2074863" cy="6381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6667500" y="3271838"/>
            <a:ext cx="2046288" cy="6381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6661150" y="4165600"/>
            <a:ext cx="2047875" cy="638175"/>
          </a:xfrm>
          <a:prstGeom prst="rect">
            <a:avLst/>
          </a:prstGeom>
          <a:solidFill>
            <a:srgbClr val="FF3399"/>
          </a:solidFill>
          <a:ln w="9525">
            <a:solidFill>
              <a:srgbClr val="FF33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6667500" y="5173663"/>
            <a:ext cx="2046288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6675438" y="1435100"/>
            <a:ext cx="2032000" cy="6381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>
            <a:off x="2111375" y="2749550"/>
            <a:ext cx="1468438" cy="534988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 flipV="1">
            <a:off x="2097088" y="3975100"/>
            <a:ext cx="1663700" cy="149701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 flipV="1">
            <a:off x="5016500" y="1787525"/>
            <a:ext cx="1641475" cy="10795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4922838" y="4046538"/>
            <a:ext cx="1749425" cy="143668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7" name="Line 19"/>
          <p:cNvSpPr>
            <a:spLocks noChangeShapeType="1"/>
          </p:cNvSpPr>
          <p:nvPr/>
        </p:nvSpPr>
        <p:spPr bwMode="auto">
          <a:xfrm flipV="1">
            <a:off x="2117725" y="3592513"/>
            <a:ext cx="1490663" cy="20637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V="1">
            <a:off x="2132013" y="3744913"/>
            <a:ext cx="1535112" cy="752475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5089525" y="3805238"/>
            <a:ext cx="1571625" cy="663575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>
            <a:off x="5141913" y="3527425"/>
            <a:ext cx="1520825" cy="349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V="1">
            <a:off x="5137150" y="2627313"/>
            <a:ext cx="1509713" cy="561975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7432" name="Text Box 24"/>
          <p:cNvSpPr txBox="1">
            <a:spLocks noChangeArrowheads="1"/>
          </p:cNvSpPr>
          <p:nvPr/>
        </p:nvSpPr>
        <p:spPr bwMode="auto">
          <a:xfrm>
            <a:off x="774700" y="1516063"/>
            <a:ext cx="10461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chemeClr val="bg1"/>
                </a:solidFill>
                <a:latin typeface="Times New Roman" charset="0"/>
              </a:rPr>
              <a:t>a + b</a:t>
            </a:r>
            <a:r>
              <a:rPr lang="en-US" sz="2800" i="1">
                <a:solidFill>
                  <a:srgbClr val="FF6600"/>
                </a:solidFill>
                <a:latin typeface="Times New Roman" charset="0"/>
              </a:rPr>
              <a:t> </a:t>
            </a:r>
            <a:endParaRPr lang="ru-RU" sz="2800" i="1">
              <a:solidFill>
                <a:srgbClr val="FF6600"/>
              </a:solidFill>
              <a:latin typeface="Times New Roman" charset="0"/>
            </a:endParaRPr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6750050" y="1481138"/>
            <a:ext cx="19462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chemeClr val="bg1"/>
                </a:solidFill>
                <a:latin typeface="Times New Roman" charset="0"/>
              </a:rPr>
              <a:t>- 3ax – 3bx</a:t>
            </a:r>
            <a:endParaRPr lang="ru-RU" sz="2800" i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549275" y="3324225"/>
            <a:ext cx="15875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FF3399"/>
                </a:solidFill>
                <a:latin typeface="Times New Roman" charset="0"/>
              </a:rPr>
              <a:t>   </a:t>
            </a:r>
            <a:r>
              <a:rPr lang="en-US" sz="2800" i="1">
                <a:solidFill>
                  <a:schemeClr val="bg1"/>
                </a:solidFill>
                <a:latin typeface="Times New Roman" charset="0"/>
              </a:rPr>
              <a:t>4 – y</a:t>
            </a:r>
            <a:r>
              <a:rPr lang="en-US" sz="2800" i="1">
                <a:solidFill>
                  <a:srgbClr val="FF3399"/>
                </a:solidFill>
                <a:latin typeface="Times New Roman" charset="0"/>
              </a:rPr>
              <a:t> </a:t>
            </a:r>
            <a:endParaRPr lang="ru-RU" sz="2800" i="1">
              <a:solidFill>
                <a:srgbClr val="FF3399"/>
              </a:solidFill>
              <a:latin typeface="Times New Roman" charset="0"/>
            </a:endParaRP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6696075" y="3259138"/>
            <a:ext cx="19637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FF3399"/>
                </a:solidFill>
                <a:latin typeface="Tahoma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ahoma" charset="0"/>
              </a:rPr>
              <a:t>-</a:t>
            </a:r>
            <a:r>
              <a:rPr lang="en-US" sz="2800" i="1" dirty="0">
                <a:solidFill>
                  <a:schemeClr val="bg1"/>
                </a:solidFill>
                <a:latin typeface="Times New Roman" charset="0"/>
              </a:rPr>
              <a:t>12x +3xy</a:t>
            </a:r>
            <a:endParaRPr lang="ru-RU" sz="2800" i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579438" y="2373313"/>
            <a:ext cx="15208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FFFF00"/>
                </a:solidFill>
                <a:latin typeface="Times New Roman" charset="0"/>
              </a:rPr>
              <a:t> 2x – 1 </a:t>
            </a:r>
            <a:endParaRPr lang="ru-RU" sz="2800" i="1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6656388" y="2338388"/>
            <a:ext cx="1997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FFFF00"/>
                </a:solidFill>
                <a:latin typeface="Tahoma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Tahoma" charset="0"/>
              </a:rPr>
              <a:t>- </a:t>
            </a:r>
            <a:r>
              <a:rPr lang="en-US" sz="2800" i="1" dirty="0">
                <a:solidFill>
                  <a:srgbClr val="FFFF00"/>
                </a:solidFill>
                <a:latin typeface="Times New Roman" charset="0"/>
              </a:rPr>
              <a:t>6x + 3x</a:t>
            </a:r>
            <a:endParaRPr lang="ru-RU" sz="2800" i="1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558800" y="4232275"/>
            <a:ext cx="1552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>
                <a:solidFill>
                  <a:srgbClr val="FFFF00"/>
                </a:solidFill>
                <a:latin typeface="Tahoma" charset="0"/>
              </a:rPr>
              <a:t> </a:t>
            </a:r>
            <a:r>
              <a:rPr lang="en-US" sz="2800">
                <a:solidFill>
                  <a:srgbClr val="FFFF00"/>
                </a:solidFill>
                <a:latin typeface="Tahoma" charset="0"/>
              </a:rPr>
              <a:t>  </a:t>
            </a:r>
            <a:r>
              <a:rPr lang="en-US" sz="2800" i="1">
                <a:solidFill>
                  <a:srgbClr val="FFFF00"/>
                </a:solidFill>
                <a:latin typeface="Times New Roman" charset="0"/>
              </a:rPr>
              <a:t>8 – x</a:t>
            </a:r>
            <a:endParaRPr lang="ru-RU" sz="2800" i="1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6651625" y="4224338"/>
            <a:ext cx="2030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>
                <a:solidFill>
                  <a:srgbClr val="FFFF00"/>
                </a:solidFill>
                <a:latin typeface="Tahoma" charset="0"/>
              </a:rPr>
              <a:t> </a:t>
            </a:r>
            <a:r>
              <a:rPr lang="en-US" sz="2800" dirty="0">
                <a:solidFill>
                  <a:srgbClr val="FFFF00"/>
                </a:solidFill>
                <a:latin typeface="Tahoma" charset="0"/>
              </a:rPr>
              <a:t>  </a:t>
            </a:r>
            <a:r>
              <a:rPr lang="en-US" sz="2800" i="1" dirty="0">
                <a:solidFill>
                  <a:srgbClr val="FFFF00"/>
                </a:solidFill>
                <a:latin typeface="Times New Roman" charset="0"/>
              </a:rPr>
              <a:t>3x – 24x</a:t>
            </a:r>
            <a:endParaRPr lang="ru-RU" sz="2800" i="1" dirty="0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563563" y="5241925"/>
            <a:ext cx="1222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>
                <a:solidFill>
                  <a:srgbClr val="FF6600"/>
                </a:solidFill>
                <a:latin typeface="Times New Roman" charset="0"/>
              </a:rPr>
              <a:t>  </a:t>
            </a:r>
            <a:r>
              <a:rPr lang="en-US" sz="2800" i="1">
                <a:solidFill>
                  <a:schemeClr val="bg1"/>
                </a:solidFill>
                <a:latin typeface="Times New Roman" charset="0"/>
              </a:rPr>
              <a:t>xy +1</a:t>
            </a:r>
            <a:endParaRPr lang="ru-RU" sz="2800" i="1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6756400" y="5221288"/>
            <a:ext cx="18827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 dirty="0">
                <a:solidFill>
                  <a:srgbClr val="FF6600"/>
                </a:solidFill>
                <a:latin typeface="Times New Roman" charset="0"/>
              </a:rPr>
              <a:t> </a:t>
            </a:r>
            <a:r>
              <a:rPr lang="en-US" sz="2800" i="1" dirty="0">
                <a:solidFill>
                  <a:schemeClr val="bg1"/>
                </a:solidFill>
                <a:latin typeface="Times New Roman" charset="0"/>
              </a:rPr>
              <a:t>- 3x y – 3x</a:t>
            </a:r>
            <a:r>
              <a:rPr lang="en-US" sz="2800" i="1" dirty="0">
                <a:solidFill>
                  <a:srgbClr val="FF6600"/>
                </a:solidFill>
                <a:latin typeface="Times New Roman" charset="0"/>
              </a:rPr>
              <a:t> </a:t>
            </a:r>
            <a:endParaRPr lang="ru-RU" sz="2800" i="1" dirty="0">
              <a:solidFill>
                <a:srgbClr val="FF6600"/>
              </a:solidFill>
              <a:latin typeface="Times New Roman" charset="0"/>
            </a:endParaRPr>
          </a:p>
        </p:txBody>
      </p:sp>
      <p:sp>
        <p:nvSpPr>
          <p:cNvPr id="17442" name="Rectangle 34"/>
          <p:cNvSpPr>
            <a:spLocks noChangeArrowheads="1"/>
          </p:cNvSpPr>
          <p:nvPr/>
        </p:nvSpPr>
        <p:spPr bwMode="auto">
          <a:xfrm>
            <a:off x="3643313" y="2909888"/>
            <a:ext cx="3540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FF6600"/>
                </a:solidFill>
                <a:latin typeface="Tahoma" charset="0"/>
              </a:rPr>
              <a:t>.</a:t>
            </a:r>
            <a:endParaRPr lang="ru-RU" sz="4400">
              <a:solidFill>
                <a:srgbClr val="FF6600"/>
              </a:solidFill>
              <a:latin typeface="Tahoma" charset="0"/>
            </a:endParaRPr>
          </a:p>
        </p:txBody>
      </p:sp>
      <p:sp>
        <p:nvSpPr>
          <p:cNvPr id="17443" name="Rectangle 35"/>
          <p:cNvSpPr>
            <a:spLocks noChangeArrowheads="1"/>
          </p:cNvSpPr>
          <p:nvPr/>
        </p:nvSpPr>
        <p:spPr bwMode="auto">
          <a:xfrm>
            <a:off x="7372350" y="2336800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rgbClr val="FFFF00"/>
                </a:solidFill>
                <a:latin typeface="Times New Roman" charset="0"/>
              </a:rPr>
              <a:t>2</a:t>
            </a:r>
            <a:endParaRPr lang="ru-RU" sz="1400" i="1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7444" name="Rectangle 36"/>
          <p:cNvSpPr>
            <a:spLocks noChangeArrowheads="1"/>
          </p:cNvSpPr>
          <p:nvPr/>
        </p:nvSpPr>
        <p:spPr bwMode="auto">
          <a:xfrm>
            <a:off x="7340600" y="4206875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rgbClr val="FFFF00"/>
                </a:solidFill>
                <a:latin typeface="Times New Roman" charset="0"/>
              </a:rPr>
              <a:t>2</a:t>
            </a:r>
            <a:endParaRPr lang="ru-RU" sz="1400" i="1">
              <a:solidFill>
                <a:srgbClr val="FFFF00"/>
              </a:solidFill>
              <a:latin typeface="Times New Roman" charset="0"/>
            </a:endParaRPr>
          </a:p>
        </p:txBody>
      </p:sp>
      <p:sp>
        <p:nvSpPr>
          <p:cNvPr id="17445" name="Rectangle 37"/>
          <p:cNvSpPr>
            <a:spLocks noChangeArrowheads="1"/>
          </p:cNvSpPr>
          <p:nvPr/>
        </p:nvSpPr>
        <p:spPr bwMode="auto">
          <a:xfrm>
            <a:off x="7410450" y="5221288"/>
            <a:ext cx="273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i="1">
                <a:solidFill>
                  <a:schemeClr val="bg1"/>
                </a:solidFill>
                <a:latin typeface="Times New Roman" charset="0"/>
              </a:rPr>
              <a:t>2</a:t>
            </a:r>
            <a:endParaRPr lang="ru-RU" sz="1400" i="1">
              <a:solidFill>
                <a:schemeClr val="bg1"/>
              </a:solidFill>
              <a:latin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4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15" name="Picture 23" descr="iCA59SZ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51949">
            <a:off x="533400" y="3352800"/>
            <a:ext cx="1560513" cy="1638300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Выполните умножение</a:t>
            </a:r>
          </a:p>
        </p:txBody>
      </p:sp>
      <p:graphicFrame>
        <p:nvGraphicFramePr>
          <p:cNvPr id="8196" name="Object 4"/>
          <p:cNvGraphicFramePr>
            <a:graphicFrameLocks noChangeAspect="1"/>
          </p:cNvGraphicFramePr>
          <p:nvPr>
            <p:ph idx="1"/>
          </p:nvPr>
        </p:nvGraphicFramePr>
        <p:xfrm>
          <a:off x="2590800" y="2286000"/>
          <a:ext cx="4038600" cy="1452563"/>
        </p:xfrm>
        <a:graphic>
          <a:graphicData uri="http://schemas.openxmlformats.org/presentationml/2006/ole">
            <p:oleObj spid="_x0000_s8196" name="Формула" r:id="rId4" imgW="634680" imgH="228600" progId="Equation.3">
              <p:embed/>
            </p:oleObj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5334000" y="5029200"/>
          <a:ext cx="1828800" cy="663575"/>
        </p:xfrm>
        <a:graphic>
          <a:graphicData uri="http://schemas.openxmlformats.org/presentationml/2006/ole">
            <p:oleObj spid="_x0000_s8199" name="Формула" r:id="rId5" imgW="558720" imgH="203040" progId="Equation.3">
              <p:embed/>
            </p:oleObj>
          </a:graphicData>
        </a:graphic>
      </p:graphicFrame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981200" y="5181600"/>
            <a:ext cx="291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/>
              <a:t>Правильный ответ:</a:t>
            </a:r>
          </a:p>
        </p:txBody>
      </p:sp>
      <p:graphicFrame>
        <p:nvGraphicFramePr>
          <p:cNvPr id="8202" name="Object 10"/>
          <p:cNvGraphicFramePr>
            <a:graphicFrameLocks noChangeAspect="1"/>
          </p:cNvGraphicFramePr>
          <p:nvPr/>
        </p:nvGraphicFramePr>
        <p:xfrm>
          <a:off x="1863247" y="2360113"/>
          <a:ext cx="4603750" cy="1452563"/>
        </p:xfrm>
        <a:graphic>
          <a:graphicData uri="http://schemas.openxmlformats.org/presentationml/2006/ole">
            <p:oleObj spid="_x0000_s8202" name="Формула" r:id="rId6" imgW="723600" imgH="228600" progId="Equation.3">
              <p:embed/>
            </p:oleObj>
          </a:graphicData>
        </a:graphic>
      </p:graphicFrame>
      <p:graphicFrame>
        <p:nvGraphicFramePr>
          <p:cNvPr id="8206" name="Object 14"/>
          <p:cNvGraphicFramePr>
            <a:graphicFrameLocks noChangeAspect="1"/>
          </p:cNvGraphicFramePr>
          <p:nvPr/>
        </p:nvGraphicFramePr>
        <p:xfrm>
          <a:off x="5232748" y="5154460"/>
          <a:ext cx="1995488" cy="663575"/>
        </p:xfrm>
        <a:graphic>
          <a:graphicData uri="http://schemas.openxmlformats.org/presentationml/2006/ole">
            <p:oleObj spid="_x0000_s8206" name="Формула" r:id="rId7" imgW="609480" imgH="203040" progId="Equation.3">
              <p:embed/>
            </p:oleObj>
          </a:graphicData>
        </a:graphic>
      </p:graphicFrame>
      <p:graphicFrame>
        <p:nvGraphicFramePr>
          <p:cNvPr id="8208" name="Object 16"/>
          <p:cNvGraphicFramePr>
            <a:graphicFrameLocks noChangeAspect="1"/>
          </p:cNvGraphicFramePr>
          <p:nvPr/>
        </p:nvGraphicFramePr>
        <p:xfrm>
          <a:off x="2191011" y="2272430"/>
          <a:ext cx="4119563" cy="1452563"/>
        </p:xfrm>
        <a:graphic>
          <a:graphicData uri="http://schemas.openxmlformats.org/presentationml/2006/ole">
            <p:oleObj spid="_x0000_s8208" name="Формула" r:id="rId8" imgW="647640" imgH="228600" progId="Equation.3">
              <p:embed/>
            </p:oleObj>
          </a:graphicData>
        </a:graphic>
      </p:graphicFrame>
      <p:graphicFrame>
        <p:nvGraphicFramePr>
          <p:cNvPr id="8209" name="Object 17"/>
          <p:cNvGraphicFramePr>
            <a:graphicFrameLocks noChangeAspect="1"/>
          </p:cNvGraphicFramePr>
          <p:nvPr/>
        </p:nvGraphicFramePr>
        <p:xfrm>
          <a:off x="5078413" y="5041726"/>
          <a:ext cx="2203450" cy="663575"/>
        </p:xfrm>
        <a:graphic>
          <a:graphicData uri="http://schemas.openxmlformats.org/presentationml/2006/ole">
            <p:oleObj spid="_x0000_s8209" name="Формула" r:id="rId9" imgW="672840" imgH="203040" progId="Equation.3">
              <p:embed/>
            </p:oleObj>
          </a:graphicData>
        </a:graphic>
      </p:graphicFrame>
      <p:graphicFrame>
        <p:nvGraphicFramePr>
          <p:cNvPr id="8210" name="Object 18"/>
          <p:cNvGraphicFramePr>
            <a:graphicFrameLocks noChangeAspect="1"/>
          </p:cNvGraphicFramePr>
          <p:nvPr/>
        </p:nvGraphicFramePr>
        <p:xfrm>
          <a:off x="1392476" y="2208756"/>
          <a:ext cx="5734050" cy="1452563"/>
        </p:xfrm>
        <a:graphic>
          <a:graphicData uri="http://schemas.openxmlformats.org/presentationml/2006/ole">
            <p:oleObj spid="_x0000_s8210" name="Формула" r:id="rId10" imgW="901440" imgH="228600" progId="Equation.3">
              <p:embed/>
            </p:oleObj>
          </a:graphicData>
        </a:graphic>
      </p:graphicFrame>
      <p:graphicFrame>
        <p:nvGraphicFramePr>
          <p:cNvPr id="8211" name="Object 19"/>
          <p:cNvGraphicFramePr>
            <a:graphicFrameLocks noChangeAspect="1"/>
          </p:cNvGraphicFramePr>
          <p:nvPr/>
        </p:nvGraphicFramePr>
        <p:xfrm>
          <a:off x="4765110" y="5154461"/>
          <a:ext cx="3159125" cy="663575"/>
        </p:xfrm>
        <a:graphic>
          <a:graphicData uri="http://schemas.openxmlformats.org/presentationml/2006/ole">
            <p:oleObj spid="_x0000_s8211" name="Формула" r:id="rId11" imgW="965160" imgH="203040" progId="Equation.3">
              <p:embed/>
            </p:oleObj>
          </a:graphicData>
        </a:graphic>
      </p:graphicFrame>
      <p:graphicFrame>
        <p:nvGraphicFramePr>
          <p:cNvPr id="8212" name="Object 20"/>
          <p:cNvGraphicFramePr>
            <a:graphicFrameLocks noChangeAspect="1"/>
          </p:cNvGraphicFramePr>
          <p:nvPr/>
        </p:nvGraphicFramePr>
        <p:xfrm>
          <a:off x="2107505" y="2169091"/>
          <a:ext cx="3549650" cy="1822450"/>
        </p:xfrm>
        <a:graphic>
          <a:graphicData uri="http://schemas.openxmlformats.org/presentationml/2006/ole">
            <p:oleObj spid="_x0000_s8212" name="Формула" r:id="rId12" imgW="939600" imgH="482400" progId="Equation.3">
              <p:embed/>
            </p:oleObj>
          </a:graphicData>
        </a:graphic>
      </p:graphicFrame>
      <p:graphicFrame>
        <p:nvGraphicFramePr>
          <p:cNvPr id="8213" name="Object 21"/>
          <p:cNvGraphicFramePr>
            <a:graphicFrameLocks noChangeAspect="1"/>
          </p:cNvGraphicFramePr>
          <p:nvPr/>
        </p:nvGraphicFramePr>
        <p:xfrm>
          <a:off x="4741101" y="5029200"/>
          <a:ext cx="2951163" cy="663575"/>
        </p:xfrm>
        <a:graphic>
          <a:graphicData uri="http://schemas.openxmlformats.org/presentationml/2006/ole">
            <p:oleObj spid="_x0000_s8213" name="Формула" r:id="rId13" imgW="901440" imgH="203040" progId="Equation.3">
              <p:embed/>
            </p:oleObj>
          </a:graphicData>
        </a:graphic>
      </p:graphicFrame>
      <p:sp>
        <p:nvSpPr>
          <p:cNvPr id="8218" name="AutoShape 26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3805238" y="6472238"/>
            <a:ext cx="1398587" cy="1873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9" name="Text Box 27">
            <a:hlinkClick r:id="" action="ppaction://hlinkshowjump?jump=endshow"/>
          </p:cNvPr>
          <p:cNvSpPr txBox="1">
            <a:spLocks noChangeArrowheads="1"/>
          </p:cNvSpPr>
          <p:nvPr/>
        </p:nvSpPr>
        <p:spPr bwMode="auto">
          <a:xfrm>
            <a:off x="4135438" y="6418263"/>
            <a:ext cx="7588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1200" u="sng">
                <a:solidFill>
                  <a:schemeClr val="bg1"/>
                </a:solidFill>
                <a:latin typeface="Tahoma" charset="0"/>
              </a:rPr>
              <a:t>Закрыть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9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8" grpId="0" animBg="1"/>
      <p:bldP spid="8219" grpId="0"/>
    </p:bldLst>
  </p:timing>
</p:sld>
</file>

<file path=ppt/theme/theme1.xml><?xml version="1.0" encoding="utf-8"?>
<a:theme xmlns:a="http://schemas.openxmlformats.org/drawingml/2006/main" name="Упр.19 Умножение многочлена на одночлен">
  <a:themeElements>
    <a:clrScheme name="Край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Край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Упр.19 Умножение многочлена на одночлен</Template>
  <TotalTime>58</TotalTime>
  <Words>178</Words>
  <Application>Microsoft PowerPoint</Application>
  <PresentationFormat>Экран (4:3)</PresentationFormat>
  <Paragraphs>59</Paragraphs>
  <Slides>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Garamond</vt:lpstr>
      <vt:lpstr>Times New Roman</vt:lpstr>
      <vt:lpstr>Wingdings</vt:lpstr>
      <vt:lpstr>Tahoma</vt:lpstr>
      <vt:lpstr>Упр.19 Умножение многочлена на одночлен</vt:lpstr>
      <vt:lpstr>Microsoft Equation 3.0</vt:lpstr>
      <vt:lpstr>Умножение многочлена на одночлен</vt:lpstr>
      <vt:lpstr>Выполните умножение:</vt:lpstr>
      <vt:lpstr>Выполните умножение:</vt:lpstr>
      <vt:lpstr>Выполните умножение:</vt:lpstr>
      <vt:lpstr>Выполните умножение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Умножение многочлена на одночлен</dc:title>
  <dc:creator>1</dc:creator>
  <cp:lastModifiedBy>1</cp:lastModifiedBy>
  <cp:revision>3</cp:revision>
  <cp:lastPrinted>1601-01-01T00:00:00Z</cp:lastPrinted>
  <dcterms:created xsi:type="dcterms:W3CDTF">2012-01-26T16:10:23Z</dcterms:created>
  <dcterms:modified xsi:type="dcterms:W3CDTF">2012-01-26T17:09:20Z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