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8"/>
  </p:notesMasterIdLst>
  <p:sldIdLst>
    <p:sldId id="256" r:id="rId2"/>
    <p:sldId id="297" r:id="rId3"/>
    <p:sldId id="301" r:id="rId4"/>
    <p:sldId id="308" r:id="rId5"/>
    <p:sldId id="259" r:id="rId6"/>
    <p:sldId id="329" r:id="rId7"/>
    <p:sldId id="309" r:id="rId8"/>
    <p:sldId id="277" r:id="rId9"/>
    <p:sldId id="293" r:id="rId10"/>
    <p:sldId id="294" r:id="rId11"/>
    <p:sldId id="334" r:id="rId12"/>
    <p:sldId id="262" r:id="rId13"/>
    <p:sldId id="261" r:id="rId14"/>
    <p:sldId id="263" r:id="rId15"/>
    <p:sldId id="332" r:id="rId16"/>
    <p:sldId id="292" r:id="rId17"/>
    <p:sldId id="295" r:id="rId18"/>
    <p:sldId id="345" r:id="rId19"/>
    <p:sldId id="346" r:id="rId20"/>
    <p:sldId id="279" r:id="rId21"/>
    <p:sldId id="278" r:id="rId22"/>
    <p:sldId id="307" r:id="rId23"/>
    <p:sldId id="335" r:id="rId24"/>
    <p:sldId id="336" r:id="rId25"/>
    <p:sldId id="338" r:id="rId26"/>
    <p:sldId id="280" r:id="rId27"/>
    <p:sldId id="349" r:id="rId28"/>
    <p:sldId id="285" r:id="rId29"/>
    <p:sldId id="291" r:id="rId30"/>
    <p:sldId id="330" r:id="rId31"/>
    <p:sldId id="300" r:id="rId32"/>
    <p:sldId id="327" r:id="rId33"/>
    <p:sldId id="328" r:id="rId34"/>
    <p:sldId id="331" r:id="rId35"/>
    <p:sldId id="306" r:id="rId36"/>
    <p:sldId id="322" r:id="rId37"/>
    <p:sldId id="325" r:id="rId38"/>
    <p:sldId id="350" r:id="rId39"/>
    <p:sldId id="326" r:id="rId40"/>
    <p:sldId id="323" r:id="rId41"/>
    <p:sldId id="333" r:id="rId42"/>
    <p:sldId id="316" r:id="rId43"/>
    <p:sldId id="310" r:id="rId44"/>
    <p:sldId id="341" r:id="rId45"/>
    <p:sldId id="317" r:id="rId46"/>
    <p:sldId id="318" r:id="rId47"/>
    <p:sldId id="287" r:id="rId48"/>
    <p:sldId id="319" r:id="rId49"/>
    <p:sldId id="340" r:id="rId50"/>
    <p:sldId id="339" r:id="rId51"/>
    <p:sldId id="351" r:id="rId52"/>
    <p:sldId id="299" r:id="rId53"/>
    <p:sldId id="265" r:id="rId54"/>
    <p:sldId id="296" r:id="rId55"/>
    <p:sldId id="290" r:id="rId56"/>
    <p:sldId id="342" r:id="rId5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15620" autoAdjust="0"/>
    <p:restoredTop sz="94640" autoAdjust="0"/>
  </p:normalViewPr>
  <p:slideViewPr>
    <p:cSldViewPr>
      <p:cViewPr varScale="1">
        <p:scale>
          <a:sx n="69" d="100"/>
          <a:sy n="69" d="100"/>
        </p:scale>
        <p:origin x="-1182" y="-102"/>
      </p:cViewPr>
      <p:guideLst>
        <p:guide orient="horz" pos="2160"/>
        <p:guide pos="2880"/>
      </p:guideLst>
    </p:cSldViewPr>
  </p:slideViewPr>
  <p:outlineViewPr>
    <p:cViewPr>
      <p:scale>
        <a:sx n="33" d="100"/>
        <a:sy n="33" d="100"/>
      </p:scale>
      <p:origin x="0" y="18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491356-8A7E-4386-ADFA-E8061F5BB16D}" type="datetimeFigureOut">
              <a:rPr lang="ru-RU" smtClean="0"/>
              <a:pPr/>
              <a:t>04.10.2015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498E9B-BFFC-4EFE-ADFD-C159BCF6D702}" type="slidenum">
              <a:rPr lang="ru-RU" smtClean="0"/>
              <a:pPr/>
              <a:t>‹#›</a:t>
            </a:fld>
            <a:endParaRPr lang="ru-RU"/>
          </a:p>
        </p:txBody>
      </p:sp>
    </p:spTree>
    <p:extLst>
      <p:ext uri="{BB962C8B-B14F-4D97-AF65-F5344CB8AC3E}">
        <p14:creationId xmlns:p14="http://schemas.microsoft.com/office/powerpoint/2010/main" xmlns="" val="267940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1498E9B-BFFC-4EFE-ADFD-C159BCF6D702}" type="slidenum">
              <a:rPr lang="ru-RU" smtClean="0"/>
              <a:pPr/>
              <a:t>43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3EB479D4-9FF2-404A-B9B1-9D45587306B4}" type="datetimeFigureOut">
              <a:rPr lang="ru-RU" smtClean="0"/>
              <a:pPr/>
              <a:t>04.10.2015</a:t>
            </a:fld>
            <a:endParaRPr lang="ru-RU"/>
          </a:p>
        </p:txBody>
      </p:sp>
      <p:sp>
        <p:nvSpPr>
          <p:cNvPr id="16" name="Номер слайда 15"/>
          <p:cNvSpPr>
            <a:spLocks noGrp="1"/>
          </p:cNvSpPr>
          <p:nvPr>
            <p:ph type="sldNum" sz="quarter" idx="11"/>
          </p:nvPr>
        </p:nvSpPr>
        <p:spPr/>
        <p:txBody>
          <a:bodyPr/>
          <a:lstStyle/>
          <a:p>
            <a:fld id="{F32DABA7-C5AA-411A-A2BB-8B4C3164DABF}"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EB479D4-9FF2-404A-B9B1-9D45587306B4}" type="datetimeFigureOut">
              <a:rPr lang="ru-RU" smtClean="0"/>
              <a:pPr/>
              <a:t>04.10.2015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32DABA7-C5AA-411A-A2BB-8B4C3164DAB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EB479D4-9FF2-404A-B9B1-9D45587306B4}" type="datetimeFigureOut">
              <a:rPr lang="ru-RU" smtClean="0"/>
              <a:pPr/>
              <a:t>04.10.2015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32DABA7-C5AA-411A-A2BB-8B4C3164DAB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3EB479D4-9FF2-404A-B9B1-9D45587306B4}" type="datetimeFigureOut">
              <a:rPr lang="ru-RU" smtClean="0"/>
              <a:pPr/>
              <a:t>04.10.2015</a:t>
            </a:fld>
            <a:endParaRPr lang="ru-RU"/>
          </a:p>
        </p:txBody>
      </p:sp>
      <p:sp>
        <p:nvSpPr>
          <p:cNvPr id="15" name="Номер слайда 14"/>
          <p:cNvSpPr>
            <a:spLocks noGrp="1"/>
          </p:cNvSpPr>
          <p:nvPr>
            <p:ph type="sldNum" sz="quarter" idx="15"/>
          </p:nvPr>
        </p:nvSpPr>
        <p:spPr/>
        <p:txBody>
          <a:bodyPr/>
          <a:lstStyle>
            <a:lvl1pPr algn="ctr">
              <a:defRPr/>
            </a:lvl1pPr>
          </a:lstStyle>
          <a:p>
            <a:fld id="{F32DABA7-C5AA-411A-A2BB-8B4C3164DABF}"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3EB479D4-9FF2-404A-B9B1-9D45587306B4}" type="datetimeFigureOut">
              <a:rPr lang="ru-RU" smtClean="0"/>
              <a:pPr/>
              <a:t>04.10.2015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32DABA7-C5AA-411A-A2BB-8B4C3164DABF}"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3EB479D4-9FF2-404A-B9B1-9D45587306B4}" type="datetimeFigureOut">
              <a:rPr lang="ru-RU" smtClean="0"/>
              <a:pPr/>
              <a:t>04.10.2015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32DABA7-C5AA-411A-A2BB-8B4C3164DABF}"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F32DABA7-C5AA-411A-A2BB-8B4C3164DABF}"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3EB479D4-9FF2-404A-B9B1-9D45587306B4}" type="datetimeFigureOut">
              <a:rPr lang="ru-RU" smtClean="0"/>
              <a:pPr/>
              <a:t>04.10.2015</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3EB479D4-9FF2-404A-B9B1-9D45587306B4}" type="datetimeFigureOut">
              <a:rPr lang="ru-RU" smtClean="0"/>
              <a:pPr/>
              <a:t>04.10.2015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32DABA7-C5AA-411A-A2BB-8B4C3164DABF}"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EB479D4-9FF2-404A-B9B1-9D45587306B4}" type="datetimeFigureOut">
              <a:rPr lang="ru-RU" smtClean="0"/>
              <a:pPr/>
              <a:t>04.10.2015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32DABA7-C5AA-411A-A2BB-8B4C3164DAB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3EB479D4-9FF2-404A-B9B1-9D45587306B4}" type="datetimeFigureOut">
              <a:rPr lang="ru-RU" smtClean="0"/>
              <a:pPr/>
              <a:t>04.10.2015</a:t>
            </a:fld>
            <a:endParaRPr lang="ru-RU"/>
          </a:p>
        </p:txBody>
      </p:sp>
      <p:sp>
        <p:nvSpPr>
          <p:cNvPr id="9" name="Номер слайда 8"/>
          <p:cNvSpPr>
            <a:spLocks noGrp="1"/>
          </p:cNvSpPr>
          <p:nvPr>
            <p:ph type="sldNum" sz="quarter" idx="15"/>
          </p:nvPr>
        </p:nvSpPr>
        <p:spPr/>
        <p:txBody>
          <a:bodyPr/>
          <a:lstStyle/>
          <a:p>
            <a:fld id="{F32DABA7-C5AA-411A-A2BB-8B4C3164DABF}"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3EB479D4-9FF2-404A-B9B1-9D45587306B4}" type="datetimeFigureOut">
              <a:rPr lang="ru-RU" smtClean="0"/>
              <a:pPr/>
              <a:t>04.10.2015</a:t>
            </a:fld>
            <a:endParaRPr lang="ru-RU"/>
          </a:p>
        </p:txBody>
      </p:sp>
      <p:sp>
        <p:nvSpPr>
          <p:cNvPr id="9" name="Номер слайда 8"/>
          <p:cNvSpPr>
            <a:spLocks noGrp="1"/>
          </p:cNvSpPr>
          <p:nvPr>
            <p:ph type="sldNum" sz="quarter" idx="11"/>
          </p:nvPr>
        </p:nvSpPr>
        <p:spPr/>
        <p:txBody>
          <a:bodyPr/>
          <a:lstStyle/>
          <a:p>
            <a:fld id="{F32DABA7-C5AA-411A-A2BB-8B4C3164DABF}"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3EB479D4-9FF2-404A-B9B1-9D45587306B4}" type="datetimeFigureOut">
              <a:rPr lang="ru-RU" smtClean="0"/>
              <a:pPr/>
              <a:t>04.10.2015</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F32DABA7-C5AA-411A-A2BB-8B4C3164DABF}"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slideLayout" Target="../slideLayouts/slideLayout2.xml"/><Relationship Id="rId1" Type="http://schemas.openxmlformats.org/officeDocument/2006/relationships/audio" Target="file:///I:\Sergey%20Pereverzev%20Milaya%20Rossiya%20(mp3top100.net).mp3" TargetMode="External"/><Relationship Id="rId4" Type="http://schemas.openxmlformats.org/officeDocument/2006/relationships/image" Target="../media/image60.png"/></Relationships>
</file>

<file path=ppt/slides/_rels/slide5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2656"/>
            <a:ext cx="8229600" cy="792088"/>
          </a:xfrm>
        </p:spPr>
        <p:style>
          <a:lnRef idx="1">
            <a:schemeClr val="accent1"/>
          </a:lnRef>
          <a:fillRef idx="3">
            <a:schemeClr val="accent1"/>
          </a:fillRef>
          <a:effectRef idx="2">
            <a:schemeClr val="accent1"/>
          </a:effectRef>
          <a:fontRef idx="minor">
            <a:schemeClr val="lt1"/>
          </a:fontRef>
        </p:style>
        <p:txBody>
          <a:bodyPr>
            <a:normAutofit fontScale="90000"/>
          </a:bodyPr>
          <a:lstStyle/>
          <a:p>
            <a:r>
              <a:rPr lang="ru-RU" dirty="0" smtClean="0"/>
              <a:t> </a:t>
            </a:r>
            <a:r>
              <a:rPr lang="ru-RU" sz="4000" b="1" i="1" dirty="0" smtClean="0"/>
              <a:t>Я здесь живу, и край мне этот дорог</a:t>
            </a:r>
            <a:endParaRPr lang="ru-RU" sz="4000" b="1" i="1" dirty="0"/>
          </a:p>
        </p:txBody>
      </p:sp>
      <p:pic>
        <p:nvPicPr>
          <p:cNvPr id="1026" name="Picture 2" descr="G:\ДАНЯ В ГОСТЯХ\SAM_1745.JPG"/>
          <p:cNvPicPr>
            <a:picLocks noGrp="1" noChangeAspect="1" noChangeArrowheads="1"/>
          </p:cNvPicPr>
          <p:nvPr>
            <p:ph idx="1"/>
          </p:nvPr>
        </p:nvPicPr>
        <p:blipFill>
          <a:blip r:embed="rId2" cstate="print"/>
          <a:srcRect/>
          <a:stretch>
            <a:fillRect/>
          </a:stretch>
        </p:blipFill>
        <p:spPr bwMode="auto">
          <a:xfrm>
            <a:off x="142844" y="1142984"/>
            <a:ext cx="8643998" cy="5249288"/>
          </a:xfrm>
          <a:prstGeom prst="rect">
            <a:avLst/>
          </a:prstGeom>
          <a:noFill/>
        </p:spPr>
      </p:pic>
      <p:sp>
        <p:nvSpPr>
          <p:cNvPr id="4" name="Прямоугольник 3"/>
          <p:cNvSpPr/>
          <p:nvPr/>
        </p:nvSpPr>
        <p:spPr>
          <a:xfrm>
            <a:off x="1000100" y="2285992"/>
            <a:ext cx="4572031" cy="646331"/>
          </a:xfrm>
          <a:prstGeom prst="rect">
            <a:avLst/>
          </a:prstGeom>
        </p:spPr>
        <p:txBody>
          <a:bodyPr wrap="square">
            <a:spAutoFit/>
          </a:bodyPr>
          <a:lstStyle/>
          <a:p>
            <a:r>
              <a:rPr lang="ru-RU" b="1" i="1" dirty="0" smtClean="0"/>
              <a:t>Исследовательская- поисковая работа</a:t>
            </a:r>
            <a:endParaRPr lang="ru-RU" b="1" i="1" dirty="0"/>
          </a:p>
        </p:txBody>
      </p:sp>
      <p:sp>
        <p:nvSpPr>
          <p:cNvPr id="5" name="Прямоугольник 4"/>
          <p:cNvSpPr/>
          <p:nvPr/>
        </p:nvSpPr>
        <p:spPr>
          <a:xfrm>
            <a:off x="1643042" y="2857496"/>
            <a:ext cx="5643602" cy="2308324"/>
          </a:xfrm>
          <a:prstGeom prst="rect">
            <a:avLst/>
          </a:prstGeom>
        </p:spPr>
        <p:txBody>
          <a:bodyPr wrap="square">
            <a:spAutoFit/>
          </a:bodyPr>
          <a:lstStyle/>
          <a:p>
            <a:pPr>
              <a:buNone/>
            </a:pPr>
            <a:r>
              <a:rPr lang="ru-RU" b="1" i="1" dirty="0" smtClean="0"/>
              <a:t>«История развития поселка Первомайский.»</a:t>
            </a:r>
          </a:p>
          <a:p>
            <a:pPr>
              <a:buNone/>
            </a:pPr>
            <a:r>
              <a:rPr lang="ru-RU" b="1" i="1" dirty="0" smtClean="0"/>
              <a:t>Выполнили учащиеся  9-10 классов МОУ «Первомайская СОШ»</a:t>
            </a:r>
          </a:p>
          <a:p>
            <a:pPr>
              <a:buNone/>
            </a:pPr>
            <a:r>
              <a:rPr lang="ru-RU" b="1" i="1" dirty="0" smtClean="0"/>
              <a:t>Руководители:</a:t>
            </a:r>
          </a:p>
          <a:p>
            <a:pPr>
              <a:buNone/>
            </a:pPr>
            <a:r>
              <a:rPr lang="ru-RU" b="1" i="1" dirty="0" smtClean="0"/>
              <a:t>Учитель истории 1 категории: Волченкова Валентина Георгиевна;</a:t>
            </a:r>
          </a:p>
          <a:p>
            <a:pPr>
              <a:buNone/>
            </a:pPr>
            <a:r>
              <a:rPr lang="ru-RU" b="1" i="1" dirty="0" smtClean="0"/>
              <a:t>библиотекарь: </a:t>
            </a:r>
            <a:r>
              <a:rPr lang="ru-RU" b="1" i="1" dirty="0" err="1" smtClean="0"/>
              <a:t>Хуснутдинова</a:t>
            </a:r>
            <a:r>
              <a:rPr lang="ru-RU" b="1" i="1" dirty="0" smtClean="0"/>
              <a:t> Лариса Валентиновна</a:t>
            </a:r>
            <a:endParaRPr lang="ru-RU"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wipe(down)">
                                      <p:cBhvr>
                                        <p:cTn id="19" dur="5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wipe(down)">
                                      <p:cBhvr>
                                        <p:cTn id="24" dur="500"/>
                                        <p:tgtEl>
                                          <p:spTgt spid="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wipe(down)">
                                      <p:cBhvr>
                                        <p:cTn id="29" dur="500"/>
                                        <p:tgtEl>
                                          <p:spTgt spid="5">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5">
                                            <p:txEl>
                                              <p:pRg st="2" end="2"/>
                                            </p:txEl>
                                          </p:spTgt>
                                        </p:tgtEl>
                                        <p:attrNameLst>
                                          <p:attrName>style.visibility</p:attrName>
                                        </p:attrNameLst>
                                      </p:cBhvr>
                                      <p:to>
                                        <p:strVal val="visible"/>
                                      </p:to>
                                    </p:set>
                                    <p:animEffect transition="in" filter="wipe(down)">
                                      <p:cBhvr>
                                        <p:cTn id="34" dur="500"/>
                                        <p:tgtEl>
                                          <p:spTgt spid="5">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animEffect transition="in" filter="wipe(down)">
                                      <p:cBhvr>
                                        <p:cTn id="39" dur="500"/>
                                        <p:tgtEl>
                                          <p:spTgt spid="5">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5">
                                            <p:txEl>
                                              <p:pRg st="4" end="4"/>
                                            </p:txEl>
                                          </p:spTgt>
                                        </p:tgtEl>
                                        <p:attrNameLst>
                                          <p:attrName>style.visibility</p:attrName>
                                        </p:attrNameLst>
                                      </p:cBhvr>
                                      <p:to>
                                        <p:strVal val="visible"/>
                                      </p:to>
                                    </p:set>
                                    <p:animEffect transition="in" filter="wipe(down)">
                                      <p:cBhvr>
                                        <p:cTn id="44"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allAtOnce"/>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Содержимое 6" descr="барский повар и кучер Хомутов Сергей Борисович фото сделано в Симферополе.jpg"/>
          <p:cNvPicPr>
            <a:picLocks noGrp="1" noChangeAspect="1"/>
          </p:cNvPicPr>
          <p:nvPr>
            <p:ph sz="quarter" idx="1"/>
          </p:nvPr>
        </p:nvPicPr>
        <p:blipFill>
          <a:blip r:embed="rId2" cstate="print"/>
          <a:stretch>
            <a:fillRect/>
          </a:stretch>
        </p:blipFill>
        <p:spPr>
          <a:xfrm>
            <a:off x="642910" y="428604"/>
            <a:ext cx="5857916" cy="5857916"/>
          </a:xfrm>
        </p:spPr>
      </p:pic>
      <p:sp>
        <p:nvSpPr>
          <p:cNvPr id="8" name="Текст 7"/>
          <p:cNvSpPr>
            <a:spLocks noGrp="1"/>
          </p:cNvSpPr>
          <p:nvPr>
            <p:ph type="body" idx="2"/>
          </p:nvPr>
        </p:nvSpPr>
        <p:spPr/>
        <p:txBody>
          <a:bodyPr/>
          <a:lstStyle/>
          <a:p>
            <a:r>
              <a:rPr lang="ru-RU" i="1" dirty="0" smtClean="0"/>
              <a:t>Перед революцией 1917 года в Захарьине жили помещики Духовницкие</a:t>
            </a:r>
            <a:endParaRPr lang="ru-RU" i="1" dirty="0"/>
          </a:p>
        </p:txBody>
      </p:sp>
      <p:sp>
        <p:nvSpPr>
          <p:cNvPr id="6" name="Заголовок 5"/>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lstStyle/>
          <a:p>
            <a:r>
              <a:rPr lang="ru-RU" dirty="0" smtClean="0"/>
              <a:t>Предреволюционные годы</a:t>
            </a:r>
            <a:endParaRPr lang="ru-RU" dirty="0"/>
          </a:p>
        </p:txBody>
      </p:sp>
      <p:sp>
        <p:nvSpPr>
          <p:cNvPr id="5" name="Прямоугольник 4"/>
          <p:cNvSpPr/>
          <p:nvPr/>
        </p:nvSpPr>
        <p:spPr>
          <a:xfrm>
            <a:off x="785786" y="5286388"/>
            <a:ext cx="4572032" cy="646331"/>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ru-RU" dirty="0" smtClean="0"/>
              <a:t>На фото повар и кучер  помещиков </a:t>
            </a:r>
            <a:r>
              <a:rPr lang="ru-RU" dirty="0" err="1" smtClean="0"/>
              <a:t>Духовницких</a:t>
            </a:r>
            <a:r>
              <a:rPr lang="ru-RU" dirty="0" smtClean="0"/>
              <a:t> </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wipe(down)">
                                      <p:cBhvr>
                                        <p:cTn id="12" dur="500"/>
                                        <p:tgtEl>
                                          <p:spTgt spid="5">
                                            <p:bg/>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wipe(down)">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wipe(down)">
                                      <p:cBhvr>
                                        <p:cTn id="25"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P spid="6" grpId="0" animBg="1"/>
      <p:bldP spid="5" grpId="0" build="allAtOnce"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дед Хомутов Кучер.jpg"/>
          <p:cNvPicPr>
            <a:picLocks noGrp="1" noChangeAspect="1"/>
          </p:cNvPicPr>
          <p:nvPr>
            <p:ph sz="quarter" idx="1"/>
          </p:nvPr>
        </p:nvPicPr>
        <p:blipFill>
          <a:blip r:embed="rId2" cstate="print"/>
          <a:stretch>
            <a:fillRect/>
          </a:stretch>
        </p:blipFill>
        <p:spPr>
          <a:xfrm>
            <a:off x="857224" y="571480"/>
            <a:ext cx="4143404" cy="5643602"/>
          </a:xfrm>
        </p:spPr>
      </p:pic>
      <p:sp>
        <p:nvSpPr>
          <p:cNvPr id="3" name="Текст 2"/>
          <p:cNvSpPr>
            <a:spLocks noGrp="1"/>
          </p:cNvSpPr>
          <p:nvPr>
            <p:ph type="body" idx="2"/>
          </p:nvPr>
        </p:nvSpPr>
        <p:spPr>
          <a:xfrm>
            <a:off x="5857884" y="1600200"/>
            <a:ext cx="2908164" cy="3733800"/>
          </a:xfrm>
        </p:spPr>
        <p:txBody>
          <a:bodyPr>
            <a:noAutofit/>
          </a:bodyPr>
          <a:lstStyle/>
          <a:p>
            <a:r>
              <a:rPr lang="ru-RU" sz="1400" i="1" dirty="0" smtClean="0"/>
              <a:t>  По рассказам  Волковой Татьяны Алексеевны, дед которой молоденьким парнишкой служил кучером у барина (на фото), Костомарова Анатолия Андреевича, прадед которого резал у  барина скот, мы восстановили приблизительную картину жизни барской усадьбы  наших помещиков</a:t>
            </a:r>
            <a:endParaRPr lang="ru-RU" sz="1400" i="1" dirty="0"/>
          </a:p>
        </p:txBody>
      </p:sp>
      <p:sp>
        <p:nvSpPr>
          <p:cNvPr id="4" name="Заголовок 3"/>
          <p:cNvSpPr>
            <a:spLocks noGrp="1"/>
          </p:cNvSpPr>
          <p:nvPr>
            <p:ph type="title"/>
          </p:nvPr>
        </p:nvSpPr>
        <p:spPr>
          <a:xfrm>
            <a:off x="5500694" y="457200"/>
            <a:ext cx="3262306" cy="1066800"/>
          </a:xfrm>
        </p:spPr>
        <p:style>
          <a:lnRef idx="3">
            <a:schemeClr val="lt1"/>
          </a:lnRef>
          <a:fillRef idx="1">
            <a:schemeClr val="accent1"/>
          </a:fillRef>
          <a:effectRef idx="1">
            <a:schemeClr val="accent1"/>
          </a:effectRef>
          <a:fontRef idx="minor">
            <a:schemeClr val="lt1"/>
          </a:fontRef>
        </p:style>
        <p:txBody>
          <a:bodyPr>
            <a:normAutofit/>
          </a:bodyPr>
          <a:lstStyle/>
          <a:p>
            <a:r>
              <a:rPr lang="ru-RU" dirty="0" smtClean="0"/>
              <a:t>Кучер помещиков </a:t>
            </a:r>
            <a:r>
              <a:rPr lang="ru-RU" dirty="0" err="1" smtClean="0"/>
              <a:t>Духовницких</a:t>
            </a:r>
            <a:r>
              <a:rPr lang="ru-RU" dirty="0" smtClean="0"/>
              <a:t>  Хомутов Сергей Борисович</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SAM_4284.JPG"/>
          <p:cNvPicPr>
            <a:picLocks noGrp="1" noChangeAspect="1"/>
          </p:cNvPicPr>
          <p:nvPr>
            <p:ph idx="1"/>
          </p:nvPr>
        </p:nvPicPr>
        <p:blipFill>
          <a:blip r:embed="rId2" cstate="print"/>
          <a:stretch>
            <a:fillRect/>
          </a:stretch>
        </p:blipFill>
        <p:spPr>
          <a:xfrm>
            <a:off x="500034" y="500042"/>
            <a:ext cx="8072494" cy="5643602"/>
          </a:xfrm>
        </p:spPr>
      </p:pic>
      <p:sp>
        <p:nvSpPr>
          <p:cNvPr id="2" name="Заголовок 1"/>
          <p:cNvSpPr>
            <a:spLocks noGrp="1"/>
          </p:cNvSpPr>
          <p:nvPr>
            <p:ph type="title"/>
          </p:nvPr>
        </p:nvSpPr>
        <p:spPr>
          <a:xfrm>
            <a:off x="457200" y="785794"/>
            <a:ext cx="8229600" cy="585806"/>
          </a:xfrm>
        </p:spPr>
        <p:txBody>
          <a:bodyPr>
            <a:normAutofit fontScale="90000"/>
          </a:bodyPr>
          <a:lstStyle/>
          <a:p>
            <a:r>
              <a:rPr lang="ru-RU" dirty="0" smtClean="0"/>
              <a:t>Барский дом. Здесь до сих пор живут люди</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smtClean="0"/>
              <a:t>         Барские постройки</a:t>
            </a:r>
            <a:endParaRPr lang="ru-RU" dirty="0"/>
          </a:p>
        </p:txBody>
      </p:sp>
      <p:pic>
        <p:nvPicPr>
          <p:cNvPr id="6" name="Содержимое 5" descr="SAM_4280.JPG"/>
          <p:cNvPicPr>
            <a:picLocks noGrp="1" noChangeAspect="1"/>
          </p:cNvPicPr>
          <p:nvPr>
            <p:ph idx="1"/>
          </p:nvPr>
        </p:nvPicPr>
        <p:blipFill>
          <a:blip r:embed="rId2" cstate="print"/>
          <a:stretch>
            <a:fillRect/>
          </a:stretch>
        </p:blipFill>
        <p:spPr>
          <a:xfrm>
            <a:off x="357158" y="1428736"/>
            <a:ext cx="8215370" cy="5143536"/>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1062022"/>
          </a:xfrm>
        </p:spPr>
        <p:txBody>
          <a:bodyPr>
            <a:noAutofit/>
          </a:bodyPr>
          <a:lstStyle/>
          <a:p>
            <a:r>
              <a:rPr lang="ru-RU" sz="4800" dirty="0" smtClean="0"/>
              <a:t> </a:t>
            </a:r>
            <a:r>
              <a:rPr lang="ru-RU" sz="3200" dirty="0" smtClean="0"/>
              <a:t>Главный дом усадьбы </a:t>
            </a:r>
            <a:r>
              <a:rPr lang="ru-RU" sz="3200" dirty="0" err="1" smtClean="0"/>
              <a:t>Духовницких</a:t>
            </a:r>
            <a:r>
              <a:rPr lang="ru-RU" sz="3200" dirty="0" smtClean="0"/>
              <a:t> не пощадило время.</a:t>
            </a:r>
            <a:endParaRPr lang="ru-RU" sz="4800" dirty="0"/>
          </a:p>
        </p:txBody>
      </p:sp>
      <p:pic>
        <p:nvPicPr>
          <p:cNvPr id="6" name="Содержимое 5" descr="SAM_4381.JPG"/>
          <p:cNvPicPr>
            <a:picLocks noGrp="1" noChangeAspect="1"/>
          </p:cNvPicPr>
          <p:nvPr>
            <p:ph idx="1"/>
          </p:nvPr>
        </p:nvPicPr>
        <p:blipFill>
          <a:blip r:embed="rId2" cstate="print"/>
          <a:stretch>
            <a:fillRect/>
          </a:stretch>
        </p:blipFill>
        <p:spPr>
          <a:xfrm>
            <a:off x="571472" y="1071546"/>
            <a:ext cx="7715304" cy="5072066"/>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на крыльце Барского дома 50.jpg"/>
          <p:cNvPicPr>
            <a:picLocks noGrp="1" noChangeAspect="1"/>
          </p:cNvPicPr>
          <p:nvPr>
            <p:ph sz="quarter" idx="1"/>
          </p:nvPr>
        </p:nvPicPr>
        <p:blipFill>
          <a:blip r:embed="rId2" cstate="print"/>
          <a:stretch>
            <a:fillRect/>
          </a:stretch>
        </p:blipFill>
        <p:spPr>
          <a:xfrm>
            <a:off x="500034" y="285728"/>
            <a:ext cx="6000792" cy="5786478"/>
          </a:xfrm>
        </p:spPr>
      </p:pic>
      <p:sp>
        <p:nvSpPr>
          <p:cNvPr id="3" name="Текст 2"/>
          <p:cNvSpPr>
            <a:spLocks noGrp="1"/>
          </p:cNvSpPr>
          <p:nvPr>
            <p:ph type="body" idx="2"/>
          </p:nvPr>
        </p:nvSpPr>
        <p:spPr/>
        <p:txBody>
          <a:bodyPr/>
          <a:lstStyle/>
          <a:p>
            <a:r>
              <a:rPr lang="ru-RU" dirty="0" smtClean="0"/>
              <a:t>После революции в барском доме располагался сельский клуб и столовая. </a:t>
            </a:r>
            <a:endParaRPr lang="ru-RU" dirty="0"/>
          </a:p>
        </p:txBody>
      </p:sp>
      <p:sp>
        <p:nvSpPr>
          <p:cNvPr id="4" name="Заголовок 3"/>
          <p:cNvSpPr>
            <a:spLocks noGrp="1"/>
          </p:cNvSpPr>
          <p:nvPr>
            <p:ph type="title"/>
          </p:nvPr>
        </p:nvSpPr>
        <p:spPr/>
        <p:txBody>
          <a:bodyPr>
            <a:normAutofit fontScale="90000"/>
          </a:bodyPr>
          <a:lstStyle/>
          <a:p>
            <a:r>
              <a:rPr lang="ru-RU" dirty="0" smtClean="0"/>
              <a:t>На крыльце бывшего барского дома 50-егг.</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SAM_4317.JPG"/>
          <p:cNvPicPr>
            <a:picLocks noGrp="1" noChangeAspect="1"/>
          </p:cNvPicPr>
          <p:nvPr>
            <p:ph idx="1"/>
          </p:nvPr>
        </p:nvPicPr>
        <p:blipFill>
          <a:blip r:embed="rId2" cstate="print"/>
          <a:stretch>
            <a:fillRect/>
          </a:stretch>
        </p:blipFill>
        <p:spPr>
          <a:xfrm>
            <a:off x="428596" y="500042"/>
            <a:ext cx="8429684" cy="5929354"/>
          </a:xfrm>
        </p:spPr>
      </p:pic>
      <p:sp>
        <p:nvSpPr>
          <p:cNvPr id="3" name="Заголовок 2"/>
          <p:cNvSpPr>
            <a:spLocks noGrp="1"/>
          </p:cNvSpPr>
          <p:nvPr>
            <p:ph type="title"/>
          </p:nvPr>
        </p:nvSpPr>
        <p:spPr>
          <a:xfrm>
            <a:off x="928662" y="5500702"/>
            <a:ext cx="6643734" cy="928694"/>
          </a:xfrm>
        </p:spPr>
        <p:txBody>
          <a:bodyPr>
            <a:normAutofit fontScale="90000"/>
          </a:bodyPr>
          <a:lstStyle/>
          <a:p>
            <a:r>
              <a:rPr lang="ru-RU" i="1" dirty="0" smtClean="0"/>
              <a:t>Липовые  аллеи по улице Советской</a:t>
            </a:r>
            <a:endParaRPr lang="ru-RU"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SAM_4392.JPG"/>
          <p:cNvPicPr>
            <a:picLocks noGrp="1" noChangeAspect="1"/>
          </p:cNvPicPr>
          <p:nvPr>
            <p:ph idx="1"/>
          </p:nvPr>
        </p:nvPicPr>
        <p:blipFill>
          <a:blip r:embed="rId2" cstate="print"/>
          <a:stretch>
            <a:fillRect/>
          </a:stretch>
        </p:blipFill>
        <p:spPr>
          <a:xfrm>
            <a:off x="357158" y="357166"/>
            <a:ext cx="8215370" cy="5738834"/>
          </a:xfrm>
        </p:spPr>
      </p:pic>
      <p:sp>
        <p:nvSpPr>
          <p:cNvPr id="3" name="Заголовок 2"/>
          <p:cNvSpPr>
            <a:spLocks noGrp="1"/>
          </p:cNvSpPr>
          <p:nvPr>
            <p:ph type="title"/>
          </p:nvPr>
        </p:nvSpPr>
        <p:spPr/>
        <p:txBody>
          <a:bodyPr>
            <a:normAutofit fontScale="90000"/>
          </a:bodyPr>
          <a:lstStyle/>
          <a:p>
            <a:r>
              <a:rPr lang="ru-RU" i="1" dirty="0" smtClean="0"/>
              <a:t>Сама же деревня располагалась на левом берегу реки Беспута</a:t>
            </a:r>
            <a:endParaRPr lang="ru-RU"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152400"/>
            <a:ext cx="8229600" cy="919146"/>
          </a:xfrm>
        </p:spPr>
        <p:txBody>
          <a:bodyPr/>
          <a:lstStyle/>
          <a:p>
            <a:r>
              <a:rPr lang="ru-RU" i="1" dirty="0" smtClean="0"/>
              <a:t>        Захарьинские выселки</a:t>
            </a:r>
            <a:endParaRPr lang="ru-RU" i="1" dirty="0"/>
          </a:p>
        </p:txBody>
      </p:sp>
      <p:pic>
        <p:nvPicPr>
          <p:cNvPr id="6" name="Содержимое 5" descr="SAM_4346.JPG"/>
          <p:cNvPicPr>
            <a:picLocks noGrp="1" noChangeAspect="1"/>
          </p:cNvPicPr>
          <p:nvPr>
            <p:ph idx="1"/>
          </p:nvPr>
        </p:nvPicPr>
        <p:blipFill>
          <a:blip r:embed="rId2"/>
          <a:stretch>
            <a:fillRect/>
          </a:stretch>
        </p:blipFill>
        <p:spPr>
          <a:xfrm>
            <a:off x="428596" y="1214422"/>
            <a:ext cx="8358246" cy="5286412"/>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6715140" y="457200"/>
            <a:ext cx="1971660" cy="685784"/>
          </a:xfrm>
        </p:spPr>
        <p:txBody>
          <a:bodyPr>
            <a:normAutofit fontScale="90000"/>
          </a:bodyPr>
          <a:lstStyle/>
          <a:p>
            <a:r>
              <a:rPr lang="ru-RU" dirty="0" smtClean="0"/>
              <a:t>                     Буденовка</a:t>
            </a:r>
            <a:endParaRPr lang="ru-RU" dirty="0"/>
          </a:p>
        </p:txBody>
      </p:sp>
      <p:pic>
        <p:nvPicPr>
          <p:cNvPr id="4" name="Содержимое 3" descr="SAM_4347.JPG"/>
          <p:cNvPicPr>
            <a:picLocks noGrp="1" noChangeAspect="1"/>
          </p:cNvPicPr>
          <p:nvPr>
            <p:ph type="pic" idx="1"/>
          </p:nvPr>
        </p:nvPicPr>
        <p:blipFill>
          <a:blip r:embed="rId2" cstate="print"/>
          <a:srcRect l="9418" r="9418"/>
          <a:stretch>
            <a:fillRect/>
          </a:stretch>
        </p:blipFill>
        <p:spPr/>
      </p:pic>
      <p:sp>
        <p:nvSpPr>
          <p:cNvPr id="5" name="Текст 4"/>
          <p:cNvSpPr>
            <a:spLocks noGrp="1"/>
          </p:cNvSpPr>
          <p:nvPr>
            <p:ph type="body" sz="half" idx="2"/>
          </p:nvPr>
        </p:nvSpPr>
        <p:spPr>
          <a:xfrm>
            <a:off x="6629400" y="1600200"/>
            <a:ext cx="2057400" cy="3328998"/>
          </a:xfrm>
        </p:spPr>
        <p:txBody>
          <a:bodyPr/>
          <a:lstStyle/>
          <a:p>
            <a:r>
              <a:rPr lang="ru-RU" dirty="0" smtClean="0"/>
              <a:t>В 1932году в селе образовался колхоз имени Буденного. он располагался за дорогой  идущей на Верхнее Красино. В народе это место называли Буденовка.</a:t>
            </a:r>
          </a:p>
          <a:p>
            <a:endParaRPr lang="ru-RU" dirty="0"/>
          </a:p>
        </p:txBody>
      </p:sp>
      <p:pic>
        <p:nvPicPr>
          <p:cNvPr id="7" name="Picture 2" descr="D:\Женщины в колхозах.jpg"/>
          <p:cNvPicPr>
            <a:picLocks noChangeAspect="1" noChangeArrowheads="1"/>
          </p:cNvPicPr>
          <p:nvPr/>
        </p:nvPicPr>
        <p:blipFill>
          <a:blip r:embed="rId3" cstate="print"/>
          <a:srcRect/>
          <a:stretch>
            <a:fillRect/>
          </a:stretch>
        </p:blipFill>
        <p:spPr bwMode="auto">
          <a:xfrm>
            <a:off x="5786446" y="4500570"/>
            <a:ext cx="3071834" cy="192882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smtClean="0"/>
              <a:t>Цели исследования:</a:t>
            </a:r>
            <a:endParaRPr lang="ru-RU" dirty="0"/>
          </a:p>
        </p:txBody>
      </p:sp>
      <p:sp>
        <p:nvSpPr>
          <p:cNvPr id="5" name="Содержимое 4"/>
          <p:cNvSpPr>
            <a:spLocks noGrp="1"/>
          </p:cNvSpPr>
          <p:nvPr>
            <p:ph idx="1"/>
          </p:nvPr>
        </p:nvSpPr>
        <p:spPr/>
        <p:txBody>
          <a:bodyPr/>
          <a:lstStyle/>
          <a:p>
            <a:r>
              <a:rPr lang="ru-RU" i="1" dirty="0" smtClean="0">
                <a:latin typeface="Arial" charset="0"/>
              </a:rPr>
              <a:t>Узнать прошлое нашей малой родины, историю развития школы.</a:t>
            </a:r>
          </a:p>
          <a:p>
            <a:r>
              <a:rPr lang="ru-RU" i="1" dirty="0" smtClean="0"/>
              <a:t>Собрать материал по истории родного села в годы Великой </a:t>
            </a:r>
            <a:r>
              <a:rPr lang="ru-RU" i="1" dirty="0" smtClean="0">
                <a:latin typeface="Arial" charset="0"/>
              </a:rPr>
              <a:t>О</a:t>
            </a:r>
            <a:r>
              <a:rPr lang="ru-RU" i="1" dirty="0" smtClean="0"/>
              <a:t>течественной войны. </a:t>
            </a:r>
          </a:p>
          <a:p>
            <a:r>
              <a:rPr lang="ru-RU" i="1" dirty="0" smtClean="0"/>
              <a:t>Собрать информацию об интересных людях нашего села. </a:t>
            </a:r>
          </a:p>
          <a:p>
            <a:r>
              <a:rPr lang="ru-RU" i="1" dirty="0" smtClean="0"/>
              <a:t>Сделать выводы о развитии села сейчас.</a:t>
            </a:r>
            <a:endParaRPr lang="ru-RU" i="1" dirty="0" smtClean="0">
              <a:latin typeface="Arial" charset="0"/>
            </a:endParaRP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214414" y="214290"/>
            <a:ext cx="7472386" cy="785818"/>
          </a:xfrm>
        </p:spPr>
        <p:txBody>
          <a:bodyPr>
            <a:normAutofit/>
          </a:bodyPr>
          <a:lstStyle/>
          <a:p>
            <a:r>
              <a:rPr lang="ru-RU" dirty="0" smtClean="0"/>
              <a:t>  Колхозники колхоза «Пламя». Деревня Одинцово. Конец 30-х гг.</a:t>
            </a:r>
            <a:endParaRPr lang="ru-RU" dirty="0"/>
          </a:p>
        </p:txBody>
      </p:sp>
      <p:pic>
        <p:nvPicPr>
          <p:cNvPr id="7" name="Рисунок 6" descr="Безимени-1.jpg"/>
          <p:cNvPicPr>
            <a:picLocks noGrp="1" noChangeAspect="1"/>
          </p:cNvPicPr>
          <p:nvPr>
            <p:ph type="pic" idx="1"/>
          </p:nvPr>
        </p:nvPicPr>
        <p:blipFill>
          <a:blip r:embed="rId2" cstate="print"/>
          <a:srcRect l="11731" r="11731"/>
          <a:stretch>
            <a:fillRect/>
          </a:stretch>
        </p:blipFill>
        <p:spPr>
          <a:xfrm>
            <a:off x="457200" y="928670"/>
            <a:ext cx="6019800" cy="5091130"/>
          </a:xfrm>
        </p:spPr>
      </p:pic>
      <p:sp>
        <p:nvSpPr>
          <p:cNvPr id="6" name="Текст 5"/>
          <p:cNvSpPr>
            <a:spLocks noGrp="1"/>
          </p:cNvSpPr>
          <p:nvPr>
            <p:ph type="body" sz="half" idx="2"/>
          </p:nvPr>
        </p:nvSpPr>
        <p:spPr>
          <a:xfrm>
            <a:off x="6629400" y="1142984"/>
            <a:ext cx="2057400" cy="4876816"/>
          </a:xfrm>
        </p:spPr>
        <p:txBody>
          <a:bodyPr/>
          <a:lstStyle/>
          <a:p>
            <a:r>
              <a:rPr lang="ru-RU" dirty="0" smtClean="0"/>
              <a:t>В годы коллективизации колхозы были образованы в каждой деревне. В </a:t>
            </a:r>
            <a:r>
              <a:rPr lang="ru-RU" dirty="0" err="1" smtClean="0"/>
              <a:t>Кунееве</a:t>
            </a:r>
            <a:r>
              <a:rPr lang="ru-RU" dirty="0" smtClean="0"/>
              <a:t> «Ленинский путь»,в Одинцово «Пламя»,  в </a:t>
            </a:r>
            <a:r>
              <a:rPr lang="ru-RU" dirty="0" err="1" smtClean="0"/>
              <a:t>Копенкино</a:t>
            </a:r>
            <a:r>
              <a:rPr lang="ru-RU" dirty="0" smtClean="0"/>
              <a:t> «Искра»,в деревне </a:t>
            </a:r>
            <a:r>
              <a:rPr lang="ru-RU" dirty="0" err="1" smtClean="0"/>
              <a:t>Броденки</a:t>
            </a:r>
            <a:r>
              <a:rPr lang="ru-RU" dirty="0" smtClean="0"/>
              <a:t> колхоз «Красные </a:t>
            </a:r>
            <a:r>
              <a:rPr lang="ru-RU" dirty="0" err="1" smtClean="0"/>
              <a:t>Броденки</a:t>
            </a:r>
            <a:r>
              <a:rPr lang="ru-RU" dirty="0" smtClean="0"/>
              <a:t>»</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down)">
                                      <p:cBhvr>
                                        <p:cTn id="1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idx="2"/>
          </p:nvPr>
        </p:nvSpPr>
        <p:spPr/>
        <p:txBody>
          <a:bodyPr/>
          <a:lstStyle/>
          <a:p>
            <a:r>
              <a:rPr lang="ru-RU" dirty="0" smtClean="0"/>
              <a:t> </a:t>
            </a:r>
            <a:endParaRPr lang="ru-RU" dirty="0"/>
          </a:p>
        </p:txBody>
      </p:sp>
      <p:sp>
        <p:nvSpPr>
          <p:cNvPr id="4" name="Заголовок 3"/>
          <p:cNvSpPr>
            <a:spLocks noGrp="1"/>
          </p:cNvSpPr>
          <p:nvPr>
            <p:ph type="title"/>
          </p:nvPr>
        </p:nvSpPr>
        <p:spPr>
          <a:xfrm>
            <a:off x="5929322" y="457200"/>
            <a:ext cx="2833678" cy="971536"/>
          </a:xfrm>
        </p:spPr>
        <p:txBody>
          <a:bodyPr/>
          <a:lstStyle/>
          <a:p>
            <a:r>
              <a:rPr lang="ru-RU" dirty="0" smtClean="0"/>
              <a:t>Мастера колхоза «Пламя». </a:t>
            </a:r>
            <a:endParaRPr lang="ru-RU" dirty="0"/>
          </a:p>
        </p:txBody>
      </p:sp>
      <p:pic>
        <p:nvPicPr>
          <p:cNvPr id="13" name="Содержимое 12" descr="0_0008.jpg"/>
          <p:cNvPicPr>
            <a:picLocks noGrp="1" noChangeAspect="1"/>
          </p:cNvPicPr>
          <p:nvPr>
            <p:ph sz="quarter" idx="1"/>
          </p:nvPr>
        </p:nvPicPr>
        <p:blipFill>
          <a:blip r:embed="rId2" cstate="print"/>
          <a:stretch>
            <a:fillRect/>
          </a:stretch>
        </p:blipFill>
        <p:spPr>
          <a:xfrm>
            <a:off x="428596" y="285728"/>
            <a:ext cx="5286412" cy="6143668"/>
          </a:xfrm>
        </p:spPr>
      </p:pic>
      <p:sp>
        <p:nvSpPr>
          <p:cNvPr id="9" name="Прямоугольник 8"/>
          <p:cNvSpPr/>
          <p:nvPr/>
        </p:nvSpPr>
        <p:spPr>
          <a:xfrm>
            <a:off x="5715008" y="1714488"/>
            <a:ext cx="2500330" cy="4247317"/>
          </a:xfrm>
          <a:prstGeom prst="rect">
            <a:avLst/>
          </a:prstGeom>
        </p:spPr>
        <p:txBody>
          <a:bodyPr wrap="square">
            <a:spAutoFit/>
          </a:bodyPr>
          <a:lstStyle/>
          <a:p>
            <a:r>
              <a:rPr lang="ru-RU" dirty="0" smtClean="0"/>
              <a:t> Жизнь колхозников была не намного легче, чем при помещиках. Работали от зари до зари. Техники было мало. В каждом колхозе обязательно были коровники, конюшни, свинарники, курятники. Разводили овец. Были даже колхозные пасеки.  </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1 (4).jpg"/>
          <p:cNvPicPr>
            <a:picLocks noGrp="1" noChangeAspect="1"/>
          </p:cNvPicPr>
          <p:nvPr>
            <p:ph sz="quarter" idx="1"/>
          </p:nvPr>
        </p:nvPicPr>
        <p:blipFill>
          <a:blip r:embed="rId2" cstate="print"/>
          <a:stretch>
            <a:fillRect/>
          </a:stretch>
        </p:blipFill>
        <p:spPr>
          <a:xfrm>
            <a:off x="500034" y="1000108"/>
            <a:ext cx="5643602" cy="5072098"/>
          </a:xfrm>
        </p:spPr>
      </p:pic>
      <p:sp>
        <p:nvSpPr>
          <p:cNvPr id="3" name="Текст 2"/>
          <p:cNvSpPr>
            <a:spLocks noGrp="1"/>
          </p:cNvSpPr>
          <p:nvPr>
            <p:ph type="body" idx="2"/>
          </p:nvPr>
        </p:nvSpPr>
        <p:spPr>
          <a:xfrm>
            <a:off x="6500826" y="785794"/>
            <a:ext cx="2265222" cy="5357850"/>
          </a:xfrm>
        </p:spPr>
        <p:txBody>
          <a:bodyPr>
            <a:normAutofit/>
          </a:bodyPr>
          <a:lstStyle/>
          <a:p>
            <a:r>
              <a:rPr lang="ru-RU" dirty="0" smtClean="0"/>
              <a:t>  Денег за работу не платили, работали колхозники за трудодни. На трудодни в конце года выдавали зерно, муку. И т.д. Но обычно того что выдавалось, людям не хватало, ведь семьи были большими ,5-7 человек детей было практически в каждой семье. Выручало людей подсобное хозяйство.  </a:t>
            </a:r>
          </a:p>
          <a:p>
            <a:endParaRPr lang="ru-RU" dirty="0"/>
          </a:p>
        </p:txBody>
      </p:sp>
      <p:sp>
        <p:nvSpPr>
          <p:cNvPr id="4" name="Заголовок 3"/>
          <p:cNvSpPr>
            <a:spLocks noGrp="1"/>
          </p:cNvSpPr>
          <p:nvPr>
            <p:ph type="title"/>
          </p:nvPr>
        </p:nvSpPr>
        <p:spPr>
          <a:xfrm>
            <a:off x="1714480" y="457200"/>
            <a:ext cx="7048520" cy="471470"/>
          </a:xfrm>
        </p:spPr>
        <p:txBody>
          <a:bodyPr/>
          <a:lstStyle/>
          <a:p>
            <a:r>
              <a:rPr lang="ru-RU" dirty="0" smtClean="0"/>
              <a:t>Колхозник деревни Нефедьево.</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строительство мастерской из кирпечей церкви.jpg"/>
          <p:cNvPicPr>
            <a:picLocks noGrp="1" noChangeAspect="1"/>
          </p:cNvPicPr>
          <p:nvPr>
            <p:ph idx="1"/>
          </p:nvPr>
        </p:nvPicPr>
        <p:blipFill>
          <a:blip r:embed="rId2" cstate="print"/>
          <a:stretch>
            <a:fillRect/>
          </a:stretch>
        </p:blipFill>
        <p:spPr>
          <a:xfrm>
            <a:off x="357158" y="1500174"/>
            <a:ext cx="8143932" cy="4857784"/>
          </a:xfrm>
        </p:spPr>
      </p:pic>
      <p:sp>
        <p:nvSpPr>
          <p:cNvPr id="3" name="Заголовок 2"/>
          <p:cNvSpPr>
            <a:spLocks noGrp="1"/>
          </p:cNvSpPr>
          <p:nvPr>
            <p:ph type="title"/>
          </p:nvPr>
        </p:nvSpPr>
        <p:spPr/>
        <p:txBody>
          <a:bodyPr>
            <a:noAutofit/>
          </a:bodyPr>
          <a:lstStyle/>
          <a:p>
            <a:r>
              <a:rPr lang="ru-RU" sz="2800" dirty="0" smtClean="0"/>
              <a:t>В </a:t>
            </a:r>
            <a:r>
              <a:rPr lang="ru-RU" sz="2800" dirty="0" smtClean="0"/>
              <a:t>1934 году в помощь колхозникам организовали </a:t>
            </a:r>
            <a:r>
              <a:rPr lang="ru-RU" sz="2800" dirty="0" smtClean="0"/>
              <a:t>МТС.   Строительство </a:t>
            </a:r>
            <a:r>
              <a:rPr lang="ru-RU" sz="2800" dirty="0" smtClean="0"/>
              <a:t>мастерской МТС</a:t>
            </a:r>
            <a:endParaRPr lang="ru-RU"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МТС.jpg"/>
          <p:cNvPicPr>
            <a:picLocks noGrp="1" noChangeAspect="1"/>
          </p:cNvPicPr>
          <p:nvPr>
            <p:ph idx="1"/>
          </p:nvPr>
        </p:nvPicPr>
        <p:blipFill>
          <a:blip r:embed="rId2" cstate="print"/>
          <a:stretch>
            <a:fillRect/>
          </a:stretch>
        </p:blipFill>
        <p:spPr>
          <a:xfrm>
            <a:off x="428596" y="1571612"/>
            <a:ext cx="8143932" cy="4714908"/>
          </a:xfrm>
        </p:spPr>
      </p:pic>
      <p:sp>
        <p:nvSpPr>
          <p:cNvPr id="3" name="Заголовок 2"/>
          <p:cNvSpPr>
            <a:spLocks noGrp="1"/>
          </p:cNvSpPr>
          <p:nvPr>
            <p:ph type="title"/>
          </p:nvPr>
        </p:nvSpPr>
        <p:spPr/>
        <p:txBody>
          <a:bodyPr/>
          <a:lstStyle/>
          <a:p>
            <a:r>
              <a:rPr lang="ru-RU" dirty="0" smtClean="0"/>
              <a:t>             Уборочная страда</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МТС на сенокосе.jpg"/>
          <p:cNvPicPr>
            <a:picLocks noGrp="1" noChangeAspect="1"/>
          </p:cNvPicPr>
          <p:nvPr>
            <p:ph sz="quarter" idx="1"/>
          </p:nvPr>
        </p:nvPicPr>
        <p:blipFill>
          <a:blip r:embed="rId2" cstate="print"/>
          <a:stretch>
            <a:fillRect/>
          </a:stretch>
        </p:blipFill>
        <p:spPr>
          <a:xfrm>
            <a:off x="428596" y="785794"/>
            <a:ext cx="7715304" cy="5214974"/>
          </a:xfrm>
        </p:spPr>
      </p:pic>
      <p:sp>
        <p:nvSpPr>
          <p:cNvPr id="5" name="Текст 4"/>
          <p:cNvSpPr>
            <a:spLocks noGrp="1"/>
          </p:cNvSpPr>
          <p:nvPr>
            <p:ph type="body" idx="2"/>
          </p:nvPr>
        </p:nvSpPr>
        <p:spPr/>
        <p:txBody>
          <a:bodyPr/>
          <a:lstStyle/>
          <a:p>
            <a:endParaRPr lang="ru-RU"/>
          </a:p>
        </p:txBody>
      </p:sp>
      <p:sp>
        <p:nvSpPr>
          <p:cNvPr id="3" name="Заголовок 2"/>
          <p:cNvSpPr>
            <a:spLocks noGrp="1"/>
          </p:cNvSpPr>
          <p:nvPr>
            <p:ph type="title"/>
          </p:nvPr>
        </p:nvSpPr>
        <p:spPr>
          <a:xfrm>
            <a:off x="1071538" y="142852"/>
            <a:ext cx="4000528" cy="642942"/>
          </a:xfrm>
        </p:spPr>
        <p:txBody>
          <a:bodyPr>
            <a:normAutofit/>
          </a:bodyPr>
          <a:lstStyle/>
          <a:p>
            <a:r>
              <a:rPr lang="ru-RU" dirty="0" smtClean="0"/>
              <a:t>Работники МТС на покосе</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Текст 6"/>
          <p:cNvSpPr>
            <a:spLocks noGrp="1"/>
          </p:cNvSpPr>
          <p:nvPr>
            <p:ph type="body" idx="1"/>
          </p:nvPr>
        </p:nvSpPr>
        <p:spPr>
          <a:xfrm>
            <a:off x="457200" y="1071547"/>
            <a:ext cx="4040188" cy="500065"/>
          </a:xfrm>
        </p:spPr>
        <p:txBody>
          <a:bodyPr/>
          <a:lstStyle/>
          <a:p>
            <a:r>
              <a:rPr lang="ru-RU" dirty="0" smtClean="0"/>
              <a:t>На улице Овражной</a:t>
            </a:r>
            <a:endParaRPr lang="ru-RU" dirty="0"/>
          </a:p>
        </p:txBody>
      </p:sp>
      <p:pic>
        <p:nvPicPr>
          <p:cNvPr id="4" name="Содержимое 3" descr="SAM_4290.JPG"/>
          <p:cNvPicPr>
            <a:picLocks noGrp="1" noChangeAspect="1"/>
          </p:cNvPicPr>
          <p:nvPr>
            <p:ph sz="half" idx="2"/>
          </p:nvPr>
        </p:nvPicPr>
        <p:blipFill>
          <a:blip r:embed="rId2" cstate="print"/>
          <a:stretch>
            <a:fillRect/>
          </a:stretch>
        </p:blipFill>
        <p:spPr>
          <a:xfrm>
            <a:off x="457200" y="1857364"/>
            <a:ext cx="4038600" cy="4500594"/>
          </a:xfrm>
        </p:spPr>
      </p:pic>
      <p:pic>
        <p:nvPicPr>
          <p:cNvPr id="10" name="Содержимое 9" descr="первый дом на овражной.JPG"/>
          <p:cNvPicPr>
            <a:picLocks noGrp="1" noChangeAspect="1"/>
          </p:cNvPicPr>
          <p:nvPr>
            <p:ph sz="quarter" idx="4"/>
          </p:nvPr>
        </p:nvPicPr>
        <p:blipFill>
          <a:blip r:embed="rId3"/>
          <a:stretch>
            <a:fillRect/>
          </a:stretch>
        </p:blipFill>
        <p:spPr>
          <a:xfrm>
            <a:off x="4649788" y="1857364"/>
            <a:ext cx="4038600" cy="4572032"/>
          </a:xfrm>
        </p:spPr>
      </p:pic>
      <p:sp>
        <p:nvSpPr>
          <p:cNvPr id="2" name="Заголовок 1"/>
          <p:cNvSpPr>
            <a:spLocks noGrp="1"/>
          </p:cNvSpPr>
          <p:nvPr>
            <p:ph type="title"/>
          </p:nvPr>
        </p:nvSpPr>
        <p:spPr>
          <a:xfrm>
            <a:off x="457200" y="155448"/>
            <a:ext cx="8229600" cy="487470"/>
          </a:xfrm>
        </p:spPr>
        <p:txBody>
          <a:bodyPr>
            <a:normAutofit fontScale="90000"/>
          </a:bodyPr>
          <a:lstStyle/>
          <a:p>
            <a:r>
              <a:rPr lang="ru-RU" dirty="0" smtClean="0"/>
              <a:t>            </a:t>
            </a:r>
            <a:endParaRPr lang="ru-RU" dirty="0"/>
          </a:p>
        </p:txBody>
      </p:sp>
      <p:sp>
        <p:nvSpPr>
          <p:cNvPr id="8" name="Текст 7"/>
          <p:cNvSpPr>
            <a:spLocks noGrp="1"/>
          </p:cNvSpPr>
          <p:nvPr>
            <p:ph type="body" idx="3"/>
          </p:nvPr>
        </p:nvSpPr>
        <p:spPr>
          <a:xfrm>
            <a:off x="4648200" y="1071547"/>
            <a:ext cx="4040188" cy="500065"/>
          </a:xfrm>
        </p:spPr>
        <p:txBody>
          <a:bodyPr/>
          <a:lstStyle/>
          <a:p>
            <a:r>
              <a:rPr lang="ru-RU" dirty="0" smtClean="0"/>
              <a:t>Первый дом для МТС</a:t>
            </a:r>
            <a:endParaRPr lang="ru-RU" dirty="0"/>
          </a:p>
        </p:txBody>
      </p:sp>
      <p:sp>
        <p:nvSpPr>
          <p:cNvPr id="5" name="Прямоугольник 4"/>
          <p:cNvSpPr/>
          <p:nvPr/>
        </p:nvSpPr>
        <p:spPr>
          <a:xfrm>
            <a:off x="928662" y="357167"/>
            <a:ext cx="6715172" cy="646331"/>
          </a:xfrm>
          <a:prstGeom prst="rect">
            <a:avLst/>
          </a:prstGeom>
        </p:spPr>
        <p:txBody>
          <a:bodyPr wrap="square">
            <a:spAutoFit/>
          </a:bodyPr>
          <a:lstStyle/>
          <a:p>
            <a:r>
              <a:rPr lang="ru-RU" dirty="0" smtClean="0"/>
              <a:t> Для руководящих работников МТС еще до войны были построены три дома по улице Овражной. </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wipe(down)">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wipe(down)">
                                      <p:cBhvr>
                                        <p:cTn id="3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P spid="2" grpId="0"/>
      <p:bldP spid="8" grpId="0" build="allAtOnce"/>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работники МТС на покосе.jpg"/>
          <p:cNvPicPr>
            <a:picLocks noGrp="1" noChangeAspect="1"/>
          </p:cNvPicPr>
          <p:nvPr>
            <p:ph idx="1"/>
          </p:nvPr>
        </p:nvPicPr>
        <p:blipFill>
          <a:blip r:embed="rId2" cstate="print"/>
          <a:stretch>
            <a:fillRect/>
          </a:stretch>
        </p:blipFill>
        <p:spPr>
          <a:xfrm>
            <a:off x="714348" y="1285860"/>
            <a:ext cx="7500990" cy="5000660"/>
          </a:xfrm>
        </p:spPr>
      </p:pic>
      <p:sp>
        <p:nvSpPr>
          <p:cNvPr id="3" name="Заголовок 2"/>
          <p:cNvSpPr>
            <a:spLocks noGrp="1"/>
          </p:cNvSpPr>
          <p:nvPr>
            <p:ph type="title"/>
          </p:nvPr>
        </p:nvSpPr>
        <p:spPr/>
        <p:txBody>
          <a:bodyPr/>
          <a:lstStyle/>
          <a:p>
            <a:r>
              <a:rPr lang="ru-RU" dirty="0" smtClean="0"/>
              <a:t>             Работники МТС</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idx="2"/>
          </p:nvPr>
        </p:nvSpPr>
        <p:spPr/>
        <p:txBody>
          <a:bodyPr>
            <a:normAutofit fontScale="85000" lnSpcReduction="10000"/>
          </a:bodyPr>
          <a:lstStyle/>
          <a:p>
            <a:r>
              <a:rPr lang="ru-RU" dirty="0" smtClean="0"/>
              <a:t>В разгар Московской битвы осенью 1941 года наше село стало прифронтовым. окрестные деревни на  короткое время были оккупированы немцами. Война не обошла ни одну семью. Имена 197 наших земляков выбиты на гранитных плитах памятника погибшим воинам.</a:t>
            </a:r>
            <a:endParaRPr lang="ru-RU" dirty="0"/>
          </a:p>
        </p:txBody>
      </p:sp>
      <p:sp>
        <p:nvSpPr>
          <p:cNvPr id="4" name="Заголовок 3"/>
          <p:cNvSpPr>
            <a:spLocks noGrp="1"/>
          </p:cNvSpPr>
          <p:nvPr>
            <p:ph type="title"/>
          </p:nvPr>
        </p:nvSpPr>
        <p:spPr/>
        <p:txBody>
          <a:bodyPr>
            <a:normAutofit fontScale="90000"/>
          </a:bodyPr>
          <a:lstStyle/>
          <a:p>
            <a:r>
              <a:rPr lang="ru-RU" dirty="0" smtClean="0"/>
              <a:t> Великая Отечественная война в судьбах односельчан.</a:t>
            </a:r>
            <a:endParaRPr lang="ru-RU" dirty="0"/>
          </a:p>
        </p:txBody>
      </p:sp>
      <p:pic>
        <p:nvPicPr>
          <p:cNvPr id="9" name="Содержимое 8" descr="SAM_4323.JPG"/>
          <p:cNvPicPr>
            <a:picLocks noGrp="1" noChangeAspect="1"/>
          </p:cNvPicPr>
          <p:nvPr>
            <p:ph sz="quarter" idx="1"/>
          </p:nvPr>
        </p:nvPicPr>
        <p:blipFill>
          <a:blip r:embed="rId2" cstate="print"/>
          <a:stretch>
            <a:fillRect/>
          </a:stretch>
        </p:blipFill>
        <p:spPr>
          <a:xfrm>
            <a:off x="457200" y="285728"/>
            <a:ext cx="6248400" cy="6000792"/>
          </a:xfrm>
        </p:spPr>
      </p:pic>
    </p:spTree>
  </p:cSld>
  <p:clrMapOvr>
    <a:masterClrMapping/>
  </p:clrMapOvr>
  <p:transition>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down)">
                                      <p:cBhvr>
                                        <p:cTn id="1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SAM_4322.JPG"/>
          <p:cNvPicPr>
            <a:picLocks noGrp="1" noChangeAspect="1"/>
          </p:cNvPicPr>
          <p:nvPr>
            <p:ph sz="quarter" idx="1"/>
          </p:nvPr>
        </p:nvPicPr>
        <p:blipFill>
          <a:blip r:embed="rId2" cstate="print"/>
          <a:stretch>
            <a:fillRect/>
          </a:stretch>
        </p:blipFill>
        <p:spPr>
          <a:xfrm>
            <a:off x="457200" y="642918"/>
            <a:ext cx="6329378" cy="5286412"/>
          </a:xfrm>
        </p:spPr>
      </p:pic>
      <p:sp>
        <p:nvSpPr>
          <p:cNvPr id="3" name="Текст 2"/>
          <p:cNvSpPr>
            <a:spLocks noGrp="1"/>
          </p:cNvSpPr>
          <p:nvPr>
            <p:ph type="body" idx="2"/>
          </p:nvPr>
        </p:nvSpPr>
        <p:spPr/>
        <p:txBody>
          <a:bodyPr>
            <a:noAutofit/>
          </a:bodyPr>
          <a:lstStyle/>
          <a:p>
            <a:r>
              <a:rPr lang="ru-RU" dirty="0" smtClean="0"/>
              <a:t>Совхоз «Захарьинский» образовался в 1960году.Все окрестные колхозы объединили в одно крупное хозяйство.  </a:t>
            </a:r>
            <a:endParaRPr lang="ru-RU" dirty="0"/>
          </a:p>
        </p:txBody>
      </p:sp>
      <p:sp>
        <p:nvSpPr>
          <p:cNvPr id="4" name="Заголовок 3"/>
          <p:cNvSpPr>
            <a:spLocks noGrp="1"/>
          </p:cNvSpPr>
          <p:nvPr>
            <p:ph type="title"/>
          </p:nvPr>
        </p:nvSpPr>
        <p:spPr/>
        <p:txBody>
          <a:bodyPr/>
          <a:lstStyle/>
          <a:p>
            <a:r>
              <a:rPr lang="ru-RU" dirty="0" smtClean="0"/>
              <a:t>60-80 годы. Совхоз Захарьинский</a:t>
            </a:r>
            <a:endParaRPr lang="ru-RU" dirty="0"/>
          </a:p>
        </p:txBody>
      </p:sp>
      <p:sp>
        <p:nvSpPr>
          <p:cNvPr id="6" name="Прямоугольник 5"/>
          <p:cNvSpPr/>
          <p:nvPr/>
        </p:nvSpPr>
        <p:spPr>
          <a:xfrm>
            <a:off x="1643042" y="0"/>
            <a:ext cx="4765070" cy="369332"/>
          </a:xfrm>
          <a:prstGeom prst="rect">
            <a:avLst/>
          </a:prstGeom>
        </p:spPr>
        <p:txBody>
          <a:bodyPr wrap="square">
            <a:spAutoFit/>
          </a:bodyPr>
          <a:lstStyle/>
          <a:p>
            <a:r>
              <a:rPr lang="ru-RU" dirty="0" smtClean="0"/>
              <a:t>Контора совхоза «Захарьинский»</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down)">
                                      <p:cBhvr>
                                        <p:cTn id="2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p:bldP spid="6"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r>
              <a:rPr lang="ru-RU" dirty="0" smtClean="0"/>
              <a:t>Предреволюционные годы.</a:t>
            </a:r>
          </a:p>
          <a:p>
            <a:r>
              <a:rPr lang="ru-RU" dirty="0" smtClean="0"/>
              <a:t>Колхозное время.</a:t>
            </a:r>
          </a:p>
          <a:p>
            <a:r>
              <a:rPr lang="ru-RU" dirty="0" smtClean="0"/>
              <a:t>Захарьинская МТС.</a:t>
            </a:r>
          </a:p>
          <a:p>
            <a:r>
              <a:rPr lang="ru-RU" dirty="0" smtClean="0"/>
              <a:t>Великая Отечественная война в судьбах наших односельчан.</a:t>
            </a:r>
          </a:p>
          <a:p>
            <a:r>
              <a:rPr lang="ru-RU" dirty="0" smtClean="0"/>
              <a:t>Совхоз «Захарьинский».</a:t>
            </a:r>
          </a:p>
          <a:p>
            <a:r>
              <a:rPr lang="ru-RU" dirty="0" smtClean="0"/>
              <a:t>Связь времен.</a:t>
            </a:r>
          </a:p>
          <a:p>
            <a:endParaRPr lang="ru-RU" dirty="0"/>
          </a:p>
        </p:txBody>
      </p:sp>
      <p:sp>
        <p:nvSpPr>
          <p:cNvPr id="3" name="Заголовок 2"/>
          <p:cNvSpPr>
            <a:spLocks noGrp="1"/>
          </p:cNvSpPr>
          <p:nvPr>
            <p:ph type="title"/>
          </p:nvPr>
        </p:nvSpPr>
        <p:spPr/>
        <p:txBody>
          <a:bodyPr/>
          <a:lstStyle/>
          <a:p>
            <a:r>
              <a:rPr lang="ru-RU" dirty="0" smtClean="0"/>
              <a:t>                    План:</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7143768" y="642918"/>
            <a:ext cx="1622280" cy="5214974"/>
          </a:xfrm>
        </p:spPr>
        <p:txBody>
          <a:bodyPr/>
          <a:lstStyle/>
          <a:p>
            <a:r>
              <a:rPr lang="ru-RU" dirty="0" smtClean="0"/>
              <a:t>Центральным отделением совхоза стало </a:t>
            </a:r>
            <a:r>
              <a:rPr lang="ru-RU" dirty="0" err="1" smtClean="0"/>
              <a:t>Захарьинское</a:t>
            </a:r>
            <a:r>
              <a:rPr lang="ru-RU" dirty="0" smtClean="0"/>
              <a:t>.</a:t>
            </a:r>
          </a:p>
          <a:p>
            <a:r>
              <a:rPr lang="ru-RU" dirty="0" smtClean="0"/>
              <a:t>В совхоз вошли:</a:t>
            </a:r>
          </a:p>
          <a:p>
            <a:r>
              <a:rPr lang="ru-RU" dirty="0" smtClean="0"/>
              <a:t>Горки,</a:t>
            </a:r>
          </a:p>
          <a:p>
            <a:r>
              <a:rPr lang="ru-RU" dirty="0" err="1" smtClean="0"/>
              <a:t>Кунеево</a:t>
            </a:r>
            <a:r>
              <a:rPr lang="ru-RU" dirty="0" smtClean="0"/>
              <a:t>,</a:t>
            </a:r>
          </a:p>
          <a:p>
            <a:r>
              <a:rPr lang="ru-RU" dirty="0" err="1" smtClean="0"/>
              <a:t>Копенкино</a:t>
            </a:r>
            <a:r>
              <a:rPr lang="ru-RU" dirty="0" smtClean="0"/>
              <a:t>, </a:t>
            </a:r>
          </a:p>
          <a:p>
            <a:r>
              <a:rPr lang="ru-RU" dirty="0" smtClean="0"/>
              <a:t>Одинцово,</a:t>
            </a:r>
          </a:p>
          <a:p>
            <a:r>
              <a:rPr lang="ru-RU" dirty="0" smtClean="0"/>
              <a:t>Нефедьево</a:t>
            </a:r>
            <a:endParaRPr lang="ru-RU" dirty="0"/>
          </a:p>
        </p:txBody>
      </p:sp>
      <p:sp>
        <p:nvSpPr>
          <p:cNvPr id="4" name="Заголовок 3"/>
          <p:cNvSpPr>
            <a:spLocks noGrp="1"/>
          </p:cNvSpPr>
          <p:nvPr>
            <p:ph type="title"/>
          </p:nvPr>
        </p:nvSpPr>
        <p:spPr>
          <a:xfrm>
            <a:off x="1142976" y="0"/>
            <a:ext cx="4857784" cy="642918"/>
          </a:xfrm>
        </p:spPr>
        <p:txBody>
          <a:bodyPr>
            <a:normAutofit/>
          </a:bodyPr>
          <a:lstStyle/>
          <a:p>
            <a:r>
              <a:rPr lang="ru-RU" dirty="0" smtClean="0"/>
              <a:t>Животноводы отделения </a:t>
            </a:r>
            <a:r>
              <a:rPr lang="ru-RU" dirty="0" err="1" smtClean="0"/>
              <a:t>Копенкино</a:t>
            </a:r>
            <a:r>
              <a:rPr lang="ru-RU" dirty="0" smtClean="0"/>
              <a:t>.</a:t>
            </a:r>
            <a:endParaRPr lang="ru-RU" dirty="0"/>
          </a:p>
        </p:txBody>
      </p:sp>
      <p:pic>
        <p:nvPicPr>
          <p:cNvPr id="7" name="Содержимое 6" descr="ЖИВОТНОВОДЫ ОТДЕЛЕНИЯ КОПЕНКИНО.jpg"/>
          <p:cNvPicPr>
            <a:picLocks noGrp="1" noChangeAspect="1"/>
          </p:cNvPicPr>
          <p:nvPr>
            <p:ph sz="quarter" idx="1"/>
          </p:nvPr>
        </p:nvPicPr>
        <p:blipFill>
          <a:blip r:embed="rId2" cstate="print"/>
          <a:stretch>
            <a:fillRect/>
          </a:stretch>
        </p:blipFill>
        <p:spPr>
          <a:xfrm>
            <a:off x="857224" y="857232"/>
            <a:ext cx="6143668" cy="5072098"/>
          </a:xfr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7143768" y="285728"/>
            <a:ext cx="1622280" cy="5048272"/>
          </a:xfrm>
        </p:spPr>
        <p:txBody>
          <a:bodyPr/>
          <a:lstStyle/>
          <a:p>
            <a:r>
              <a:rPr lang="ru-RU" dirty="0" smtClean="0"/>
              <a:t>Для специалистов совхоза построили целую улицу. Силами работников совхоза был разбит большой фруктовый сад.</a:t>
            </a:r>
            <a:endParaRPr lang="ru-RU" dirty="0"/>
          </a:p>
        </p:txBody>
      </p:sp>
      <p:sp>
        <p:nvSpPr>
          <p:cNvPr id="4" name="Заголовок 3"/>
          <p:cNvSpPr>
            <a:spLocks noGrp="1"/>
          </p:cNvSpPr>
          <p:nvPr>
            <p:ph type="title"/>
          </p:nvPr>
        </p:nvSpPr>
        <p:spPr>
          <a:xfrm>
            <a:off x="714348" y="142852"/>
            <a:ext cx="5143536" cy="714380"/>
          </a:xfrm>
        </p:spPr>
        <p:txBody>
          <a:bodyPr>
            <a:normAutofit/>
          </a:bodyPr>
          <a:lstStyle/>
          <a:p>
            <a:r>
              <a:rPr lang="ru-RU" dirty="0" smtClean="0"/>
              <a:t>Улица Лесная одна из первых в поселке.</a:t>
            </a:r>
            <a:endParaRPr lang="ru-RU" dirty="0"/>
          </a:p>
        </p:txBody>
      </p:sp>
      <p:pic>
        <p:nvPicPr>
          <p:cNvPr id="7" name="Содержимое 6" descr="SAM_4344.JPG"/>
          <p:cNvPicPr>
            <a:picLocks noGrp="1" noChangeAspect="1"/>
          </p:cNvPicPr>
          <p:nvPr>
            <p:ph sz="quarter" idx="1"/>
          </p:nvPr>
        </p:nvPicPr>
        <p:blipFill>
          <a:blip r:embed="rId2" cstate="print"/>
          <a:stretch>
            <a:fillRect/>
          </a:stretch>
        </p:blipFill>
        <p:spPr>
          <a:xfrm>
            <a:off x="785786" y="928670"/>
            <a:ext cx="6357982" cy="5500726"/>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Уборочная комбайнер Виктор Мельников.jpg"/>
          <p:cNvPicPr>
            <a:picLocks noGrp="1" noChangeAspect="1"/>
          </p:cNvPicPr>
          <p:nvPr>
            <p:ph sz="quarter" idx="1"/>
          </p:nvPr>
        </p:nvPicPr>
        <p:blipFill>
          <a:blip r:embed="rId2" cstate="email"/>
          <a:stretch>
            <a:fillRect/>
          </a:stretch>
        </p:blipFill>
        <p:spPr>
          <a:xfrm>
            <a:off x="598170" y="1000108"/>
            <a:ext cx="5966460" cy="5000660"/>
          </a:xfrm>
        </p:spPr>
      </p:pic>
      <p:sp>
        <p:nvSpPr>
          <p:cNvPr id="3" name="Текст 2"/>
          <p:cNvSpPr>
            <a:spLocks noGrp="1"/>
          </p:cNvSpPr>
          <p:nvPr>
            <p:ph type="body" idx="2"/>
          </p:nvPr>
        </p:nvSpPr>
        <p:spPr>
          <a:xfrm>
            <a:off x="6781800" y="428604"/>
            <a:ext cx="1984248" cy="5572164"/>
          </a:xfrm>
        </p:spPr>
        <p:txBody>
          <a:bodyPr>
            <a:normAutofit fontScale="92500" lnSpcReduction="20000"/>
          </a:bodyPr>
          <a:lstStyle/>
          <a:p>
            <a:r>
              <a:rPr lang="ru-RU" dirty="0" smtClean="0"/>
              <a:t> Совхоз «Захарьинский»  по обрабатываемой площади занимал первое место в районе. Из 6489 гектаров пахотных земель (по данным 1988 года) 3570 были заняты посевами зерновых.  Совхоз был в числе передовиков по производственно-экономическим </a:t>
            </a:r>
            <a:r>
              <a:rPr lang="ru-RU" dirty="0" err="1" smtClean="0"/>
              <a:t>показателям.Сельхозпредприятие</a:t>
            </a:r>
            <a:r>
              <a:rPr lang="ru-RU" dirty="0" smtClean="0"/>
              <a:t> лидировало по сбору зерна, обеспечивало себя своими семенами.</a:t>
            </a:r>
            <a:endParaRPr lang="ru-RU" dirty="0"/>
          </a:p>
        </p:txBody>
      </p:sp>
      <p:sp>
        <p:nvSpPr>
          <p:cNvPr id="4" name="Заголовок 3"/>
          <p:cNvSpPr>
            <a:spLocks noGrp="1"/>
          </p:cNvSpPr>
          <p:nvPr>
            <p:ph type="title"/>
          </p:nvPr>
        </p:nvSpPr>
        <p:spPr>
          <a:xfrm>
            <a:off x="1214414" y="457200"/>
            <a:ext cx="5214974" cy="471470"/>
          </a:xfrm>
        </p:spPr>
        <p:txBody>
          <a:bodyPr/>
          <a:lstStyle/>
          <a:p>
            <a:r>
              <a:rPr lang="ru-RU" dirty="0" smtClean="0"/>
              <a:t>Комбайнер Мельников. </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Круглов Александр Павлович и Арсентьев Геннадий.jpg"/>
          <p:cNvPicPr>
            <a:picLocks noGrp="1" noChangeAspect="1"/>
          </p:cNvPicPr>
          <p:nvPr>
            <p:ph sz="quarter" idx="1"/>
          </p:nvPr>
        </p:nvPicPr>
        <p:blipFill>
          <a:blip r:embed="rId2" cstate="print"/>
          <a:stretch>
            <a:fillRect/>
          </a:stretch>
        </p:blipFill>
        <p:spPr>
          <a:xfrm>
            <a:off x="357158" y="928670"/>
            <a:ext cx="6189184" cy="5000660"/>
          </a:xfrm>
        </p:spPr>
      </p:pic>
      <p:sp>
        <p:nvSpPr>
          <p:cNvPr id="3" name="Текст 2"/>
          <p:cNvSpPr>
            <a:spLocks noGrp="1"/>
          </p:cNvSpPr>
          <p:nvPr>
            <p:ph type="body" idx="2"/>
          </p:nvPr>
        </p:nvSpPr>
        <p:spPr>
          <a:xfrm>
            <a:off x="6781800" y="1428736"/>
            <a:ext cx="1984248" cy="4572032"/>
          </a:xfrm>
        </p:spPr>
        <p:txBody>
          <a:bodyPr>
            <a:normAutofit fontScale="77500" lnSpcReduction="20000"/>
          </a:bodyPr>
          <a:lstStyle/>
          <a:p>
            <a:r>
              <a:rPr lang="ru-RU" dirty="0" smtClean="0"/>
              <a:t>   В двойном объеме выполнялись планы по хлебозаготовкам. Валовое производство зерна составляло 5679 тон, что позволяло использовать его работникам совхоза для своих нужд. Особенно славилось отделение Горки, где долгие годы управляющим работал замечательный человек, фронтовик Горшков Сергей Васильевич(1921), который в 1974 году был награжден за доблестный труд орденом Ленина.</a:t>
            </a:r>
            <a:endParaRPr lang="ru-RU" dirty="0"/>
          </a:p>
        </p:txBody>
      </p:sp>
      <p:sp>
        <p:nvSpPr>
          <p:cNvPr id="4" name="Заголовок 3"/>
          <p:cNvSpPr>
            <a:spLocks noGrp="1"/>
          </p:cNvSpPr>
          <p:nvPr>
            <p:ph type="title"/>
          </p:nvPr>
        </p:nvSpPr>
        <p:spPr>
          <a:xfrm>
            <a:off x="357158" y="-142900"/>
            <a:ext cx="8405842" cy="928694"/>
          </a:xfrm>
        </p:spPr>
        <p:txBody>
          <a:bodyPr/>
          <a:lstStyle/>
          <a:p>
            <a:r>
              <a:rPr lang="ru-RU" dirty="0" smtClean="0"/>
              <a:t>Комбайнеры Круглов А.П., Арсентьев Г.В.</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p:txBody>
          <a:bodyPr>
            <a:normAutofit lnSpcReduction="10000"/>
          </a:bodyPr>
          <a:lstStyle/>
          <a:p>
            <a:r>
              <a:rPr lang="ru-RU" dirty="0" smtClean="0"/>
              <a:t>Медалью  «За доблестный труд» в совхозе Захарьинский  были награждены в 1973 году Девяткина Тамара Алексеевна и  </a:t>
            </a:r>
            <a:r>
              <a:rPr lang="ru-RU" dirty="0" err="1" smtClean="0"/>
              <a:t>Ефремчева</a:t>
            </a:r>
            <a:r>
              <a:rPr lang="ru-RU" dirty="0" smtClean="0"/>
              <a:t>  Нина Ивановна, трудившиеся в животноводстве. </a:t>
            </a:r>
            <a:endParaRPr lang="ru-RU" dirty="0"/>
          </a:p>
        </p:txBody>
      </p:sp>
      <p:sp>
        <p:nvSpPr>
          <p:cNvPr id="4" name="Заголовок 3"/>
          <p:cNvSpPr>
            <a:spLocks noGrp="1"/>
          </p:cNvSpPr>
          <p:nvPr>
            <p:ph type="title"/>
          </p:nvPr>
        </p:nvSpPr>
        <p:spPr>
          <a:xfrm>
            <a:off x="1357290" y="457200"/>
            <a:ext cx="7405710" cy="257156"/>
          </a:xfrm>
        </p:spPr>
        <p:txBody>
          <a:bodyPr>
            <a:normAutofit fontScale="90000"/>
          </a:bodyPr>
          <a:lstStyle/>
          <a:p>
            <a:r>
              <a:rPr lang="ru-RU" dirty="0" smtClean="0"/>
              <a:t>На летней дойке. Отделение </a:t>
            </a:r>
            <a:r>
              <a:rPr lang="ru-RU" dirty="0" err="1" smtClean="0"/>
              <a:t>Копенкино</a:t>
            </a:r>
            <a:endParaRPr lang="ru-RU" dirty="0"/>
          </a:p>
        </p:txBody>
      </p:sp>
      <p:pic>
        <p:nvPicPr>
          <p:cNvPr id="7" name="Содержимое 6" descr="Животноводы отделения Копенкино. 60-е годы.jpg"/>
          <p:cNvPicPr>
            <a:picLocks noGrp="1" noChangeAspect="1"/>
          </p:cNvPicPr>
          <p:nvPr>
            <p:ph sz="quarter" idx="1"/>
          </p:nvPr>
        </p:nvPicPr>
        <p:blipFill>
          <a:blip r:embed="rId2" cstate="print"/>
          <a:stretch>
            <a:fillRect/>
          </a:stretch>
        </p:blipFill>
        <p:spPr>
          <a:xfrm>
            <a:off x="285720" y="785794"/>
            <a:ext cx="6357982" cy="5643602"/>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500"/>
                                        <p:tgtEl>
                                          <p:spTgt spid="3">
                                            <p:txEl>
                                              <p:pRg st="0" end="0"/>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Document_35.tif.jpg"/>
          <p:cNvPicPr>
            <a:picLocks noGrp="1" noChangeAspect="1"/>
          </p:cNvPicPr>
          <p:nvPr>
            <p:ph sz="quarter" idx="1"/>
          </p:nvPr>
        </p:nvPicPr>
        <p:blipFill>
          <a:blip r:embed="rId2" cstate="print"/>
          <a:stretch>
            <a:fillRect/>
          </a:stretch>
        </p:blipFill>
        <p:spPr>
          <a:xfrm>
            <a:off x="785786" y="864086"/>
            <a:ext cx="5786478" cy="5493872"/>
          </a:xfrm>
        </p:spPr>
      </p:pic>
      <p:sp>
        <p:nvSpPr>
          <p:cNvPr id="3" name="Текст 2"/>
          <p:cNvSpPr>
            <a:spLocks noGrp="1"/>
          </p:cNvSpPr>
          <p:nvPr>
            <p:ph type="body" idx="2"/>
          </p:nvPr>
        </p:nvSpPr>
        <p:spPr>
          <a:xfrm>
            <a:off x="6643702" y="428604"/>
            <a:ext cx="2122346" cy="5214974"/>
          </a:xfrm>
        </p:spPr>
        <p:txBody>
          <a:bodyPr>
            <a:noAutofit/>
          </a:bodyPr>
          <a:lstStyle/>
          <a:p>
            <a:r>
              <a:rPr lang="ru-RU" sz="1100" dirty="0" smtClean="0"/>
              <a:t> </a:t>
            </a:r>
          </a:p>
          <a:p>
            <a:endParaRPr lang="ru-RU" sz="1100" dirty="0" smtClean="0"/>
          </a:p>
          <a:p>
            <a:endParaRPr lang="ru-RU" sz="1100" dirty="0" smtClean="0"/>
          </a:p>
          <a:p>
            <a:r>
              <a:rPr lang="ru-RU" dirty="0" smtClean="0"/>
              <a:t>Позже орденами «За заслуги перед Отечеством»  были награждены водители Сергеев Николай Федорович и Кузнецов Николай.</a:t>
            </a:r>
            <a:endParaRPr lang="ru-RU" sz="1200" dirty="0"/>
          </a:p>
        </p:txBody>
      </p:sp>
      <p:sp>
        <p:nvSpPr>
          <p:cNvPr id="4" name="Заголовок 3"/>
          <p:cNvSpPr>
            <a:spLocks noGrp="1"/>
          </p:cNvSpPr>
          <p:nvPr>
            <p:ph type="title"/>
          </p:nvPr>
        </p:nvSpPr>
        <p:spPr>
          <a:xfrm>
            <a:off x="785786" y="214290"/>
            <a:ext cx="5000660" cy="642942"/>
          </a:xfrm>
        </p:spPr>
        <p:txBody>
          <a:bodyPr>
            <a:normAutofit/>
          </a:bodyPr>
          <a:lstStyle/>
          <a:p>
            <a:r>
              <a:rPr lang="ru-RU" dirty="0" smtClean="0"/>
              <a:t>Агитбригада в гостях у комбайнеров</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2 (1).jpg"/>
          <p:cNvPicPr>
            <a:picLocks noGrp="1" noChangeAspect="1"/>
          </p:cNvPicPr>
          <p:nvPr>
            <p:ph idx="1"/>
          </p:nvPr>
        </p:nvPicPr>
        <p:blipFill>
          <a:blip r:embed="rId2" cstate="print"/>
          <a:stretch>
            <a:fillRect/>
          </a:stretch>
        </p:blipFill>
        <p:spPr>
          <a:xfrm>
            <a:off x="500034" y="500042"/>
            <a:ext cx="8215370" cy="5572164"/>
          </a:xfrm>
        </p:spPr>
      </p:pic>
      <p:sp>
        <p:nvSpPr>
          <p:cNvPr id="6" name="Заголовок 5"/>
          <p:cNvSpPr>
            <a:spLocks noGrp="1"/>
          </p:cNvSpPr>
          <p:nvPr>
            <p:ph type="title"/>
          </p:nvPr>
        </p:nvSpPr>
        <p:spPr/>
        <p:txBody>
          <a:bodyPr>
            <a:normAutofit/>
          </a:bodyPr>
          <a:lstStyle/>
          <a:p>
            <a:r>
              <a:rPr lang="ru-RU" sz="3600" dirty="0" smtClean="0"/>
              <a:t>Славная речка Беспута. Фото50- 70-х </a:t>
            </a:r>
            <a:r>
              <a:rPr lang="ru-RU" sz="3600" dirty="0" err="1" smtClean="0"/>
              <a:t>гг</a:t>
            </a:r>
            <a:endParaRPr lang="ru-RU"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xit" presetSubtype="0" fill="hold" nodeType="clickEffect">
                                  <p:stCondLst>
                                    <p:cond delay="0"/>
                                  </p:stCondLst>
                                  <p:childTnLst>
                                    <p:animEffect transition="out" filter="fade">
                                      <p:cBhvr>
                                        <p:cTn id="6" dur="2000"/>
                                        <p:tgtEl>
                                          <p:spTgt spid="5"/>
                                        </p:tgtEl>
                                      </p:cBhvr>
                                    </p:animEffect>
                                    <p:anim calcmode="lin" valueType="num">
                                      <p:cBhvr>
                                        <p:cTn id="7" dur="2000"/>
                                        <p:tgtEl>
                                          <p:spTgt spid="5"/>
                                        </p:tgtEl>
                                        <p:attrNameLst>
                                          <p:attrName>style.rotation</p:attrName>
                                        </p:attrNameLst>
                                      </p:cBhvr>
                                      <p:tavLst>
                                        <p:tav tm="0">
                                          <p:val>
                                            <p:fltVal val="0"/>
                                          </p:val>
                                        </p:tav>
                                        <p:tav tm="100000">
                                          <p:val>
                                            <p:fltVal val="720"/>
                                          </p:val>
                                        </p:tav>
                                      </p:tavLst>
                                    </p:anim>
                                    <p:anim calcmode="lin" valueType="num">
                                      <p:cBhvr>
                                        <p:cTn id="8" dur="2000"/>
                                        <p:tgtEl>
                                          <p:spTgt spid="5"/>
                                        </p:tgtEl>
                                        <p:attrNameLst>
                                          <p:attrName>ppt_h</p:attrName>
                                        </p:attrNameLst>
                                      </p:cBhvr>
                                      <p:tavLst>
                                        <p:tav tm="0">
                                          <p:val>
                                            <p:strVal val="ppt_h"/>
                                          </p:val>
                                        </p:tav>
                                        <p:tav tm="100000">
                                          <p:val>
                                            <p:fltVal val="0"/>
                                          </p:val>
                                        </p:tav>
                                      </p:tavLst>
                                    </p:anim>
                                    <p:anim calcmode="lin" valueType="num">
                                      <p:cBhvr>
                                        <p:cTn id="9" dur="2000"/>
                                        <p:tgtEl>
                                          <p:spTgt spid="5"/>
                                        </p:tgtEl>
                                        <p:attrNameLst>
                                          <p:attrName>ppt_w</p:attrName>
                                        </p:attrNameLst>
                                      </p:cBhvr>
                                      <p:tavLst>
                                        <p:tav tm="0">
                                          <p:val>
                                            <p:strVal val="ppt_w"/>
                                          </p:val>
                                        </p:tav>
                                        <p:tav tm="100000">
                                          <p:val>
                                            <p:fltVal val="0"/>
                                          </p:val>
                                        </p:tav>
                                      </p:tavLst>
                                    </p:anim>
                                    <p:set>
                                      <p:cBhvr>
                                        <p:cTn id="10" dur="1" fill="hold">
                                          <p:stCondLst>
                                            <p:cond delay="1999"/>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2 (3).jpg"/>
          <p:cNvPicPr>
            <a:picLocks noGrp="1" noChangeAspect="1"/>
          </p:cNvPicPr>
          <p:nvPr>
            <p:ph idx="1"/>
          </p:nvPr>
        </p:nvPicPr>
        <p:blipFill>
          <a:blip r:embed="rId2" cstate="print"/>
          <a:stretch>
            <a:fillRect/>
          </a:stretch>
        </p:blipFill>
        <p:spPr>
          <a:xfrm>
            <a:off x="428596" y="500042"/>
            <a:ext cx="8358246" cy="5857916"/>
          </a:xfrm>
        </p:spPr>
      </p:pic>
      <p:sp>
        <p:nvSpPr>
          <p:cNvPr id="3" name="Заголовок 2"/>
          <p:cNvSpPr>
            <a:spLocks noGrp="1"/>
          </p:cNvSpPr>
          <p:nvPr>
            <p:ph type="title"/>
          </p:nvPr>
        </p:nvSpPr>
        <p:spPr>
          <a:xfrm>
            <a:off x="1000100" y="152400"/>
            <a:ext cx="6286544" cy="1219200"/>
          </a:xfrm>
        </p:spPr>
        <p:txBody>
          <a:bodyPr/>
          <a:lstStyle/>
          <a:p>
            <a:r>
              <a:rPr lang="ru-RU" dirty="0" smtClean="0"/>
              <a:t>Деревня Нефедьево</a:t>
            </a:r>
            <a:endParaRPr lang="ru-RU"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Уборочная комбайнер Виктор Мельников.jpg"/>
          <p:cNvPicPr>
            <a:picLocks noGrp="1" noChangeAspect="1"/>
          </p:cNvPicPr>
          <p:nvPr>
            <p:ph idx="1"/>
          </p:nvPr>
        </p:nvPicPr>
        <p:blipFill>
          <a:blip r:embed="rId2" cstate="print"/>
          <a:stretch>
            <a:fillRect/>
          </a:stretch>
        </p:blipFill>
        <p:spPr>
          <a:xfrm>
            <a:off x="428596" y="428604"/>
            <a:ext cx="8286808" cy="5786478"/>
          </a:xfrm>
        </p:spPr>
      </p:pic>
      <p:sp>
        <p:nvSpPr>
          <p:cNvPr id="3" name="Заголовок 2"/>
          <p:cNvSpPr>
            <a:spLocks noGrp="1"/>
          </p:cNvSpPr>
          <p:nvPr>
            <p:ph type="title"/>
          </p:nvPr>
        </p:nvSpPr>
        <p:spPr/>
        <p:txBody>
          <a:bodyPr/>
          <a:lstStyle/>
          <a:p>
            <a:r>
              <a:rPr lang="ru-RU" dirty="0" smtClean="0"/>
              <a:t>           Уборочная страда</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4 (1).jpg"/>
          <p:cNvPicPr>
            <a:picLocks noGrp="1" noChangeAspect="1"/>
          </p:cNvPicPr>
          <p:nvPr>
            <p:ph idx="1"/>
          </p:nvPr>
        </p:nvPicPr>
        <p:blipFill>
          <a:blip r:embed="rId2" cstate="print"/>
          <a:stretch>
            <a:fillRect/>
          </a:stretch>
        </p:blipFill>
        <p:spPr>
          <a:xfrm>
            <a:off x="428596" y="1357298"/>
            <a:ext cx="8143932" cy="4929222"/>
          </a:xfrm>
        </p:spPr>
      </p:pic>
      <p:sp>
        <p:nvSpPr>
          <p:cNvPr id="3" name="Заголовок 2"/>
          <p:cNvSpPr>
            <a:spLocks noGrp="1"/>
          </p:cNvSpPr>
          <p:nvPr>
            <p:ph type="title"/>
          </p:nvPr>
        </p:nvSpPr>
        <p:spPr/>
        <p:txBody>
          <a:bodyPr>
            <a:normAutofit/>
          </a:bodyPr>
          <a:lstStyle/>
          <a:p>
            <a:r>
              <a:rPr lang="ru-RU" sz="3200" dirty="0" smtClean="0"/>
              <a:t>Нефедьевская школа.  До 1970года здесь учились  </a:t>
            </a:r>
            <a:r>
              <a:rPr lang="ru-RU" sz="3200" dirty="0" err="1" smtClean="0"/>
              <a:t>захарьинцы</a:t>
            </a:r>
            <a:r>
              <a:rPr lang="ru-RU" sz="3200" dirty="0" smtClean="0"/>
              <a:t>.</a:t>
            </a:r>
            <a:endParaRPr lang="ru-RU" sz="3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060620102662.jpg"/>
          <p:cNvPicPr>
            <a:picLocks noGrp="1" noChangeAspect="1"/>
          </p:cNvPicPr>
          <p:nvPr>
            <p:ph sz="quarter" idx="1"/>
          </p:nvPr>
        </p:nvPicPr>
        <p:blipFill>
          <a:blip r:embed="rId2" cstate="print"/>
          <a:stretch>
            <a:fillRect/>
          </a:stretch>
        </p:blipFill>
        <p:spPr>
          <a:xfrm>
            <a:off x="460248" y="357166"/>
            <a:ext cx="8040842" cy="6000792"/>
          </a:xfrm>
        </p:spPr>
      </p:pic>
      <p:sp>
        <p:nvSpPr>
          <p:cNvPr id="3" name="Текст 2"/>
          <p:cNvSpPr>
            <a:spLocks noGrp="1"/>
          </p:cNvSpPr>
          <p:nvPr>
            <p:ph type="body" idx="2"/>
          </p:nvPr>
        </p:nvSpPr>
        <p:spPr>
          <a:xfrm>
            <a:off x="7429520" y="1600200"/>
            <a:ext cx="1336528" cy="3733800"/>
          </a:xfrm>
        </p:spPr>
        <p:txBody>
          <a:bodyPr/>
          <a:lstStyle/>
          <a:p>
            <a:endParaRPr lang="ru-RU" dirty="0"/>
          </a:p>
        </p:txBody>
      </p:sp>
      <p:sp>
        <p:nvSpPr>
          <p:cNvPr id="4" name="Заголовок 3"/>
          <p:cNvSpPr>
            <a:spLocks noGrp="1"/>
          </p:cNvSpPr>
          <p:nvPr>
            <p:ph type="title"/>
          </p:nvPr>
        </p:nvSpPr>
        <p:spPr>
          <a:xfrm>
            <a:off x="714348" y="4929198"/>
            <a:ext cx="6143668" cy="1071570"/>
          </a:xfrm>
        </p:spPr>
        <p:style>
          <a:lnRef idx="3">
            <a:schemeClr val="lt1"/>
          </a:lnRef>
          <a:fillRef idx="1">
            <a:schemeClr val="accent1"/>
          </a:fillRef>
          <a:effectRef idx="1">
            <a:schemeClr val="accent1"/>
          </a:effectRef>
          <a:fontRef idx="minor">
            <a:schemeClr val="lt1"/>
          </a:fontRef>
        </p:style>
        <p:txBody>
          <a:bodyPr>
            <a:normAutofit/>
          </a:bodyPr>
          <a:lstStyle/>
          <a:p>
            <a:r>
              <a:rPr lang="ru-RU" i="1" dirty="0" smtClean="0"/>
              <a:t>  </a:t>
            </a:r>
            <a:r>
              <a:rPr lang="ru-RU" sz="2000" i="1" dirty="0" smtClean="0"/>
              <a:t>Наша малая Родина- это село стоящее на берегу красивой русской реки  Беспуты, впадающей в Оку около села  Григорьевское</a:t>
            </a:r>
            <a:r>
              <a:rPr lang="ru-RU" sz="2000" dirty="0" smtClean="0"/>
              <a:t>.</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152400"/>
            <a:ext cx="8229600" cy="776270"/>
          </a:xfrm>
        </p:spPr>
        <p:txBody>
          <a:bodyPr/>
          <a:lstStyle/>
          <a:p>
            <a:r>
              <a:rPr lang="ru-RU" dirty="0" smtClean="0"/>
              <a:t>            На уборке картофеля. 80-егг</a:t>
            </a:r>
            <a:endParaRPr lang="ru-RU" dirty="0"/>
          </a:p>
        </p:txBody>
      </p:sp>
      <p:pic>
        <p:nvPicPr>
          <p:cNvPr id="6" name="Содержимое 5" descr="На уборке картофеля 80-е.jpg"/>
          <p:cNvPicPr>
            <a:picLocks noGrp="1" noChangeAspect="1"/>
          </p:cNvPicPr>
          <p:nvPr>
            <p:ph idx="1"/>
          </p:nvPr>
        </p:nvPicPr>
        <p:blipFill>
          <a:blip r:embed="rId2" cstate="print"/>
          <a:stretch>
            <a:fillRect/>
          </a:stretch>
        </p:blipFill>
        <p:spPr>
          <a:xfrm>
            <a:off x="857224" y="1000108"/>
            <a:ext cx="7643866" cy="5429288"/>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главный барский дом фото 70.jpg"/>
          <p:cNvPicPr>
            <a:picLocks noGrp="1" noChangeAspect="1"/>
          </p:cNvPicPr>
          <p:nvPr>
            <p:ph idx="1"/>
          </p:nvPr>
        </p:nvPicPr>
        <p:blipFill>
          <a:blip r:embed="rId2" cstate="print"/>
          <a:stretch>
            <a:fillRect/>
          </a:stretch>
        </p:blipFill>
        <p:spPr>
          <a:xfrm>
            <a:off x="642910" y="1285860"/>
            <a:ext cx="7929618" cy="5072098"/>
          </a:xfrm>
        </p:spPr>
      </p:pic>
      <p:sp>
        <p:nvSpPr>
          <p:cNvPr id="3" name="Заголовок 2"/>
          <p:cNvSpPr>
            <a:spLocks noGrp="1"/>
          </p:cNvSpPr>
          <p:nvPr>
            <p:ph type="title"/>
          </p:nvPr>
        </p:nvSpPr>
        <p:spPr/>
        <p:txBody>
          <a:bodyPr>
            <a:normAutofit fontScale="90000"/>
          </a:bodyPr>
          <a:lstStyle/>
          <a:p>
            <a:r>
              <a:rPr lang="ru-RU" dirty="0" smtClean="0"/>
              <a:t>Как молоды мы были… конец 70-х годов</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т (2).jpg"/>
          <p:cNvPicPr>
            <a:picLocks noGrp="1" noChangeAspect="1"/>
          </p:cNvPicPr>
          <p:nvPr>
            <p:ph idx="1"/>
          </p:nvPr>
        </p:nvPicPr>
        <p:blipFill>
          <a:blip r:embed="rId2" cstate="print"/>
          <a:stretch>
            <a:fillRect/>
          </a:stretch>
        </p:blipFill>
        <p:spPr>
          <a:xfrm>
            <a:off x="714348" y="1000108"/>
            <a:ext cx="8001056" cy="5143536"/>
          </a:xfrm>
        </p:spPr>
      </p:pic>
      <p:sp>
        <p:nvSpPr>
          <p:cNvPr id="3" name="Заголовок 2"/>
          <p:cNvSpPr>
            <a:spLocks noGrp="1"/>
          </p:cNvSpPr>
          <p:nvPr>
            <p:ph type="title"/>
          </p:nvPr>
        </p:nvSpPr>
        <p:spPr>
          <a:xfrm>
            <a:off x="457200" y="152400"/>
            <a:ext cx="8229600" cy="776270"/>
          </a:xfrm>
        </p:spPr>
        <p:txBody>
          <a:bodyPr/>
          <a:lstStyle/>
          <a:p>
            <a:r>
              <a:rPr lang="ru-RU" dirty="0" smtClean="0"/>
              <a:t>               Юные </a:t>
            </a:r>
            <a:r>
              <a:rPr lang="ru-RU" dirty="0" err="1" smtClean="0"/>
              <a:t>захарьинцы</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linds(horizont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ru-RU" dirty="0" smtClean="0"/>
              <a:t>Шагает смена 60-хх годов…Слет юных пионеров</a:t>
            </a:r>
            <a:endParaRPr lang="ru-RU" dirty="0"/>
          </a:p>
        </p:txBody>
      </p:sp>
      <p:pic>
        <p:nvPicPr>
          <p:cNvPr id="8" name="Содержимое 7" descr="6 (4).jpg"/>
          <p:cNvPicPr>
            <a:picLocks noGrp="1" noChangeAspect="1"/>
          </p:cNvPicPr>
          <p:nvPr>
            <p:ph idx="1"/>
          </p:nvPr>
        </p:nvPicPr>
        <p:blipFill>
          <a:blip r:embed="rId3" cstate="print"/>
          <a:stretch>
            <a:fillRect/>
          </a:stretch>
        </p:blipFill>
        <p:spPr>
          <a:xfrm>
            <a:off x="1071538" y="1571612"/>
            <a:ext cx="6858048" cy="4357718"/>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fontScale="90000"/>
          </a:bodyPr>
          <a:lstStyle/>
          <a:p>
            <a:r>
              <a:rPr lang="ru-RU" dirty="0" smtClean="0"/>
              <a:t>Ставропольский студенческий стройотряд 80-гг</a:t>
            </a:r>
            <a:endParaRPr lang="ru-RU" dirty="0"/>
          </a:p>
        </p:txBody>
      </p:sp>
      <p:pic>
        <p:nvPicPr>
          <p:cNvPr id="4" name="Содержимое 3" descr="Ставропольский студенческий отряд на строительстве склада.jpg"/>
          <p:cNvPicPr>
            <a:picLocks noGrp="1" noChangeAspect="1"/>
          </p:cNvPicPr>
          <p:nvPr>
            <p:ph sz="half" idx="1"/>
          </p:nvPr>
        </p:nvPicPr>
        <p:blipFill>
          <a:blip r:embed="rId2" cstate="print"/>
          <a:stretch>
            <a:fillRect/>
          </a:stretch>
        </p:blipFill>
        <p:spPr>
          <a:xfrm>
            <a:off x="714348" y="1524000"/>
            <a:ext cx="3429024" cy="4572000"/>
          </a:xfrm>
        </p:spPr>
      </p:pic>
      <p:pic>
        <p:nvPicPr>
          <p:cNvPr id="7" name="Содержимое 6" descr="SAM_4333.JPG"/>
          <p:cNvPicPr>
            <a:picLocks noGrp="1" noChangeAspect="1"/>
          </p:cNvPicPr>
          <p:nvPr>
            <p:ph sz="half" idx="2"/>
          </p:nvPr>
        </p:nvPicPr>
        <p:blipFill>
          <a:blip r:embed="rId3" cstate="print"/>
          <a:stretch>
            <a:fillRect/>
          </a:stretch>
        </p:blipFill>
        <p:spPr>
          <a:xfrm>
            <a:off x="4429124" y="1571612"/>
            <a:ext cx="4071966" cy="4572032"/>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idx="2"/>
          </p:nvPr>
        </p:nvSpPr>
        <p:spPr/>
        <p:txBody>
          <a:bodyPr/>
          <a:lstStyle/>
          <a:p>
            <a:r>
              <a:rPr lang="ru-RU" dirty="0" smtClean="0"/>
              <a:t> </a:t>
            </a:r>
            <a:r>
              <a:rPr lang="ru-RU" sz="1800" dirty="0" smtClean="0"/>
              <a:t>В 1968 году было построено  два двухэтажных дома по 16 квартир. В 1969 году сооружен памятник воинам – землякам</a:t>
            </a:r>
            <a:endParaRPr lang="ru-RU" sz="1800" dirty="0"/>
          </a:p>
        </p:txBody>
      </p:sp>
      <p:sp>
        <p:nvSpPr>
          <p:cNvPr id="4" name="Заголовок 3"/>
          <p:cNvSpPr>
            <a:spLocks noGrp="1"/>
          </p:cNvSpPr>
          <p:nvPr>
            <p:ph type="title"/>
          </p:nvPr>
        </p:nvSpPr>
        <p:spPr>
          <a:xfrm>
            <a:off x="1000100" y="457200"/>
            <a:ext cx="7762900" cy="400032"/>
          </a:xfrm>
        </p:spPr>
        <p:txBody>
          <a:bodyPr>
            <a:normAutofit fontScale="90000"/>
          </a:bodyPr>
          <a:lstStyle/>
          <a:p>
            <a:r>
              <a:rPr lang="ru-RU" dirty="0" smtClean="0"/>
              <a:t> Улица Школьная</a:t>
            </a:r>
            <a:endParaRPr lang="ru-RU" dirty="0"/>
          </a:p>
        </p:txBody>
      </p:sp>
      <p:pic>
        <p:nvPicPr>
          <p:cNvPr id="8" name="Содержимое 7" descr="021120123033.jpg"/>
          <p:cNvPicPr>
            <a:picLocks noGrp="1" noChangeAspect="1"/>
          </p:cNvPicPr>
          <p:nvPr>
            <p:ph sz="quarter" idx="1"/>
          </p:nvPr>
        </p:nvPicPr>
        <p:blipFill>
          <a:blip r:embed="rId2" cstate="print"/>
          <a:stretch>
            <a:fillRect/>
          </a:stretch>
        </p:blipFill>
        <p:spPr>
          <a:xfrm>
            <a:off x="457200" y="928670"/>
            <a:ext cx="6329378" cy="5429288"/>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1 (4).tif.jpg"/>
          <p:cNvPicPr>
            <a:picLocks noGrp="1" noChangeAspect="1"/>
          </p:cNvPicPr>
          <p:nvPr>
            <p:ph sz="quarter" idx="1"/>
          </p:nvPr>
        </p:nvPicPr>
        <p:blipFill>
          <a:blip r:embed="rId2" cstate="print"/>
          <a:stretch>
            <a:fillRect/>
          </a:stretch>
        </p:blipFill>
        <p:spPr>
          <a:xfrm>
            <a:off x="285720" y="642918"/>
            <a:ext cx="8358246" cy="5572164"/>
          </a:xfrm>
        </p:spPr>
      </p:pic>
      <p:sp>
        <p:nvSpPr>
          <p:cNvPr id="3" name="Текст 2"/>
          <p:cNvSpPr>
            <a:spLocks noGrp="1"/>
          </p:cNvSpPr>
          <p:nvPr>
            <p:ph type="body" idx="2"/>
          </p:nvPr>
        </p:nvSpPr>
        <p:spPr>
          <a:xfrm>
            <a:off x="1142976" y="214290"/>
            <a:ext cx="7623072" cy="1214446"/>
          </a:xfrm>
        </p:spPr>
        <p:txBody>
          <a:bodyPr>
            <a:normAutofit/>
          </a:bodyPr>
          <a:lstStyle/>
          <a:p>
            <a:r>
              <a:rPr lang="ru-RU" sz="2000" dirty="0" smtClean="0"/>
              <a:t>В1970 году   открылась новая школа- десятилетка</a:t>
            </a:r>
            <a:endParaRPr lang="ru-RU" sz="2000" dirty="0"/>
          </a:p>
        </p:txBody>
      </p:sp>
      <p:sp>
        <p:nvSpPr>
          <p:cNvPr id="4" name="Заголовок 3"/>
          <p:cNvSpPr>
            <a:spLocks noGrp="1"/>
          </p:cNvSpPr>
          <p:nvPr>
            <p:ph type="title"/>
          </p:nvPr>
        </p:nvSpPr>
        <p:spPr>
          <a:xfrm>
            <a:off x="928662" y="4643446"/>
            <a:ext cx="5214974" cy="1285884"/>
          </a:xfrm>
        </p:spPr>
        <p:txBody>
          <a:bodyPr/>
          <a:lstStyle/>
          <a:p>
            <a:r>
              <a:rPr lang="ru-RU" dirty="0" smtClean="0"/>
              <a:t>Первые ученики Первомайской средней школы</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wipe(down)">
                                      <p:cBhvr>
                                        <p:cTn id="16"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SAM_4402.JPG"/>
          <p:cNvPicPr>
            <a:picLocks noGrp="1" noChangeAspect="1"/>
          </p:cNvPicPr>
          <p:nvPr>
            <p:ph idx="1"/>
          </p:nvPr>
        </p:nvPicPr>
        <p:blipFill>
          <a:blip r:embed="rId2" cstate="print"/>
          <a:stretch>
            <a:fillRect/>
          </a:stretch>
        </p:blipFill>
        <p:spPr>
          <a:xfrm>
            <a:off x="428596" y="500042"/>
            <a:ext cx="8286808" cy="5667396"/>
          </a:xfrm>
        </p:spPr>
      </p:pic>
      <p:sp>
        <p:nvSpPr>
          <p:cNvPr id="3" name="Заголовок 2"/>
          <p:cNvSpPr>
            <a:spLocks noGrp="1"/>
          </p:cNvSpPr>
          <p:nvPr>
            <p:ph type="title"/>
          </p:nvPr>
        </p:nvSpPr>
        <p:spPr/>
        <p:txBody>
          <a:bodyPr>
            <a:normAutofit/>
          </a:bodyPr>
          <a:lstStyle/>
          <a:p>
            <a:r>
              <a:rPr lang="ru-RU" dirty="0" smtClean="0"/>
              <a:t>Дом культуры построен в 1972году</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SAM_4353.JPG"/>
          <p:cNvPicPr>
            <a:picLocks noGrp="1" noChangeAspect="1"/>
          </p:cNvPicPr>
          <p:nvPr>
            <p:ph sz="quarter" idx="1"/>
          </p:nvPr>
        </p:nvPicPr>
        <p:blipFill>
          <a:blip r:embed="rId2" cstate="print"/>
          <a:stretch>
            <a:fillRect/>
          </a:stretch>
        </p:blipFill>
        <p:spPr>
          <a:xfrm>
            <a:off x="457200" y="428604"/>
            <a:ext cx="6472254" cy="5929354"/>
          </a:xfrm>
        </p:spPr>
      </p:pic>
      <p:sp>
        <p:nvSpPr>
          <p:cNvPr id="3" name="Текст 2"/>
          <p:cNvSpPr>
            <a:spLocks noGrp="1"/>
          </p:cNvSpPr>
          <p:nvPr>
            <p:ph type="body" idx="2"/>
          </p:nvPr>
        </p:nvSpPr>
        <p:spPr>
          <a:xfrm>
            <a:off x="7072330" y="857232"/>
            <a:ext cx="1693718" cy="4572032"/>
          </a:xfrm>
        </p:spPr>
        <p:txBody>
          <a:bodyPr>
            <a:normAutofit lnSpcReduction="10000"/>
          </a:bodyPr>
          <a:lstStyle/>
          <a:p>
            <a:r>
              <a:rPr lang="ru-RU" dirty="0" smtClean="0"/>
              <a:t> В 1977 году введен в строй новый молочно-товарный комплекс  на 3000 голов крупнорогатого скота. Открывается новый медпункт. Ведется строительство жилых домов. </a:t>
            </a:r>
            <a:endParaRPr lang="ru-RU" dirty="0"/>
          </a:p>
        </p:txBody>
      </p:sp>
      <p:sp>
        <p:nvSpPr>
          <p:cNvPr id="4" name="Заголовок 3"/>
          <p:cNvSpPr>
            <a:spLocks noGrp="1"/>
          </p:cNvSpPr>
          <p:nvPr>
            <p:ph type="title"/>
          </p:nvPr>
        </p:nvSpPr>
        <p:spPr>
          <a:xfrm>
            <a:off x="1071538" y="5214950"/>
            <a:ext cx="5357850" cy="785818"/>
          </a:xfrm>
        </p:spPr>
        <p:txBody>
          <a:bodyPr/>
          <a:lstStyle/>
          <a:p>
            <a:r>
              <a:rPr lang="ru-RU" dirty="0" smtClean="0"/>
              <a:t>Бывшие фермы совхоза «Захарьинский»</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Текст 7"/>
          <p:cNvSpPr>
            <a:spLocks noGrp="1"/>
          </p:cNvSpPr>
          <p:nvPr>
            <p:ph type="body" idx="1"/>
          </p:nvPr>
        </p:nvSpPr>
        <p:spPr>
          <a:xfrm>
            <a:off x="457200" y="1285861"/>
            <a:ext cx="4040188" cy="642942"/>
          </a:xfrm>
        </p:spPr>
        <p:txBody>
          <a:bodyPr/>
          <a:lstStyle/>
          <a:p>
            <a:r>
              <a:rPr lang="ru-RU" dirty="0" smtClean="0"/>
              <a:t>Улица Центральная</a:t>
            </a:r>
            <a:endParaRPr lang="ru-RU" dirty="0"/>
          </a:p>
        </p:txBody>
      </p:sp>
      <p:pic>
        <p:nvPicPr>
          <p:cNvPr id="5" name="Содержимое 4" descr="SAM_4429.JPG"/>
          <p:cNvPicPr>
            <a:picLocks noGrp="1" noChangeAspect="1"/>
          </p:cNvPicPr>
          <p:nvPr>
            <p:ph sz="half" idx="2"/>
          </p:nvPr>
        </p:nvPicPr>
        <p:blipFill>
          <a:blip r:embed="rId2" cstate="print"/>
          <a:stretch>
            <a:fillRect/>
          </a:stretch>
        </p:blipFill>
        <p:spPr>
          <a:xfrm>
            <a:off x="4572000" y="2000240"/>
            <a:ext cx="4038600" cy="4214842"/>
          </a:xfrm>
        </p:spPr>
      </p:pic>
      <p:pic>
        <p:nvPicPr>
          <p:cNvPr id="6" name="Содержимое 5" descr="SAM_4438.JPG"/>
          <p:cNvPicPr>
            <a:picLocks noGrp="1" noChangeAspect="1"/>
          </p:cNvPicPr>
          <p:nvPr>
            <p:ph sz="quarter" idx="4"/>
          </p:nvPr>
        </p:nvPicPr>
        <p:blipFill>
          <a:blip r:embed="rId3" cstate="print"/>
          <a:stretch>
            <a:fillRect/>
          </a:stretch>
        </p:blipFill>
        <p:spPr>
          <a:xfrm>
            <a:off x="428596" y="1928802"/>
            <a:ext cx="4038600" cy="4357718"/>
          </a:xfrm>
        </p:spPr>
      </p:pic>
      <p:sp>
        <p:nvSpPr>
          <p:cNvPr id="7" name="Заголовок 6"/>
          <p:cNvSpPr>
            <a:spLocks noGrp="1"/>
          </p:cNvSpPr>
          <p:nvPr>
            <p:ph type="title"/>
          </p:nvPr>
        </p:nvSpPr>
        <p:spPr/>
        <p:txBody>
          <a:bodyPr>
            <a:normAutofit fontScale="90000"/>
          </a:bodyPr>
          <a:lstStyle/>
          <a:p>
            <a:r>
              <a:rPr lang="ru-RU" dirty="0" smtClean="0"/>
              <a:t>С 1976года строятся дома для рабочих</a:t>
            </a:r>
            <a:endParaRPr lang="ru-RU" dirty="0"/>
          </a:p>
        </p:txBody>
      </p:sp>
      <p:sp>
        <p:nvSpPr>
          <p:cNvPr id="9" name="Текст 8"/>
          <p:cNvSpPr>
            <a:spLocks noGrp="1"/>
          </p:cNvSpPr>
          <p:nvPr>
            <p:ph type="body" idx="3"/>
          </p:nvPr>
        </p:nvSpPr>
        <p:spPr>
          <a:xfrm>
            <a:off x="4648200" y="1399593"/>
            <a:ext cx="4040188" cy="457771"/>
          </a:xfrm>
        </p:spPr>
        <p:txBody>
          <a:bodyPr/>
          <a:lstStyle/>
          <a:p>
            <a:r>
              <a:rPr lang="ru-RU" dirty="0" smtClean="0"/>
              <a:t>Улица Школьная</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wipe(down)">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P spid="7" grpId="0"/>
      <p:bldP spid="9"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беспута.jpg"/>
          <p:cNvPicPr>
            <a:picLocks noGrp="1" noChangeAspect="1"/>
          </p:cNvPicPr>
          <p:nvPr>
            <p:ph idx="1"/>
          </p:nvPr>
        </p:nvPicPr>
        <p:blipFill>
          <a:blip r:embed="rId2" cstate="print"/>
          <a:stretch>
            <a:fillRect/>
          </a:stretch>
        </p:blipFill>
        <p:spPr>
          <a:xfrm>
            <a:off x="357158" y="357166"/>
            <a:ext cx="8572560" cy="6143668"/>
          </a:xfrm>
        </p:spPr>
      </p:pic>
      <p:sp>
        <p:nvSpPr>
          <p:cNvPr id="2" name="Заголовок 1"/>
          <p:cNvSpPr>
            <a:spLocks noGrp="1"/>
          </p:cNvSpPr>
          <p:nvPr>
            <p:ph type="title"/>
          </p:nvPr>
        </p:nvSpPr>
        <p:spPr>
          <a:xfrm>
            <a:off x="500034" y="428604"/>
            <a:ext cx="8229600" cy="714380"/>
          </a:xfrm>
        </p:spPr>
        <p:txBody>
          <a:bodyPr>
            <a:normAutofit fontScale="90000"/>
          </a:bodyPr>
          <a:lstStyle/>
          <a:p>
            <a:r>
              <a:rPr lang="ru-RU" dirty="0" smtClean="0"/>
              <a:t> </a:t>
            </a:r>
            <a:endParaRPr lang="ru-RU" dirty="0"/>
          </a:p>
        </p:txBody>
      </p:sp>
      <p:sp>
        <p:nvSpPr>
          <p:cNvPr id="28674" name="Rectangle 2"/>
          <p:cNvSpPr>
            <a:spLocks noChangeArrowheads="1"/>
          </p:cNvSpPr>
          <p:nvPr/>
        </p:nvSpPr>
        <p:spPr bwMode="auto">
          <a:xfrm>
            <a:off x="0" y="0"/>
            <a:ext cx="234360"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Прямоугольник 5"/>
          <p:cNvSpPr/>
          <p:nvPr/>
        </p:nvSpPr>
        <p:spPr>
          <a:xfrm>
            <a:off x="3571868" y="428604"/>
            <a:ext cx="2286000" cy="307777"/>
          </a:xfrm>
          <a:prstGeom prst="rect">
            <a:avLst/>
          </a:prstGeom>
        </p:spPr>
        <p:txBody>
          <a:bodyPr>
            <a:spAutoFit/>
          </a:bodyPr>
          <a:lstStyle/>
          <a:p>
            <a:pPr lvl="0" eaLnBrk="0" fontAlgn="base" hangingPunct="0">
              <a:spcBef>
                <a:spcPct val="0"/>
              </a:spcBef>
              <a:spcAft>
                <a:spcPct val="0"/>
              </a:spcAft>
            </a:pPr>
            <a:r>
              <a:rPr lang="ru-RU" sz="1400" dirty="0" smtClean="0">
                <a:solidFill>
                  <a:prstClr val="white"/>
                </a:solidFill>
                <a:latin typeface="Calibri" pitchFamily="34" charset="0"/>
                <a:ea typeface="Calibri" pitchFamily="34" charset="0"/>
                <a:cs typeface="Times New Roman" pitchFamily="18" charset="0"/>
              </a:rPr>
              <a:t> </a:t>
            </a:r>
            <a:endParaRPr lang="ru-RU" dirty="0" smtClean="0">
              <a:solidFill>
                <a:prstClr val="white"/>
              </a:solidFill>
              <a:latin typeface="Arial" pitchFamily="34" charset="0"/>
              <a:cs typeface="Arial" pitchFamily="34" charset="0"/>
            </a:endParaRPr>
          </a:p>
        </p:txBody>
      </p:sp>
      <p:sp>
        <p:nvSpPr>
          <p:cNvPr id="34818" name="Rectangle 2"/>
          <p:cNvSpPr>
            <a:spLocks noChangeArrowheads="1"/>
          </p:cNvSpPr>
          <p:nvPr/>
        </p:nvSpPr>
        <p:spPr bwMode="auto">
          <a:xfrm>
            <a:off x="714348" y="428604"/>
            <a:ext cx="7572428" cy="861774"/>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sz="16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Богата историей земля долины Беспуты. Именно в этих </a:t>
            </a:r>
            <a:endParaRPr kumimoji="0" lang="ru-RU" sz="900" b="1" i="1"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местах, после переправы через Оку, Дмитрий Донской проходил </a:t>
            </a:r>
            <a:endParaRPr kumimoji="0" lang="ru-RU" sz="900" b="1" i="1"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со своим войском на Куликово Поле</a:t>
            </a:r>
            <a:r>
              <a:rPr kumimoji="0" lang="ru-RU" sz="16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ru-RU" sz="2000" b="0" i="1"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818">
                                            <p:bg/>
                                          </p:spTgt>
                                        </p:tgtEl>
                                        <p:attrNameLst>
                                          <p:attrName>style.visibility</p:attrName>
                                        </p:attrNameLst>
                                      </p:cBhvr>
                                      <p:to>
                                        <p:strVal val="visible"/>
                                      </p:to>
                                    </p:set>
                                    <p:animEffect transition="in" filter="fade">
                                      <p:cBhvr>
                                        <p:cTn id="12" dur="2000"/>
                                        <p:tgtEl>
                                          <p:spTgt spid="34818">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4818">
                                            <p:txEl>
                                              <p:pRg st="0" end="0"/>
                                            </p:txEl>
                                          </p:spTgt>
                                        </p:tgtEl>
                                        <p:attrNameLst>
                                          <p:attrName>style.visibility</p:attrName>
                                        </p:attrNameLst>
                                      </p:cBhvr>
                                      <p:to>
                                        <p:strVal val="visible"/>
                                      </p:to>
                                    </p:set>
                                    <p:animEffect transition="in" filter="fade">
                                      <p:cBhvr>
                                        <p:cTn id="15" dur="2000"/>
                                        <p:tgtEl>
                                          <p:spTgt spid="34818">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4818">
                                            <p:txEl>
                                              <p:pRg st="1" end="1"/>
                                            </p:txEl>
                                          </p:spTgt>
                                        </p:tgtEl>
                                        <p:attrNameLst>
                                          <p:attrName>style.visibility</p:attrName>
                                        </p:attrNameLst>
                                      </p:cBhvr>
                                      <p:to>
                                        <p:strVal val="visible"/>
                                      </p:to>
                                    </p:set>
                                    <p:animEffect transition="in" filter="fade">
                                      <p:cBhvr>
                                        <p:cTn id="18" dur="2000"/>
                                        <p:tgtEl>
                                          <p:spTgt spid="34818">
                                            <p:txEl>
                                              <p:pRg st="1" end="1"/>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4818">
                                            <p:txEl>
                                              <p:pRg st="2" end="2"/>
                                            </p:txEl>
                                          </p:spTgt>
                                        </p:tgtEl>
                                        <p:attrNameLst>
                                          <p:attrName>style.visibility</p:attrName>
                                        </p:attrNameLst>
                                      </p:cBhvr>
                                      <p:to>
                                        <p:strVal val="visible"/>
                                      </p:to>
                                    </p:set>
                                    <p:animEffect transition="in" filter="fade">
                                      <p:cBhvr>
                                        <p:cTn id="21" dur="2000"/>
                                        <p:tgtEl>
                                          <p:spTgt spid="348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build="allAtOnce"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SAM_4422.JPG"/>
          <p:cNvPicPr>
            <a:picLocks noGrp="1" noChangeAspect="1"/>
          </p:cNvPicPr>
          <p:nvPr>
            <p:ph sz="quarter" idx="1"/>
          </p:nvPr>
        </p:nvPicPr>
        <p:blipFill>
          <a:blip r:embed="rId2" cstate="print"/>
          <a:stretch>
            <a:fillRect/>
          </a:stretch>
        </p:blipFill>
        <p:spPr>
          <a:xfrm>
            <a:off x="457200" y="785794"/>
            <a:ext cx="8043890" cy="5286412"/>
          </a:xfrm>
        </p:spPr>
      </p:pic>
      <p:sp>
        <p:nvSpPr>
          <p:cNvPr id="3" name="Текст 2"/>
          <p:cNvSpPr>
            <a:spLocks noGrp="1"/>
          </p:cNvSpPr>
          <p:nvPr>
            <p:ph type="body" idx="2"/>
          </p:nvPr>
        </p:nvSpPr>
        <p:spPr>
          <a:xfrm>
            <a:off x="1071538" y="4572008"/>
            <a:ext cx="7072362" cy="1143008"/>
          </a:xfrm>
        </p:spPr>
        <p:txBody>
          <a:bodyPr>
            <a:normAutofit fontScale="92500" lnSpcReduction="10000"/>
          </a:bodyPr>
          <a:lstStyle/>
          <a:p>
            <a:r>
              <a:rPr lang="ru-RU" dirty="0" smtClean="0"/>
              <a:t>  Дома на улице Садовой строились методом народной стройки. Из организаций города Ясногорска- больницы, </a:t>
            </a:r>
            <a:r>
              <a:rPr lang="ru-RU" dirty="0" err="1" smtClean="0"/>
              <a:t>санэпидемстанции</a:t>
            </a:r>
            <a:r>
              <a:rPr lang="ru-RU" dirty="0" smtClean="0"/>
              <a:t>, пожарной части – приезжали молодые парни и девушки и работали на строительстве этих домов.</a:t>
            </a:r>
            <a:endParaRPr lang="ru-RU" dirty="0"/>
          </a:p>
        </p:txBody>
      </p:sp>
      <p:sp>
        <p:nvSpPr>
          <p:cNvPr id="4" name="Заголовок 3"/>
          <p:cNvSpPr>
            <a:spLocks noGrp="1"/>
          </p:cNvSpPr>
          <p:nvPr>
            <p:ph type="title"/>
          </p:nvPr>
        </p:nvSpPr>
        <p:spPr>
          <a:xfrm>
            <a:off x="1142976" y="214290"/>
            <a:ext cx="3643338" cy="500066"/>
          </a:xfrm>
        </p:spPr>
        <p:txBody>
          <a:bodyPr>
            <a:normAutofit fontScale="90000"/>
          </a:bodyPr>
          <a:lstStyle/>
          <a:p>
            <a:r>
              <a:rPr lang="ru-RU" dirty="0" smtClean="0"/>
              <a:t>Улица Садовая строилась в 1983году</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SAM_4451.JPG"/>
          <p:cNvPicPr>
            <a:picLocks noGrp="1" noChangeAspect="1"/>
          </p:cNvPicPr>
          <p:nvPr>
            <p:ph sz="quarter" idx="1"/>
          </p:nvPr>
        </p:nvPicPr>
        <p:blipFill>
          <a:blip r:embed="rId2" cstate="print"/>
          <a:stretch>
            <a:fillRect/>
          </a:stretch>
        </p:blipFill>
        <p:spPr>
          <a:xfrm>
            <a:off x="457200" y="971550"/>
            <a:ext cx="8115328" cy="5386408"/>
          </a:xfrm>
        </p:spPr>
      </p:pic>
      <p:sp>
        <p:nvSpPr>
          <p:cNvPr id="3" name="Текст 2"/>
          <p:cNvSpPr>
            <a:spLocks noGrp="1"/>
          </p:cNvSpPr>
          <p:nvPr>
            <p:ph type="body" idx="2"/>
          </p:nvPr>
        </p:nvSpPr>
        <p:spPr/>
        <p:txBody>
          <a:bodyPr/>
          <a:lstStyle/>
          <a:p>
            <a:endParaRPr lang="ru-RU"/>
          </a:p>
        </p:txBody>
      </p:sp>
      <p:sp>
        <p:nvSpPr>
          <p:cNvPr id="4" name="Заголовок 3"/>
          <p:cNvSpPr>
            <a:spLocks noGrp="1"/>
          </p:cNvSpPr>
          <p:nvPr>
            <p:ph type="title"/>
          </p:nvPr>
        </p:nvSpPr>
        <p:spPr>
          <a:xfrm>
            <a:off x="1714480" y="214290"/>
            <a:ext cx="5357850" cy="642942"/>
          </a:xfrm>
        </p:spPr>
        <p:txBody>
          <a:bodyPr>
            <a:normAutofit/>
          </a:bodyPr>
          <a:lstStyle/>
          <a:p>
            <a:r>
              <a:rPr lang="ru-RU" dirty="0" smtClean="0"/>
              <a:t>Улица Новая строилась в 1984-1985гг</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p:txBody>
          <a:bodyPr/>
          <a:lstStyle/>
          <a:p>
            <a:r>
              <a:rPr lang="ru-RU" dirty="0" smtClean="0"/>
              <a:t>Они уже выросли!</a:t>
            </a:r>
            <a:endParaRPr lang="ru-RU" dirty="0"/>
          </a:p>
        </p:txBody>
      </p:sp>
      <p:pic>
        <p:nvPicPr>
          <p:cNvPr id="7" name="Содержимое 6" descr="детский сад п. первомайский.jpg"/>
          <p:cNvPicPr>
            <a:picLocks noGrp="1" noChangeAspect="1"/>
          </p:cNvPicPr>
          <p:nvPr>
            <p:ph sz="half" idx="2"/>
          </p:nvPr>
        </p:nvPicPr>
        <p:blipFill>
          <a:blip r:embed="rId2" cstate="print"/>
          <a:stretch>
            <a:fillRect/>
          </a:stretch>
        </p:blipFill>
        <p:spPr>
          <a:xfrm>
            <a:off x="285720" y="2571744"/>
            <a:ext cx="4000527" cy="3571900"/>
          </a:xfrm>
        </p:spPr>
      </p:pic>
      <p:pic>
        <p:nvPicPr>
          <p:cNvPr id="8" name="Содержимое 7" descr="SAM_4358.JPG"/>
          <p:cNvPicPr>
            <a:picLocks noGrp="1" noChangeAspect="1"/>
          </p:cNvPicPr>
          <p:nvPr>
            <p:ph sz="quarter" idx="4"/>
          </p:nvPr>
        </p:nvPicPr>
        <p:blipFill>
          <a:blip r:embed="rId3" cstate="print"/>
          <a:stretch>
            <a:fillRect/>
          </a:stretch>
        </p:blipFill>
        <p:spPr>
          <a:xfrm>
            <a:off x="4649788" y="2571744"/>
            <a:ext cx="4038600" cy="3500461"/>
          </a:xfrm>
        </p:spPr>
      </p:pic>
      <p:sp>
        <p:nvSpPr>
          <p:cNvPr id="5" name="Заголовок 4"/>
          <p:cNvSpPr>
            <a:spLocks noGrp="1"/>
          </p:cNvSpPr>
          <p:nvPr>
            <p:ph type="title"/>
          </p:nvPr>
        </p:nvSpPr>
        <p:spPr/>
        <p:txBody>
          <a:bodyPr/>
          <a:lstStyle/>
          <a:p>
            <a:r>
              <a:rPr lang="ru-RU" dirty="0" smtClean="0"/>
              <a:t>В совхозе был свой детский сад</a:t>
            </a:r>
            <a:endParaRPr lang="ru-RU" dirty="0"/>
          </a:p>
        </p:txBody>
      </p:sp>
      <p:sp>
        <p:nvSpPr>
          <p:cNvPr id="6" name="Текст 5"/>
          <p:cNvSpPr>
            <a:spLocks noGrp="1"/>
          </p:cNvSpPr>
          <p:nvPr>
            <p:ph type="body" idx="3"/>
          </p:nvPr>
        </p:nvSpPr>
        <p:spPr/>
        <p:txBody>
          <a:bodyPr/>
          <a:lstStyle/>
          <a:p>
            <a:r>
              <a:rPr lang="ru-RU" dirty="0" smtClean="0"/>
              <a:t>Здание бывшего детского сада</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
                                            <p:txEl>
                                              <p:pRg st="0" end="0"/>
                                            </p:txEl>
                                          </p:spTgt>
                                        </p:tgtEl>
                                        <p:attrNameLst>
                                          <p:attrName>style.visibility</p:attrName>
                                        </p:attrNameLst>
                                      </p:cBhvr>
                                      <p:to>
                                        <p:strVal val="visible"/>
                                      </p:to>
                                    </p:set>
                                    <p:anim calcmode="lin" valueType="num">
                                      <p:cBhvr additive="base">
                                        <p:cTn id="24"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 calcmode="lin" valueType="num">
                                      <p:cBhvr additive="base">
                                        <p:cTn id="30"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5" grpId="0"/>
      <p:bldP spid="6" grpId="0" build="allAtOnce"/>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Содержимое 6" descr="князев.jpg"/>
          <p:cNvPicPr>
            <a:picLocks noGrp="1" noChangeAspect="1"/>
          </p:cNvPicPr>
          <p:nvPr>
            <p:ph sz="quarter" idx="1"/>
          </p:nvPr>
        </p:nvPicPr>
        <p:blipFill>
          <a:blip r:embed="rId2" cstate="print"/>
          <a:stretch>
            <a:fillRect/>
          </a:stretch>
        </p:blipFill>
        <p:spPr>
          <a:xfrm>
            <a:off x="571472" y="642918"/>
            <a:ext cx="5429288" cy="5643602"/>
          </a:xfrm>
        </p:spPr>
      </p:pic>
      <p:sp>
        <p:nvSpPr>
          <p:cNvPr id="6" name="Текст 5"/>
          <p:cNvSpPr>
            <a:spLocks noGrp="1"/>
          </p:cNvSpPr>
          <p:nvPr>
            <p:ph type="body" idx="2"/>
          </p:nvPr>
        </p:nvSpPr>
        <p:spPr>
          <a:xfrm>
            <a:off x="6215074" y="714356"/>
            <a:ext cx="2550974" cy="5072098"/>
          </a:xfrm>
        </p:spPr>
        <p:txBody>
          <a:bodyPr>
            <a:normAutofit/>
          </a:bodyPr>
          <a:lstStyle/>
          <a:p>
            <a:r>
              <a:rPr lang="ru-RU" dirty="0" smtClean="0"/>
              <a:t>Жизнь в совхозе кипела до начала 90-х годов. Директорами совхоза были Макшин Альберт Игоревич, Фролов Михаил Павлович, Гуськов Сергей Иванович, Джаматошвили Георгий Александрович, Князев Александр Викторович</a:t>
            </a:r>
          </a:p>
        </p:txBody>
      </p:sp>
      <p:sp>
        <p:nvSpPr>
          <p:cNvPr id="4" name="Заголовок 3"/>
          <p:cNvSpPr>
            <a:spLocks noGrp="1"/>
          </p:cNvSpPr>
          <p:nvPr>
            <p:ph type="title"/>
          </p:nvPr>
        </p:nvSpPr>
        <p:spPr>
          <a:xfrm>
            <a:off x="1357290" y="142852"/>
            <a:ext cx="4214842" cy="500066"/>
          </a:xfrm>
        </p:spPr>
        <p:txBody>
          <a:bodyPr/>
          <a:lstStyle/>
          <a:p>
            <a:r>
              <a:rPr lang="ru-RU" dirty="0" smtClean="0"/>
              <a:t>Князев Александр Викторович</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SAM_4331.JPG"/>
          <p:cNvPicPr>
            <a:picLocks noGrp="1" noChangeAspect="1"/>
          </p:cNvPicPr>
          <p:nvPr>
            <p:ph idx="1"/>
          </p:nvPr>
        </p:nvPicPr>
        <p:blipFill>
          <a:blip r:embed="rId3" cstate="print"/>
          <a:stretch>
            <a:fillRect/>
          </a:stretch>
        </p:blipFill>
        <p:spPr>
          <a:xfrm>
            <a:off x="428596" y="428604"/>
            <a:ext cx="8429684" cy="5857916"/>
          </a:xfrm>
        </p:spPr>
      </p:pic>
      <p:sp>
        <p:nvSpPr>
          <p:cNvPr id="6" name="Заголовок 5"/>
          <p:cNvSpPr>
            <a:spLocks noGrp="1"/>
          </p:cNvSpPr>
          <p:nvPr>
            <p:ph type="title"/>
          </p:nvPr>
        </p:nvSpPr>
        <p:spPr/>
        <p:txBody>
          <a:bodyPr/>
          <a:lstStyle/>
          <a:p>
            <a:r>
              <a:rPr lang="ru-RU" dirty="0" smtClean="0"/>
              <a:t>               КФК «Захаров»   </a:t>
            </a:r>
            <a:endParaRPr lang="ru-RU" dirty="0"/>
          </a:p>
        </p:txBody>
      </p:sp>
      <p:pic>
        <p:nvPicPr>
          <p:cNvPr id="4" name="Sergey Pereverzev Milaya Rossiya (mp3top100.net).mp3">
            <a:hlinkClick r:id="" action="ppaction://media"/>
          </p:cNvPr>
          <p:cNvPicPr>
            <a:picLocks noRot="1" noChangeAspect="1"/>
          </p:cNvPicPr>
          <p:nvPr>
            <a:audioFile r:link="rId1"/>
          </p:nvPr>
        </p:nvPicPr>
        <p:blipFill>
          <a:blip r:embed="rId4" cstate="email"/>
          <a:stretch>
            <a:fillRect/>
          </a:stretch>
        </p:blipFill>
        <p:spPr>
          <a:xfrm>
            <a:off x="9144000" y="521495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par>
                          <p:cTn id="13" fill="hold">
                            <p:stCondLst>
                              <p:cond delay="500"/>
                            </p:stCondLst>
                            <p:childTnLst>
                              <p:par>
                                <p:cTn id="14" presetID="1" presetClass="mediacall" presetSubtype="0" fill="hold" nodeType="afterEffect">
                                  <p:stCondLst>
                                    <p:cond delay="0"/>
                                  </p:stCondLst>
                                  <p:childTnLst>
                                    <p:cmd type="call" cmd="playFrom(0.0)">
                                      <p:cBhvr>
                                        <p:cTn id="15"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p:cTn id="16" fill="hold" display="0">
                  <p:stCondLst>
                    <p:cond delay="indefinite"/>
                  </p:stCondLst>
                  <p:endCondLst>
                    <p:cond evt="onPrev" delay="0">
                      <p:tgtEl>
                        <p:sldTgt/>
                      </p:tgtEl>
                    </p:cond>
                    <p:cond evt="onStopAudio" delay="0">
                      <p:tgtEl>
                        <p:sldTgt/>
                      </p:tgtEl>
                    </p:cond>
                  </p:endCondLst>
                </p:cTn>
                <p:tgtEl>
                  <p:spTgt spid="4"/>
                </p:tgtEl>
              </p:cMediaNode>
            </p:audio>
          </p:childTnLst>
        </p:cTn>
      </p:par>
    </p:tnLst>
    <p:bldLst>
      <p:bldP spid="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normAutofit fontScale="90000"/>
          </a:bodyPr>
          <a:lstStyle/>
          <a:p>
            <a:r>
              <a:rPr lang="ru-RU" dirty="0" smtClean="0"/>
              <a:t>В бывшей мастерской открыто производство пластиковых окон</a:t>
            </a:r>
            <a:endParaRPr lang="ru-RU" dirty="0"/>
          </a:p>
        </p:txBody>
      </p:sp>
      <p:pic>
        <p:nvPicPr>
          <p:cNvPr id="5" name="Содержимое 4" descr="SAM_4329.JPG"/>
          <p:cNvPicPr>
            <a:picLocks noGrp="1" noChangeAspect="1"/>
          </p:cNvPicPr>
          <p:nvPr>
            <p:ph sz="half" idx="1"/>
          </p:nvPr>
        </p:nvPicPr>
        <p:blipFill>
          <a:blip r:embed="rId2" cstate="print"/>
          <a:stretch>
            <a:fillRect/>
          </a:stretch>
        </p:blipFill>
        <p:spPr>
          <a:xfrm>
            <a:off x="457200" y="1428736"/>
            <a:ext cx="4059238" cy="4786346"/>
          </a:xfrm>
        </p:spPr>
      </p:pic>
      <p:pic>
        <p:nvPicPr>
          <p:cNvPr id="6" name="Содержимое 5" descr="мастерская окна.jpg"/>
          <p:cNvPicPr>
            <a:picLocks noGrp="1" noChangeAspect="1"/>
          </p:cNvPicPr>
          <p:nvPr>
            <p:ph sz="half" idx="2"/>
          </p:nvPr>
        </p:nvPicPr>
        <p:blipFill>
          <a:blip r:embed="rId3" cstate="print"/>
          <a:stretch>
            <a:fillRect/>
          </a:stretch>
        </p:blipFill>
        <p:spPr>
          <a:xfrm>
            <a:off x="4648200" y="1428736"/>
            <a:ext cx="4059238" cy="4786346"/>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5"/>
          <p:cNvSpPr>
            <a:spLocks noGrp="1"/>
          </p:cNvSpPr>
          <p:nvPr>
            <p:ph idx="1"/>
          </p:nvPr>
        </p:nvSpPr>
        <p:spPr/>
        <p:txBody>
          <a:bodyPr/>
          <a:lstStyle/>
          <a:p>
            <a:r>
              <a:rPr lang="ru-RU" dirty="0" err="1" smtClean="0"/>
              <a:t>Торшину</a:t>
            </a:r>
            <a:r>
              <a:rPr lang="ru-RU" dirty="0" smtClean="0"/>
              <a:t> Валентину Васильевну</a:t>
            </a:r>
          </a:p>
          <a:p>
            <a:r>
              <a:rPr lang="ru-RU" dirty="0" smtClean="0"/>
              <a:t>Теплову Нину Алексеевну</a:t>
            </a:r>
          </a:p>
          <a:p>
            <a:r>
              <a:rPr lang="ru-RU" dirty="0" smtClean="0"/>
              <a:t>Волкову Татьяну Алексеевну</a:t>
            </a:r>
          </a:p>
          <a:p>
            <a:r>
              <a:rPr lang="ru-RU" dirty="0" smtClean="0"/>
              <a:t>Костомарова  Анатолия Андреевича</a:t>
            </a:r>
          </a:p>
          <a:p>
            <a:r>
              <a:rPr lang="ru-RU" dirty="0" smtClean="0"/>
              <a:t>Моргунову Евдокию Алексеевну</a:t>
            </a:r>
          </a:p>
          <a:p>
            <a:r>
              <a:rPr lang="ru-RU" dirty="0" err="1" smtClean="0"/>
              <a:t>Лежманову</a:t>
            </a:r>
            <a:r>
              <a:rPr lang="ru-RU" dirty="0" smtClean="0"/>
              <a:t> Любовь Ивановну</a:t>
            </a:r>
          </a:p>
          <a:p>
            <a:r>
              <a:rPr lang="ru-RU" dirty="0" smtClean="0"/>
              <a:t>Успенскую Антонину Дмитриевну</a:t>
            </a:r>
          </a:p>
          <a:p>
            <a:r>
              <a:rPr lang="ru-RU" dirty="0" err="1" smtClean="0"/>
              <a:t>Ефремчеву</a:t>
            </a:r>
            <a:r>
              <a:rPr lang="ru-RU" dirty="0" smtClean="0"/>
              <a:t> Нину Ивановну</a:t>
            </a:r>
          </a:p>
          <a:p>
            <a:r>
              <a:rPr lang="ru-RU" dirty="0" smtClean="0"/>
              <a:t>Кутузову Елену Васильевну и др.</a:t>
            </a:r>
            <a:endParaRPr lang="ru-RU" dirty="0"/>
          </a:p>
        </p:txBody>
      </p:sp>
      <p:sp>
        <p:nvSpPr>
          <p:cNvPr id="4" name="Заголовок 3"/>
          <p:cNvSpPr>
            <a:spLocks noGrp="1"/>
          </p:cNvSpPr>
          <p:nvPr>
            <p:ph type="title"/>
          </p:nvPr>
        </p:nvSpPr>
        <p:spPr/>
        <p:txBody>
          <a:bodyPr>
            <a:normAutofit fontScale="90000"/>
          </a:bodyPr>
          <a:lstStyle/>
          <a:p>
            <a:r>
              <a:rPr lang="ru-RU" dirty="0" smtClean="0"/>
              <a:t>Школа благодарит за сотрудничество</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down)">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ipe(down)">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wipe(down)">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wipe(down)">
                                      <p:cBhvr>
                                        <p:cTn id="32" dur="5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wipe(down)">
                                      <p:cBhvr>
                                        <p:cTn id="37" dur="500"/>
                                        <p:tgtEl>
                                          <p:spTgt spid="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wipe(down)">
                                      <p:cBhvr>
                                        <p:cTn id="42" dur="500"/>
                                        <p:tgtEl>
                                          <p:spTgt spid="6">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6">
                                            <p:txEl>
                                              <p:pRg st="7" end="7"/>
                                            </p:txEl>
                                          </p:spTgt>
                                        </p:tgtEl>
                                        <p:attrNameLst>
                                          <p:attrName>style.visibility</p:attrName>
                                        </p:attrNameLst>
                                      </p:cBhvr>
                                      <p:to>
                                        <p:strVal val="visible"/>
                                      </p:to>
                                    </p:set>
                                    <p:animEffect transition="in" filter="wipe(down)">
                                      <p:cBhvr>
                                        <p:cTn id="47" dur="500"/>
                                        <p:tgtEl>
                                          <p:spTgt spid="6">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6">
                                            <p:txEl>
                                              <p:pRg st="8" end="8"/>
                                            </p:txEl>
                                          </p:spTgt>
                                        </p:tgtEl>
                                        <p:attrNameLst>
                                          <p:attrName>style.visibility</p:attrName>
                                        </p:attrNameLst>
                                      </p:cBhvr>
                                      <p:to>
                                        <p:strVal val="visible"/>
                                      </p:to>
                                    </p:set>
                                    <p:animEffect transition="in" filter="wipe(down)">
                                      <p:cBhvr>
                                        <p:cTn id="52"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SAM_3403.JPG"/>
          <p:cNvPicPr>
            <a:picLocks noGrp="1" noChangeAspect="1"/>
          </p:cNvPicPr>
          <p:nvPr>
            <p:ph idx="1"/>
          </p:nvPr>
        </p:nvPicPr>
        <p:blipFill>
          <a:blip r:embed="rId2" cstate="print"/>
          <a:stretch>
            <a:fillRect/>
          </a:stretch>
        </p:blipFill>
        <p:spPr>
          <a:xfrm>
            <a:off x="285720" y="1524000"/>
            <a:ext cx="8429684" cy="4762520"/>
          </a:xfrm>
        </p:spPr>
      </p:pic>
      <p:sp>
        <p:nvSpPr>
          <p:cNvPr id="3" name="Заголовок 2"/>
          <p:cNvSpPr>
            <a:spLocks noGrp="1"/>
          </p:cNvSpPr>
          <p:nvPr>
            <p:ph type="title"/>
          </p:nvPr>
        </p:nvSpPr>
        <p:spPr>
          <a:xfrm>
            <a:off x="457200" y="428604"/>
            <a:ext cx="8115328" cy="942996"/>
          </a:xfrm>
        </p:spPr>
        <p:style>
          <a:lnRef idx="3">
            <a:schemeClr val="lt1"/>
          </a:lnRef>
          <a:fillRef idx="1">
            <a:schemeClr val="accent1"/>
          </a:fillRef>
          <a:effectRef idx="1">
            <a:schemeClr val="accent1"/>
          </a:effectRef>
          <a:fontRef idx="minor">
            <a:schemeClr val="lt1"/>
          </a:fontRef>
        </p:style>
        <p:txBody>
          <a:bodyPr>
            <a:noAutofit/>
          </a:bodyPr>
          <a:lstStyle/>
          <a:p>
            <a:pPr lvl="0" eaLnBrk="0" fontAlgn="base" hangingPunct="0">
              <a:spcAft>
                <a:spcPct val="0"/>
              </a:spcAft>
            </a:pPr>
            <a:r>
              <a:rPr lang="ru-RU" sz="2000" b="1" i="1" dirty="0" smtClean="0">
                <a:ln>
                  <a:noFill/>
                </a:ln>
                <a:solidFill>
                  <a:schemeClr val="tx1"/>
                </a:solidFill>
                <a:effectLst/>
                <a:latin typeface="Calibri" pitchFamily="34" charset="0"/>
                <a:ea typeface="Calibri" pitchFamily="34" charset="0"/>
                <a:cs typeface="Times New Roman" pitchFamily="18" charset="0"/>
              </a:rPr>
              <a:t>Здесь пролегали многочисленные торговые пути к древнейшим городищам </a:t>
            </a:r>
            <a:r>
              <a:rPr lang="ru-RU" sz="1050" b="1" i="1" dirty="0" smtClean="0">
                <a:ln>
                  <a:noFill/>
                </a:ln>
                <a:solidFill>
                  <a:schemeClr val="tx1"/>
                </a:solidFill>
                <a:effectLst/>
                <a:latin typeface="Arial" pitchFamily="34" charset="0"/>
                <a:cs typeface="Arial" pitchFamily="34" charset="0"/>
              </a:rPr>
              <a:t/>
            </a:r>
            <a:br>
              <a:rPr lang="ru-RU" sz="1050" b="1" i="1" dirty="0" smtClean="0">
                <a:ln>
                  <a:noFill/>
                </a:ln>
                <a:solidFill>
                  <a:schemeClr val="tx1"/>
                </a:solidFill>
                <a:effectLst/>
                <a:latin typeface="Arial" pitchFamily="34" charset="0"/>
                <a:cs typeface="Arial" pitchFamily="34" charset="0"/>
              </a:rPr>
            </a:br>
            <a:r>
              <a:rPr lang="ru-RU" sz="2000" b="1" i="1" dirty="0" smtClean="0">
                <a:ln>
                  <a:noFill/>
                </a:ln>
                <a:solidFill>
                  <a:schemeClr val="tx1"/>
                </a:solidFill>
                <a:effectLst/>
                <a:latin typeface="Calibri" pitchFamily="34" charset="0"/>
                <a:ea typeface="Calibri" pitchFamily="34" charset="0"/>
                <a:cs typeface="Times New Roman" pitchFamily="18" charset="0"/>
              </a:rPr>
              <a:t>Каширской земли.</a:t>
            </a:r>
            <a:endParaRPr lang="ru-RU" sz="2000"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Содержимое 6" descr="25052011872.jpg"/>
          <p:cNvPicPr>
            <a:picLocks noGrp="1" noChangeAspect="1"/>
          </p:cNvPicPr>
          <p:nvPr>
            <p:ph sz="quarter" idx="1"/>
          </p:nvPr>
        </p:nvPicPr>
        <p:blipFill>
          <a:blip r:embed="rId2" cstate="print"/>
          <a:stretch>
            <a:fillRect/>
          </a:stretch>
        </p:blipFill>
        <p:spPr>
          <a:xfrm>
            <a:off x="214282" y="285728"/>
            <a:ext cx="8501122" cy="6286544"/>
          </a:xfrm>
        </p:spPr>
      </p:pic>
      <p:sp>
        <p:nvSpPr>
          <p:cNvPr id="6" name="Текст 5"/>
          <p:cNvSpPr>
            <a:spLocks noGrp="1"/>
          </p:cNvSpPr>
          <p:nvPr>
            <p:ph type="body" idx="2"/>
          </p:nvPr>
        </p:nvSpPr>
        <p:spPr>
          <a:xfrm>
            <a:off x="642910" y="4572008"/>
            <a:ext cx="7786742" cy="1357322"/>
          </a:xfrm>
        </p:spPr>
        <p:style>
          <a:lnRef idx="3">
            <a:schemeClr val="lt1"/>
          </a:lnRef>
          <a:fillRef idx="1">
            <a:schemeClr val="accent1"/>
          </a:fillRef>
          <a:effectRef idx="1">
            <a:schemeClr val="accent1"/>
          </a:effectRef>
          <a:fontRef idx="minor">
            <a:schemeClr val="lt1"/>
          </a:fontRef>
        </p:style>
        <p:txBody>
          <a:bodyPr>
            <a:normAutofit/>
          </a:bodyPr>
          <a:lstStyle/>
          <a:p>
            <a:r>
              <a:rPr lang="ru-RU" b="1" i="1" dirty="0" smtClean="0"/>
              <a:t> Плодородные земли приносили хороший урожай, активно строились сёла и деревни. Именно эти места подвергались безжалостным набегам татаро-монгол и крымских степняков. На берегах Беспуты происходили многочисленные столкновения отрядов русских дружин с кочевниками</a:t>
            </a:r>
            <a:endParaRPr lang="ru-RU" b="1" i="1" dirty="0"/>
          </a:p>
        </p:txBody>
      </p:sp>
      <p:sp>
        <p:nvSpPr>
          <p:cNvPr id="4" name="Заголовок 3"/>
          <p:cNvSpPr>
            <a:spLocks noGrp="1"/>
          </p:cNvSpPr>
          <p:nvPr>
            <p:ph type="title"/>
          </p:nvPr>
        </p:nvSpPr>
        <p:spPr>
          <a:xfrm>
            <a:off x="6781800" y="457200"/>
            <a:ext cx="1981200" cy="257156"/>
          </a:xfrm>
        </p:spPr>
        <p:txBody>
          <a:bodyPr>
            <a:normAutofit fontScale="90000"/>
          </a:bodyPr>
          <a:lstStyle/>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7215206" y="785794"/>
            <a:ext cx="1550842" cy="5000660"/>
          </a:xfrm>
        </p:spPr>
        <p:style>
          <a:lnRef idx="3">
            <a:schemeClr val="lt1"/>
          </a:lnRef>
          <a:fillRef idx="1">
            <a:schemeClr val="accent1"/>
          </a:fillRef>
          <a:effectRef idx="1">
            <a:schemeClr val="accent1"/>
          </a:effectRef>
          <a:fontRef idx="minor">
            <a:schemeClr val="lt1"/>
          </a:fontRef>
        </p:style>
        <p:txBody>
          <a:bodyPr/>
          <a:lstStyle/>
          <a:p>
            <a:r>
              <a:rPr lang="ru-RU" b="1" i="1" dirty="0" smtClean="0"/>
              <a:t>Село Захарьино существовало еще в 16 веке. В екатерининские времена село указывалось на карте Каширского уезда.</a:t>
            </a:r>
            <a:endParaRPr lang="ru-RU" b="1" i="1" dirty="0"/>
          </a:p>
        </p:txBody>
      </p:sp>
      <p:sp>
        <p:nvSpPr>
          <p:cNvPr id="4" name="Заголовок 3"/>
          <p:cNvSpPr>
            <a:spLocks noGrp="1"/>
          </p:cNvSpPr>
          <p:nvPr>
            <p:ph type="title"/>
          </p:nvPr>
        </p:nvSpPr>
        <p:spPr>
          <a:xfrm>
            <a:off x="857224" y="214290"/>
            <a:ext cx="4857784" cy="571504"/>
          </a:xfrm>
        </p:spPr>
        <p:style>
          <a:lnRef idx="3">
            <a:schemeClr val="lt1"/>
          </a:lnRef>
          <a:fillRef idx="1">
            <a:schemeClr val="accent1"/>
          </a:fillRef>
          <a:effectRef idx="1">
            <a:schemeClr val="accent1"/>
          </a:effectRef>
          <a:fontRef idx="minor">
            <a:schemeClr val="lt1"/>
          </a:fontRef>
        </p:style>
        <p:txBody>
          <a:bodyPr>
            <a:normAutofit fontScale="90000"/>
          </a:bodyPr>
          <a:lstStyle/>
          <a:p>
            <a:r>
              <a:rPr lang="ru-RU" dirty="0" smtClean="0"/>
              <a:t>Каширский уезд</a:t>
            </a:r>
            <a:br>
              <a:rPr lang="ru-RU" dirty="0" smtClean="0"/>
            </a:br>
            <a:r>
              <a:rPr lang="ru-RU" dirty="0" smtClean="0"/>
              <a:t>Московской губернии</a:t>
            </a:r>
            <a:endParaRPr lang="ru-RU" dirty="0"/>
          </a:p>
        </p:txBody>
      </p:sp>
      <p:pic>
        <p:nvPicPr>
          <p:cNvPr id="1026" name="Picture 2" descr="G:\pic-kashira-1792.webp"/>
          <p:cNvPicPr>
            <a:picLocks noGrp="1" noChangeAspect="1" noChangeArrowheads="1"/>
          </p:cNvPicPr>
          <p:nvPr>
            <p:ph sz="quarter" idx="1"/>
          </p:nvPr>
        </p:nvPicPr>
        <p:blipFill>
          <a:blip r:embed="rId2" cstate="print"/>
          <a:srcRect/>
          <a:stretch>
            <a:fillRect/>
          </a:stretch>
        </p:blipFill>
        <p:spPr bwMode="auto">
          <a:xfrm>
            <a:off x="285720" y="928670"/>
            <a:ext cx="6786610" cy="5643602"/>
          </a:xfrm>
          <a:prstGeom prst="rect">
            <a:avLst/>
          </a:prstGeom>
          <a:noFill/>
        </p:spPr>
      </p:pic>
      <p:sp>
        <p:nvSpPr>
          <p:cNvPr id="8" name="5-конечная звезда 7"/>
          <p:cNvSpPr/>
          <p:nvPr/>
        </p:nvSpPr>
        <p:spPr>
          <a:xfrm>
            <a:off x="1785918" y="4429132"/>
            <a:ext cx="357190" cy="214314"/>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anim calcmode="lin" valueType="num">
                                      <p:cBhvr additive="base">
                                        <p:cTn id="23" dur="500" fill="hold"/>
                                        <p:tgtEl>
                                          <p:spTgt spid="1026"/>
                                        </p:tgtEl>
                                        <p:attrNameLst>
                                          <p:attrName>ppt_x</p:attrName>
                                        </p:attrNameLst>
                                      </p:cBhvr>
                                      <p:tavLst>
                                        <p:tav tm="0">
                                          <p:val>
                                            <p:strVal val="#ppt_x"/>
                                          </p:val>
                                        </p:tav>
                                        <p:tav tm="100000">
                                          <p:val>
                                            <p:strVal val="#ppt_x"/>
                                          </p:val>
                                        </p:tav>
                                      </p:tavLst>
                                    </p:anim>
                                    <p:anim calcmode="lin" valueType="num">
                                      <p:cBhvr additive="base">
                                        <p:cTn id="2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P spid="4"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7286644" y="714356"/>
            <a:ext cx="1571636" cy="4786346"/>
          </a:xfrm>
        </p:spPr>
        <p:style>
          <a:lnRef idx="3">
            <a:schemeClr val="lt1"/>
          </a:lnRef>
          <a:fillRef idx="1">
            <a:schemeClr val="accent1"/>
          </a:fillRef>
          <a:effectRef idx="1">
            <a:schemeClr val="accent1"/>
          </a:effectRef>
          <a:fontRef idx="minor">
            <a:schemeClr val="lt1"/>
          </a:fontRef>
        </p:style>
        <p:txBody>
          <a:bodyPr>
            <a:normAutofit lnSpcReduction="10000"/>
          </a:bodyPr>
          <a:lstStyle/>
          <a:p>
            <a:r>
              <a:rPr lang="ru-RU" i="1" dirty="0" smtClean="0"/>
              <a:t>Церковь в Захарьино была построена в 1882году на средства помещика Петра Егоровича Звягина. Церковь освящена в честь Знамения Пресвятой Богородицы</a:t>
            </a:r>
            <a:endParaRPr lang="ru-RU" i="1" dirty="0"/>
          </a:p>
        </p:txBody>
      </p:sp>
      <p:sp>
        <p:nvSpPr>
          <p:cNvPr id="4" name="Заголовок 3"/>
          <p:cNvSpPr>
            <a:spLocks noGrp="1"/>
          </p:cNvSpPr>
          <p:nvPr>
            <p:ph type="title"/>
          </p:nvPr>
        </p:nvSpPr>
        <p:spPr>
          <a:xfrm>
            <a:off x="2357422" y="6286520"/>
            <a:ext cx="3071834" cy="357190"/>
          </a:xfrm>
        </p:spPr>
        <p:txBody>
          <a:bodyPr>
            <a:normAutofit fontScale="90000"/>
          </a:bodyPr>
          <a:lstStyle/>
          <a:p>
            <a:r>
              <a:rPr lang="ru-RU" dirty="0" smtClean="0"/>
              <a:t/>
            </a:r>
            <a:br>
              <a:rPr lang="ru-RU" dirty="0" smtClean="0"/>
            </a:br>
            <a:r>
              <a:rPr lang="ru-RU" i="1" dirty="0" smtClean="0"/>
              <a:t>Место, где была церковь</a:t>
            </a:r>
            <a:endParaRPr lang="ru-RU" i="1" dirty="0"/>
          </a:p>
        </p:txBody>
      </p:sp>
      <p:pic>
        <p:nvPicPr>
          <p:cNvPr id="9" name="Содержимое 8" descr="SAM_4396.JPG"/>
          <p:cNvPicPr>
            <a:picLocks noGrp="1" noChangeAspect="1"/>
          </p:cNvPicPr>
          <p:nvPr>
            <p:ph sz="quarter" idx="1"/>
          </p:nvPr>
        </p:nvPicPr>
        <p:blipFill>
          <a:blip r:embed="rId2" cstate="print"/>
          <a:stretch>
            <a:fillRect/>
          </a:stretch>
        </p:blipFill>
        <p:spPr>
          <a:xfrm>
            <a:off x="285720" y="357166"/>
            <a:ext cx="6858048" cy="5786478"/>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ipe(down)">
                                      <p:cBhvr>
                                        <p:cTn id="12" dur="500"/>
                                        <p:tgtEl>
                                          <p:spTgt spid="3">
                                            <p:bg/>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P spid="4"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1760</TotalTime>
  <Words>1150</Words>
  <Application>Microsoft Office PowerPoint</Application>
  <PresentationFormat>Экран (4:3)</PresentationFormat>
  <Paragraphs>128</Paragraphs>
  <Slides>56</Slides>
  <Notes>1</Notes>
  <HiddenSlides>0</HiddenSlides>
  <MMClips>1</MMClips>
  <ScaleCrop>false</ScaleCrop>
  <HeadingPairs>
    <vt:vector size="4" baseType="variant">
      <vt:variant>
        <vt:lpstr>Тема</vt:lpstr>
      </vt:variant>
      <vt:variant>
        <vt:i4>1</vt:i4>
      </vt:variant>
      <vt:variant>
        <vt:lpstr>Заголовки слайдов</vt:lpstr>
      </vt:variant>
      <vt:variant>
        <vt:i4>56</vt:i4>
      </vt:variant>
    </vt:vector>
  </HeadingPairs>
  <TitlesOfParts>
    <vt:vector size="57" baseType="lpstr">
      <vt:lpstr>Бумажная</vt:lpstr>
      <vt:lpstr> Я здесь живу, и край мне этот дорог</vt:lpstr>
      <vt:lpstr>Цели исследования:</vt:lpstr>
      <vt:lpstr>                    План:</vt:lpstr>
      <vt:lpstr>  Наша малая Родина- это село стоящее на берегу красивой русской реки  Беспуты, впадающей в Оку около села  Григорьевское.</vt:lpstr>
      <vt:lpstr> </vt:lpstr>
      <vt:lpstr>Здесь пролегали многочисленные торговые пути к древнейшим городищам  Каширской земли.</vt:lpstr>
      <vt:lpstr>Слайд 7</vt:lpstr>
      <vt:lpstr>Каширский уезд Московской губернии</vt:lpstr>
      <vt:lpstr> Место, где была церковь</vt:lpstr>
      <vt:lpstr>Предреволюционные годы</vt:lpstr>
      <vt:lpstr>Кучер помещиков Духовницких  Хомутов Сергей Борисович</vt:lpstr>
      <vt:lpstr>Барский дом. Здесь до сих пор живут люди</vt:lpstr>
      <vt:lpstr>         Барские постройки</vt:lpstr>
      <vt:lpstr> Главный дом усадьбы Духовницких не пощадило время.</vt:lpstr>
      <vt:lpstr>На крыльце бывшего барского дома 50-егг.</vt:lpstr>
      <vt:lpstr>Липовые  аллеи по улице Советской</vt:lpstr>
      <vt:lpstr>Сама же деревня располагалась на левом берегу реки Беспута</vt:lpstr>
      <vt:lpstr>        Захарьинские выселки</vt:lpstr>
      <vt:lpstr>                     Буденовка</vt:lpstr>
      <vt:lpstr>  Колхозники колхоза «Пламя». Деревня Одинцово. Конец 30-х гг.</vt:lpstr>
      <vt:lpstr>Мастера колхоза «Пламя». </vt:lpstr>
      <vt:lpstr>Колхозник деревни Нефедьево.</vt:lpstr>
      <vt:lpstr>В 1934 году в помощь колхозникам организовали МТС.   Строительство мастерской МТС</vt:lpstr>
      <vt:lpstr>             Уборочная страда</vt:lpstr>
      <vt:lpstr>Работники МТС на покосе</vt:lpstr>
      <vt:lpstr>            </vt:lpstr>
      <vt:lpstr>             Работники МТС</vt:lpstr>
      <vt:lpstr> Великая Отечественная война в судьбах односельчан.</vt:lpstr>
      <vt:lpstr>60-80 годы. Совхоз Захарьинский</vt:lpstr>
      <vt:lpstr>Животноводы отделения Копенкино.</vt:lpstr>
      <vt:lpstr>Улица Лесная одна из первых в поселке.</vt:lpstr>
      <vt:lpstr>Комбайнер Мельников. </vt:lpstr>
      <vt:lpstr>Комбайнеры Круглов А.П., Арсентьев Г.В.</vt:lpstr>
      <vt:lpstr>На летней дойке. Отделение Копенкино</vt:lpstr>
      <vt:lpstr>Агитбригада в гостях у комбайнеров</vt:lpstr>
      <vt:lpstr>Славная речка Беспута. Фото50- 70-х гг</vt:lpstr>
      <vt:lpstr>Деревня Нефедьево</vt:lpstr>
      <vt:lpstr>           Уборочная страда</vt:lpstr>
      <vt:lpstr>Нефедьевская школа.  До 1970года здесь учились  захарьинцы.</vt:lpstr>
      <vt:lpstr>            На уборке картофеля. 80-егг</vt:lpstr>
      <vt:lpstr>Как молоды мы были… конец 70-х годов</vt:lpstr>
      <vt:lpstr>               Юные захарьинцы</vt:lpstr>
      <vt:lpstr>Шагает смена 60-хх годов…Слет юных пионеров</vt:lpstr>
      <vt:lpstr>Ставропольский студенческий стройотряд 80-гг</vt:lpstr>
      <vt:lpstr> Улица Школьная</vt:lpstr>
      <vt:lpstr>Первые ученики Первомайской средней школы</vt:lpstr>
      <vt:lpstr>Дом культуры построен в 1972году</vt:lpstr>
      <vt:lpstr>Бывшие фермы совхоза «Захарьинский»</vt:lpstr>
      <vt:lpstr>С 1976года строятся дома для рабочих</vt:lpstr>
      <vt:lpstr>Улица Садовая строилась в 1983году</vt:lpstr>
      <vt:lpstr>Улица Новая строилась в 1984-1985гг</vt:lpstr>
      <vt:lpstr>В совхозе был свой детский сад</vt:lpstr>
      <vt:lpstr>Князев Александр Викторович</vt:lpstr>
      <vt:lpstr>               КФК «Захаров»   </vt:lpstr>
      <vt:lpstr>В бывшей мастерской открыто производство пластиковых окон</vt:lpstr>
      <vt:lpstr>Школа благодарит за сотрудничество</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Я здесь живу, и край мне этот дорог</dc:title>
  <dc:creator>Пользователь Windows</dc:creator>
  <cp:lastModifiedBy>xxx</cp:lastModifiedBy>
  <cp:revision>40</cp:revision>
  <dcterms:created xsi:type="dcterms:W3CDTF">2014-04-01T18:59:47Z</dcterms:created>
  <dcterms:modified xsi:type="dcterms:W3CDTF">2015-10-03T23:06:59Z</dcterms:modified>
</cp:coreProperties>
</file>