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8" r:id="rId3"/>
    <p:sldId id="280" r:id="rId4"/>
    <p:sldId id="281" r:id="rId5"/>
    <p:sldId id="283" r:id="rId6"/>
    <p:sldId id="282" r:id="rId7"/>
    <p:sldId id="279" r:id="rId8"/>
    <p:sldId id="257" r:id="rId9"/>
    <p:sldId id="263" r:id="rId10"/>
    <p:sldId id="265" r:id="rId11"/>
    <p:sldId id="287" r:id="rId12"/>
    <p:sldId id="267" r:id="rId13"/>
    <p:sldId id="268" r:id="rId14"/>
    <p:sldId id="269" r:id="rId15"/>
    <p:sldId id="270" r:id="rId16"/>
    <p:sldId id="271" r:id="rId17"/>
    <p:sldId id="273" r:id="rId18"/>
    <p:sldId id="288" r:id="rId19"/>
    <p:sldId id="289" r:id="rId20"/>
    <p:sldId id="284" r:id="rId21"/>
    <p:sldId id="285" r:id="rId22"/>
    <p:sldId id="286" r:id="rId23"/>
    <p:sldId id="276" r:id="rId24"/>
    <p:sldId id="277" r:id="rId25"/>
    <p:sldId id="258" r:id="rId26"/>
    <p:sldId id="264" r:id="rId27"/>
    <p:sldId id="259" r:id="rId28"/>
    <p:sldId id="262" r:id="rId29"/>
    <p:sldId id="290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64B74F03-9173-403A-9301-25C145AD6C9B}" type="datetimeFigureOut">
              <a:rPr lang="ru-RU" smtClean="0"/>
              <a:pPr/>
              <a:t>04.10.2015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AD9B119C-3D60-452B-9332-E8E0C14613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4B74F03-9173-403A-9301-25C145AD6C9B}" type="datetimeFigureOut">
              <a:rPr lang="ru-RU" smtClean="0"/>
              <a:pPr/>
              <a:t>04.10.2015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D9B119C-3D60-452B-9332-E8E0C14613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4B74F03-9173-403A-9301-25C145AD6C9B}" type="datetimeFigureOut">
              <a:rPr lang="ru-RU" smtClean="0"/>
              <a:pPr/>
              <a:t>04.10.2015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D9B119C-3D60-452B-9332-E8E0C14613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4B74F03-9173-403A-9301-25C145AD6C9B}" type="datetimeFigureOut">
              <a:rPr lang="ru-RU" smtClean="0"/>
              <a:pPr/>
              <a:t>04.10.2015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D9B119C-3D60-452B-9332-E8E0C14613E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4B74F03-9173-403A-9301-25C145AD6C9B}" type="datetimeFigureOut">
              <a:rPr lang="ru-RU" smtClean="0"/>
              <a:pPr/>
              <a:t>04.10.2015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D9B119C-3D60-452B-9332-E8E0C14613E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4B74F03-9173-403A-9301-25C145AD6C9B}" type="datetimeFigureOut">
              <a:rPr lang="ru-RU" smtClean="0"/>
              <a:pPr/>
              <a:t>04.10.2015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D9B119C-3D60-452B-9332-E8E0C14613E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4B74F03-9173-403A-9301-25C145AD6C9B}" type="datetimeFigureOut">
              <a:rPr lang="ru-RU" smtClean="0"/>
              <a:pPr/>
              <a:t>04.10.2015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D9B119C-3D60-452B-9332-E8E0C14613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4B74F03-9173-403A-9301-25C145AD6C9B}" type="datetimeFigureOut">
              <a:rPr lang="ru-RU" smtClean="0"/>
              <a:pPr/>
              <a:t>04.10.2015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D9B119C-3D60-452B-9332-E8E0C14613E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4B74F03-9173-403A-9301-25C145AD6C9B}" type="datetimeFigureOut">
              <a:rPr lang="ru-RU" smtClean="0"/>
              <a:pPr/>
              <a:t>04.10.2015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D9B119C-3D60-452B-9332-E8E0C14613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64B74F03-9173-403A-9301-25C145AD6C9B}" type="datetimeFigureOut">
              <a:rPr lang="ru-RU" smtClean="0"/>
              <a:pPr/>
              <a:t>04.10.2015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D9B119C-3D60-452B-9332-E8E0C14613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64B74F03-9173-403A-9301-25C145AD6C9B}" type="datetimeFigureOut">
              <a:rPr lang="ru-RU" smtClean="0"/>
              <a:pPr/>
              <a:t>04.10.2015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AD9B119C-3D60-452B-9332-E8E0C14613E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64B74F03-9173-403A-9301-25C145AD6C9B}" type="datetimeFigureOut">
              <a:rPr lang="ru-RU" smtClean="0"/>
              <a:pPr/>
              <a:t>04.10.2015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AD9B119C-3D60-452B-9332-E8E0C14613E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dirty="0" smtClean="0"/>
              <a:t>Деятельность Панкратьевых на </a:t>
            </a:r>
            <a:r>
              <a:rPr lang="ru-RU" dirty="0" err="1" smtClean="0"/>
              <a:t>Выми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pPr algn="ctr"/>
            <a:r>
              <a:rPr lang="ru-RU" dirty="0" smtClean="0"/>
              <a:t>Урок в 6 классе по истории Коми края</a:t>
            </a:r>
          </a:p>
          <a:p>
            <a:pPr algn="ctr"/>
            <a:r>
              <a:rPr lang="ru-RU" dirty="0" smtClean="0"/>
              <a:t>Автор учитель истории и обществознания </a:t>
            </a:r>
          </a:p>
          <a:p>
            <a:pPr algn="ctr"/>
            <a:r>
              <a:rPr lang="ru-RU" dirty="0" smtClean="0"/>
              <a:t>МОУ «СОШ№20» г.Ухты РК</a:t>
            </a:r>
          </a:p>
          <a:p>
            <a:pPr algn="ctr"/>
            <a:r>
              <a:rPr lang="ru-RU" dirty="0" smtClean="0"/>
              <a:t>СТРАХОВА Нина </a:t>
            </a:r>
            <a:r>
              <a:rPr lang="ru-RU" dirty="0" err="1" smtClean="0"/>
              <a:t>Павлиновна</a:t>
            </a:r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История </a:t>
            </a:r>
            <a:r>
              <a:rPr lang="ru-RU" dirty="0" err="1" smtClean="0"/>
              <a:t>Серёгово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ru-RU" dirty="0" smtClean="0"/>
              <a:t>История 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pPr algn="ctr"/>
            <a:r>
              <a:rPr lang="ru-RU" dirty="0" err="1" smtClean="0"/>
              <a:t>Серёгово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9" name="Содержимое 8" descr="medium_91b581459a795ae0f68bec93b1ea16e8.jpe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457200" y="1889213"/>
            <a:ext cx="4040188" cy="3052586"/>
          </a:xfrm>
        </p:spPr>
      </p:pic>
      <p:sp>
        <p:nvSpPr>
          <p:cNvPr id="8" name="Содержимое 7"/>
          <p:cNvSpPr>
            <a:spLocks noGrp="1"/>
          </p:cNvSpPr>
          <p:nvPr>
            <p:ph sz="quarter" idx="4"/>
          </p:nvPr>
        </p:nvSpPr>
        <p:spPr>
          <a:xfrm>
            <a:off x="4572000" y="1444294"/>
            <a:ext cx="4571999" cy="3941763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В </a:t>
            </a:r>
            <a:r>
              <a:rPr lang="ru-RU" b="1" dirty="0" smtClean="0"/>
              <a:t>1582 г. </a:t>
            </a:r>
            <a:r>
              <a:rPr lang="ru-RU" dirty="0" smtClean="0"/>
              <a:t>Иван Грозный дал </a:t>
            </a:r>
            <a:r>
              <a:rPr lang="ru-RU" dirty="0" err="1" smtClean="0"/>
              <a:t>сольвычегодскому</a:t>
            </a:r>
            <a:r>
              <a:rPr lang="ru-RU" dirty="0" smtClean="0"/>
              <a:t> солепромышленнику </a:t>
            </a:r>
            <a:r>
              <a:rPr lang="ru-RU" b="1" i="1" dirty="0" smtClean="0"/>
              <a:t>Афанасию Строганову </a:t>
            </a:r>
            <a:r>
              <a:rPr lang="ru-RU" dirty="0" smtClean="0"/>
              <a:t>льготную грамоту на 16 лет на право поиска соляных источников и их эксплуатацию на реке </a:t>
            </a:r>
            <a:r>
              <a:rPr lang="ru-RU" dirty="0" err="1" smtClean="0"/>
              <a:t>Выми</a:t>
            </a:r>
            <a:r>
              <a:rPr lang="ru-RU" dirty="0" smtClean="0"/>
              <a:t>. Строгановы скупали земли у </a:t>
            </a:r>
            <a:r>
              <a:rPr lang="ru-RU" dirty="0" err="1" smtClean="0"/>
              <a:t>серёговских</a:t>
            </a:r>
            <a:r>
              <a:rPr lang="ru-RU" dirty="0" smtClean="0"/>
              <a:t> крестьян, промысел быстро расширялся. </a:t>
            </a:r>
          </a:p>
          <a:p>
            <a:r>
              <a:rPr lang="ru-RU" dirty="0" smtClean="0"/>
              <a:t>Но после </a:t>
            </a:r>
            <a:r>
              <a:rPr lang="ru-RU" b="1" dirty="0" smtClean="0"/>
              <a:t>1625 г</a:t>
            </a:r>
            <a:r>
              <a:rPr lang="ru-RU" dirty="0" smtClean="0"/>
              <a:t>. соляные варницы пришли в упадок и выварка соли почти прекратилась. К </a:t>
            </a:r>
            <a:r>
              <a:rPr lang="ru-RU" b="1" dirty="0" smtClean="0"/>
              <a:t>1628 </a:t>
            </a:r>
            <a:r>
              <a:rPr lang="ru-RU" dirty="0" smtClean="0"/>
              <a:t>г.работы прекратились.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История </a:t>
            </a:r>
            <a:r>
              <a:rPr lang="ru-RU" dirty="0" err="1" smtClean="0"/>
              <a:t>Серёгово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ru-RU" dirty="0" smtClean="0"/>
              <a:t>История 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pPr algn="ctr"/>
            <a:r>
              <a:rPr lang="ru-RU" dirty="0" err="1" smtClean="0"/>
              <a:t>Серёгово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7" name="Содержимое 6" descr="nIfqSg7XfnY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616394" y="1444625"/>
            <a:ext cx="3721799" cy="3941763"/>
          </a:xfrm>
        </p:spPr>
      </p:pic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Даниил Григорьевич Панкратьев второй сын Григория Панкратьева из Галича.</a:t>
            </a:r>
          </a:p>
          <a:p>
            <a:r>
              <a:rPr lang="ru-RU" dirty="0" smtClean="0"/>
              <a:t>В </a:t>
            </a:r>
            <a:r>
              <a:rPr lang="ru-RU" b="1" dirty="0" smtClean="0"/>
              <a:t>1637</a:t>
            </a:r>
            <a:r>
              <a:rPr lang="ru-RU" dirty="0" smtClean="0"/>
              <a:t> г.выкупил участок у Опариных.</a:t>
            </a:r>
          </a:p>
          <a:p>
            <a:r>
              <a:rPr lang="ru-RU" dirty="0" smtClean="0"/>
              <a:t>С 2-х варниц  довёл до 6 варниц.</a:t>
            </a:r>
          </a:p>
          <a:p>
            <a:r>
              <a:rPr lang="ru-RU" dirty="0" smtClean="0"/>
              <a:t>Основал первое промышленное предприятие на территории Коми края.</a:t>
            </a: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История </a:t>
            </a:r>
            <a:r>
              <a:rPr lang="ru-RU" dirty="0" err="1" smtClean="0"/>
              <a:t>Серёгово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ru-RU" dirty="0" smtClean="0"/>
              <a:t>История 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pPr algn="ctr"/>
            <a:r>
              <a:rPr lang="ru-RU" dirty="0" err="1" smtClean="0"/>
              <a:t>Серёгово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7" name="Содержимое 6" descr="ps04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611560" y="1412776"/>
            <a:ext cx="3960440" cy="3456384"/>
          </a:xfrm>
        </p:spPr>
      </p:pic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В </a:t>
            </a:r>
            <a:r>
              <a:rPr lang="ru-RU" b="1" dirty="0" smtClean="0"/>
              <a:t>1647 г</a:t>
            </a:r>
            <a:r>
              <a:rPr lang="ru-RU" dirty="0" smtClean="0"/>
              <a:t>. на соляном промысле работало уже 5 варниц и вываривалось в год свыше 130 пудов соли. Соляной промысел был связан прямым водным путем с крупнейшим российским рынком в XVII в. - Вологдой, куда ежегодно отправлялось по 5-7 больших судов с солью.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История </a:t>
            </a:r>
            <a:r>
              <a:rPr lang="ru-RU" dirty="0" err="1" smtClean="0"/>
              <a:t>Серёгово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ru-RU" dirty="0" smtClean="0"/>
              <a:t>История 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pPr algn="ctr"/>
            <a:r>
              <a:rPr lang="ru-RU" dirty="0" err="1" smtClean="0"/>
              <a:t>Серёгово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Расцвет </a:t>
            </a:r>
            <a:r>
              <a:rPr lang="ru-RU" dirty="0" err="1" smtClean="0"/>
              <a:t>Серёговского</a:t>
            </a:r>
            <a:r>
              <a:rPr lang="ru-RU" dirty="0" smtClean="0"/>
              <a:t> завода пришелся на конец XVII столетия. Новому подъему производства способствовало появление в </a:t>
            </a:r>
            <a:r>
              <a:rPr lang="ru-RU" b="1" dirty="0" smtClean="0"/>
              <a:t>1673 г. нового приказчика Ивана Андреевича Шергина</a:t>
            </a:r>
            <a:r>
              <a:rPr lang="ru-RU" dirty="0" smtClean="0"/>
              <a:t>, умного хозяйственного человека, обладающего организаторскими способностями. Вводится в строй новая рассольная труба, 13 варниц вываривают до 300 тыс. пудов соли в год, на промысле работает свыше 200 постоянных рабочих. </a:t>
            </a:r>
            <a:endParaRPr lang="ru-RU" dirty="0"/>
          </a:p>
        </p:txBody>
      </p:sp>
      <p:pic>
        <p:nvPicPr>
          <p:cNvPr id="8" name="Содержимое 7" descr="photo-67676.jpg"/>
          <p:cNvPicPr>
            <a:picLocks noGrp="1" noChangeAspect="1"/>
          </p:cNvPicPr>
          <p:nvPr>
            <p:ph sz="quarter" idx="4"/>
          </p:nvPr>
        </p:nvPicPr>
        <p:blipFill>
          <a:blip r:embed="rId2" cstate="print"/>
          <a:stretch>
            <a:fillRect/>
          </a:stretch>
        </p:blipFill>
        <p:spPr>
          <a:xfrm>
            <a:off x="4645025" y="1937485"/>
            <a:ext cx="4041775" cy="2956043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одержимое 7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ctr"/>
            <a:r>
              <a:rPr lang="ru-RU" dirty="0" smtClean="0"/>
              <a:t> </a:t>
            </a:r>
            <a:r>
              <a:rPr lang="ru-RU" dirty="0" err="1" smtClean="0"/>
              <a:t>Серёговский</a:t>
            </a:r>
            <a:r>
              <a:rPr lang="ru-RU" dirty="0" smtClean="0"/>
              <a:t> солеваренный промысел стал одним из крупнейших в России солеваренных предприятий: квалифицированная часть работников в начале состояла из переселившихся в </a:t>
            </a:r>
            <a:r>
              <a:rPr lang="ru-RU" dirty="0" err="1" smtClean="0"/>
              <a:t>Серёгово</a:t>
            </a:r>
            <a:r>
              <a:rPr lang="ru-RU" dirty="0" smtClean="0"/>
              <a:t> солеваров из Сольвычегодска, Тотьмы, Солигалича и других городов. Постепенно все больше становилось рабочих из числа местных жителей. Помимо работных людей, на заводе работали крепостные владельцев, а также поляки, немцы и карелы. Множество крестьян привлекалось на подсобные работы - распиловку и вывозку дров, транспортировку соли в Вологду, которая была главным рынком сбыта. </a:t>
            </a:r>
            <a:r>
              <a:rPr lang="ru-RU" dirty="0" err="1" smtClean="0"/>
              <a:t>Серёговской</a:t>
            </a:r>
            <a:r>
              <a:rPr lang="ru-RU" dirty="0" smtClean="0"/>
              <a:t> солью торговали также в Москве, Архангельске, Устюге, Вятке.</a:t>
            </a:r>
          </a:p>
          <a:p>
            <a:endParaRPr lang="ru-RU" dirty="0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История </a:t>
            </a:r>
            <a:r>
              <a:rPr lang="ru-RU" dirty="0" err="1" smtClean="0"/>
              <a:t>Серёгово</a:t>
            </a: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ctr"/>
            <a:r>
              <a:rPr lang="ru-RU" dirty="0" smtClean="0"/>
              <a:t>В XVIII в. после установления государственной монополии на соляную торговлю, производство соли стало менее выгодным, и производительность завода снизилась. Тем не менее, в конце XVIII столетия казна получала от продажи </a:t>
            </a:r>
            <a:r>
              <a:rPr lang="ru-RU" dirty="0" err="1" smtClean="0"/>
              <a:t>серёговской</a:t>
            </a:r>
            <a:r>
              <a:rPr lang="ru-RU" dirty="0" smtClean="0"/>
              <a:t> соли свыше 40 тысяч рублей прибыли в год, и власти считали, что из всех соляных промыслов Вологодской губернии «самый лучший и надежный есть </a:t>
            </a:r>
            <a:r>
              <a:rPr lang="ru-RU" dirty="0" err="1" smtClean="0"/>
              <a:t>Серёговский</a:t>
            </a:r>
            <a:r>
              <a:rPr lang="ru-RU" dirty="0" smtClean="0"/>
              <a:t>». </a:t>
            </a:r>
          </a:p>
          <a:p>
            <a:pPr algn="ctr"/>
            <a:r>
              <a:rPr lang="ru-RU" dirty="0" smtClean="0"/>
              <a:t>Но время диктовало свои условия. Плохая техническая оснащенность завода вела к низкой производительности труда и, вследствие этого, к высокой себестоимости соли. </a:t>
            </a:r>
          </a:p>
          <a:p>
            <a:pPr algn="ctr"/>
            <a:r>
              <a:rPr lang="ru-RU" dirty="0" smtClean="0"/>
              <a:t>К началу XX в. </a:t>
            </a:r>
            <a:r>
              <a:rPr lang="ru-RU" dirty="0" err="1" smtClean="0"/>
              <a:t>серёговская</a:t>
            </a:r>
            <a:r>
              <a:rPr lang="ru-RU" dirty="0" smtClean="0"/>
              <a:t> соль оказалась </a:t>
            </a:r>
            <a:r>
              <a:rPr lang="ru-RU" dirty="0" err="1" smtClean="0"/>
              <a:t>неконкурентноспособной</a:t>
            </a:r>
            <a:r>
              <a:rPr lang="ru-RU" dirty="0" smtClean="0"/>
              <a:t> с продукцией других солеваренных заводов России.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История </a:t>
            </a:r>
            <a:r>
              <a:rPr lang="ru-RU" dirty="0" err="1" smtClean="0"/>
              <a:t>Серёгово</a:t>
            </a: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0" y="1481328"/>
            <a:ext cx="4860032" cy="4525963"/>
          </a:xfrm>
        </p:spPr>
        <p:txBody>
          <a:bodyPr>
            <a:no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1885 г.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Серёговский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соляной промысел приобретает у Беломорской кампании купец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Булычев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наследники которого - Гурлевы владели им до 1917 г.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Булычевым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старые ручные машины были заменены паровой машиной мощностью 6 лошадиных сил, действовала одна рассольная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сква-жина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вываривалось около 80 тыс. пудов соли в год. На заводе по-прежнему оставалась примитивная технология, каторжные условия труда, низкая производительность труда. Рабочие получали 12 рублей в месяц при рабочем дне от 12 до 16 часов.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Содержимое 11" descr="sol01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48200" y="2397919"/>
            <a:ext cx="4038600" cy="2692400"/>
          </a:xfrm>
        </p:spPr>
      </p:pic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История </a:t>
            </a:r>
            <a:r>
              <a:rPr lang="ru-RU" dirty="0" err="1" smtClean="0"/>
              <a:t>Серёгово</a:t>
            </a:r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История </a:t>
            </a:r>
            <a:r>
              <a:rPr lang="ru-RU" dirty="0" err="1" smtClean="0"/>
              <a:t>Серёгово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ru-RU" dirty="0" smtClean="0"/>
              <a:t>История 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pPr algn="ctr"/>
            <a:r>
              <a:rPr lang="ru-RU" dirty="0" err="1" smtClean="0"/>
              <a:t>Серёгово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9" name="Содержимое 8" descr="poleznye_svojstva_i_ispolzovanie_v_lechenii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457200" y="2063727"/>
            <a:ext cx="4040188" cy="2703559"/>
          </a:xfrm>
        </p:spPr>
      </p:pic>
      <p:sp>
        <p:nvSpPr>
          <p:cNvPr id="8" name="Содержимое 7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мае 1918 г. на заводе был создан фабрично-заводской комитет, который стал осуществлять контроль над производством, а по декрету СНК РСФСР от 28 июня 1918 г.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Серёговский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завод был национализирован. В предвоенные годы на заводе работало от 40 до 60 человек, вываривалось до 2 тыс. тонн соли в год. В 1941 г. начата эксплуатация новой Первомайской скважины.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481138"/>
          <a:ext cx="8229600" cy="46083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2057400"/>
                <a:gridCol w="2057400"/>
              </a:tblGrid>
              <a:tr h="366345">
                <a:tc rowSpan="2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Период истории </a:t>
                      </a:r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Количество соли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</a:tr>
              <a:tr h="36634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пуды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килограммы</a:t>
                      </a:r>
                      <a:endParaRPr lang="ru-RU" dirty="0"/>
                    </a:p>
                  </a:txBody>
                  <a:tcPr/>
                </a:tc>
              </a:tr>
              <a:tr h="732689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1647 год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130 пудов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32689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1673 год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300 пудов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32689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1894 год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80 тыс.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32689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1918 год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2тыс тонн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32689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1990 год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5-6 тыс. тонн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Производство соли </a:t>
            </a:r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История </a:t>
            </a:r>
            <a:r>
              <a:rPr lang="ru-RU" dirty="0" err="1" smtClean="0"/>
              <a:t>Серёгово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ru-RU" dirty="0" smtClean="0"/>
              <a:t>История 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pPr algn="ctr"/>
            <a:r>
              <a:rPr lang="ru-RU" dirty="0" err="1" smtClean="0"/>
              <a:t>Серёгово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7" name="Содержимое 6" descr="87512404_sol_01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938279" y="1444625"/>
            <a:ext cx="3078030" cy="3941763"/>
          </a:xfrm>
        </p:spPr>
      </p:pic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 2001 году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Серёговский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солеваренный завод прекратил добычу, а в 2004 — был ликвидирован.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Что вы перед собой видите?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6" descr="538f7ffc8878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457200" y="1511804"/>
            <a:ext cx="4040188" cy="3807404"/>
          </a:xfrm>
        </p:spPr>
      </p:pic>
      <p:pic>
        <p:nvPicPr>
          <p:cNvPr id="10" name="Содержимое 9" descr="sol01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645025" y="2068248"/>
            <a:ext cx="4041775" cy="2694517"/>
          </a:xfr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Этапы  солеварения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Рассольная скважина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pPr algn="ctr"/>
            <a:r>
              <a:rPr lang="ru-RU" dirty="0" smtClean="0"/>
              <a:t>Этапы солеварения</a:t>
            </a:r>
            <a:endParaRPr lang="ru-RU" dirty="0"/>
          </a:p>
        </p:txBody>
      </p:sp>
      <p:pic>
        <p:nvPicPr>
          <p:cNvPr id="7" name="Содержимое 6" descr="76ee64a98de475c8c53bd69b7ef1f72e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572294" y="2158206"/>
            <a:ext cx="3810000" cy="2514600"/>
          </a:xfrm>
        </p:spPr>
      </p:pic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ru-RU" dirty="0" smtClean="0"/>
              <a:t>Солеварение начинается с поиска </a:t>
            </a:r>
            <a:r>
              <a:rPr lang="ru-RU" dirty="0" err="1" smtClean="0"/>
              <a:t>варнических</a:t>
            </a:r>
            <a:r>
              <a:rPr lang="ru-RU" dirty="0" smtClean="0"/>
              <a:t> мест;</a:t>
            </a:r>
          </a:p>
          <a:p>
            <a:r>
              <a:rPr lang="ru-RU" dirty="0" smtClean="0"/>
              <a:t>Затем прорубается скважина;</a:t>
            </a:r>
          </a:p>
          <a:p>
            <a:r>
              <a:rPr lang="ru-RU" dirty="0" smtClean="0"/>
              <a:t>Из скважины добывают воду с солью- рассол;</a:t>
            </a:r>
          </a:p>
          <a:p>
            <a:r>
              <a:rPr lang="ru-RU" dirty="0" smtClean="0"/>
              <a:t>Затем соль выпаривают.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Этапы солеварения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algn="ctr"/>
            <a:r>
              <a:rPr lang="ru-RU" dirty="0" err="1" smtClean="0"/>
              <a:t>Цреды</a:t>
            </a:r>
            <a:r>
              <a:rPr lang="ru-RU" dirty="0" smtClean="0"/>
              <a:t>- большие железные противни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pPr algn="ctr"/>
            <a:r>
              <a:rPr lang="ru-RU" dirty="0" smtClean="0"/>
              <a:t>Рассольная труба</a:t>
            </a:r>
            <a:endParaRPr lang="ru-RU" dirty="0"/>
          </a:p>
        </p:txBody>
      </p:sp>
      <p:pic>
        <p:nvPicPr>
          <p:cNvPr id="8" name="Содержимое 7" descr="96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572294" y="2126456"/>
            <a:ext cx="3810000" cy="2578100"/>
          </a:xfrm>
        </p:spPr>
      </p:pic>
      <p:pic>
        <p:nvPicPr>
          <p:cNvPr id="7" name="Содержимое 6" descr="39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645025" y="1899841"/>
            <a:ext cx="4041775" cy="3031331"/>
          </a:xfr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Этапы солеварения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Амбар и лари для сушки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pPr algn="ctr"/>
            <a:r>
              <a:rPr lang="ru-RU" dirty="0" smtClean="0"/>
              <a:t>Этапы солеварения</a:t>
            </a:r>
            <a:endParaRPr lang="ru-RU" dirty="0"/>
          </a:p>
        </p:txBody>
      </p:sp>
      <p:pic>
        <p:nvPicPr>
          <p:cNvPr id="7" name="Содержимое 6" descr="0_4a991_2ba5ebdd_XL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457200" y="1900436"/>
            <a:ext cx="4040188" cy="3030141"/>
          </a:xfrm>
        </p:spPr>
      </p:pic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Соль развешивали  и сушили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1. амбар соляной ХIХ в. (бесхозяйный объект);</a:t>
            </a:r>
          </a:p>
          <a:p>
            <a:r>
              <a:rPr lang="ru-RU" dirty="0" smtClean="0"/>
              <a:t>2. фундаментные сваи, окладные венцы и полы-помосты (фрагментарно) соляного амбара ХVIII в., утраченного в результате пожара в 1990-е гг.;</a:t>
            </a:r>
          </a:p>
          <a:p>
            <a:r>
              <a:rPr lang="ru-RU" dirty="0" smtClean="0"/>
              <a:t>3. остатки деревянных рассолоподъемных труб, расположенных в разных частях окрестностей села </a:t>
            </a:r>
            <a:r>
              <a:rPr lang="ru-RU" dirty="0" err="1" smtClean="0"/>
              <a:t>Серегово</a:t>
            </a:r>
            <a:r>
              <a:rPr lang="ru-RU" dirty="0" smtClean="0"/>
              <a:t> (бесхозяйные объекты);</a:t>
            </a:r>
          </a:p>
          <a:p>
            <a:r>
              <a:rPr lang="ru-RU" dirty="0" smtClean="0"/>
              <a:t>4. водоподъемная башня Никольская (в советское время - Октябрьская) с рассолоподъемной трубой (бесхозяйный объект).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0" dirty="0" smtClean="0"/>
              <a:t>В настоящее время от зданий и сооружений завода сохранились:</a:t>
            </a:r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Кроме того, зафиксирована провальная воронка (озеро) на месте </a:t>
            </a:r>
            <a:r>
              <a:rPr lang="ru-RU" dirty="0" err="1" smtClean="0"/>
              <a:t>эксплутационной</a:t>
            </a:r>
            <a:r>
              <a:rPr lang="ru-RU" dirty="0" smtClean="0"/>
              <a:t> шахты 1-Э старого </a:t>
            </a:r>
            <a:r>
              <a:rPr lang="ru-RU" dirty="0" err="1" smtClean="0"/>
              <a:t>сользавода</a:t>
            </a:r>
            <a:r>
              <a:rPr lang="ru-RU" dirty="0" smtClean="0"/>
              <a:t> (северная окраина с. </a:t>
            </a:r>
            <a:r>
              <a:rPr lang="ru-RU" dirty="0" err="1" smtClean="0"/>
              <a:t>Серёгово</a:t>
            </a:r>
            <a:r>
              <a:rPr lang="ru-RU" dirty="0" smtClean="0"/>
              <a:t>), а также самоизливающаяся скважина минеральной воды «Ключик», забранная в деревянную трубу (находится недалеко от уреза воды левого берега реки </a:t>
            </a:r>
            <a:r>
              <a:rPr lang="ru-RU" dirty="0" err="1" smtClean="0"/>
              <a:t>Вымь</a:t>
            </a:r>
            <a:r>
              <a:rPr lang="ru-RU" dirty="0" smtClean="0"/>
              <a:t>, под т.н. </a:t>
            </a:r>
            <a:r>
              <a:rPr lang="ru-RU" dirty="0" err="1" smtClean="0"/>
              <a:t>Серёговской</a:t>
            </a:r>
            <a:r>
              <a:rPr lang="ru-RU" dirty="0" smtClean="0"/>
              <a:t> горой, т.е., на берегу под селом.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Исторические постройки</a:t>
            </a:r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Соляной амбар ХIХ в.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2" y="1481138"/>
            <a:ext cx="6034616" cy="4525962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Описание памятников</a:t>
            </a:r>
            <a:endParaRPr lang="ru-RU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ctr"/>
            <a:r>
              <a:rPr lang="ru-RU" dirty="0" smtClean="0"/>
              <a:t>Соляной амбар ХIХ в. представляет собой бревенчатое сооружение (27,2х13,6 м), рубленное из сосновых бревен диаметром 25-27 см и установленное на лиственничные сваи и покрытое тесовой кровлей на два ската. Протяженные стены прорезаны широкими дверными проемами (по два с каждой стороны) для завоза в помещения амбара соли. Бревенчатые мосты (взвозы), дверные колоды и дверные и оконные заполнения полностью утрачены. Единое помещение внутри здания открыто под крышу. </a:t>
            </a:r>
          </a:p>
          <a:p>
            <a:pPr algn="ctr"/>
            <a:r>
              <a:rPr lang="ru-RU" dirty="0" smtClean="0"/>
              <a:t>Полы из плах утрачены. Второй соляной амбар (ХVIII в.), имевший размеры 50х13 м, и располагавшийся в 30 метрах к </a:t>
            </a:r>
            <a:r>
              <a:rPr lang="ru-RU" dirty="0" err="1" smtClean="0"/>
              <a:t>юго-юго-западу</a:t>
            </a:r>
            <a:r>
              <a:rPr lang="ru-RU" dirty="0" smtClean="0"/>
              <a:t> от существующего амбара, утрачен в результате пожара в 1990-е гг. К настоящему времени сохранились лиственничные сваи амбара, на которых лежат окладные бревна сооружения и (фрагментарно) половые плахи.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1.Соляной амбар</a:t>
            </a:r>
            <a:endParaRPr lang="ru-RU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4.Рассолоподьёмная башня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ru-RU" dirty="0" smtClean="0"/>
              <a:t>Исторические 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pPr algn="ctr"/>
            <a:r>
              <a:rPr lang="ru-RU" dirty="0" smtClean="0"/>
              <a:t>постройки </a:t>
            </a:r>
            <a:endParaRPr lang="ru-RU" dirty="0"/>
          </a:p>
        </p:txBody>
      </p:sp>
      <p:pic>
        <p:nvPicPr>
          <p:cNvPr id="4" name="Содержимое 3" descr="Никольская (Октябрьская) башня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999133" y="1444625"/>
            <a:ext cx="2956322" cy="3941763"/>
          </a:xfrm>
        </p:spPr>
      </p:pic>
      <p:sp>
        <p:nvSpPr>
          <p:cNvPr id="8" name="Содержимое 7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 </a:t>
            </a:r>
          </a:p>
          <a:p>
            <a:r>
              <a:rPr lang="ru-RU" dirty="0" smtClean="0"/>
              <a:t>Никольская (Октябрьская) рассолоподъемная башня располагается в 100 м к юго-западу от соляного амбара. Представляет собой высокое бревенчатое, рубленое «в </a:t>
            </a:r>
            <a:r>
              <a:rPr lang="ru-RU" dirty="0" err="1" smtClean="0"/>
              <a:t>обло</a:t>
            </a:r>
            <a:r>
              <a:rPr lang="ru-RU" dirty="0" smtClean="0"/>
              <a:t>» многоярусное сооружение (6,8х6,8 м) с двухскатной крышей, покрытой черным кровельным железом.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Исторические постройки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ru-RU" dirty="0" smtClean="0"/>
              <a:t>Исторические 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pPr algn="ctr"/>
            <a:r>
              <a:rPr lang="ru-RU" dirty="0" smtClean="0"/>
              <a:t>постройки</a:t>
            </a:r>
            <a:endParaRPr lang="ru-RU" dirty="0"/>
          </a:p>
        </p:txBody>
      </p:sp>
      <p:pic>
        <p:nvPicPr>
          <p:cNvPr id="7" name="Содержимое 6" descr="012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953294" y="2082006"/>
            <a:ext cx="3048000" cy="2667000"/>
          </a:xfrm>
        </p:spPr>
      </p:pic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 Внутрь деревянной трубы была вставлена более узкая металлическая труба диаметром 17 см, через которую и качался рассол. Глубина скважины достигала 332 метров.</a:t>
            </a:r>
          </a:p>
          <a:p>
            <a:r>
              <a:rPr lang="ru-RU" dirty="0" smtClean="0"/>
              <a:t>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Домашнее задание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ru-RU" dirty="0" smtClean="0"/>
              <a:t>Домашнее 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pPr algn="ctr"/>
            <a:r>
              <a:rPr lang="ru-RU" dirty="0" smtClean="0"/>
              <a:t>задание </a:t>
            </a:r>
            <a:endParaRPr lang="ru-RU" dirty="0"/>
          </a:p>
        </p:txBody>
      </p:sp>
      <p:pic>
        <p:nvPicPr>
          <p:cNvPr id="7" name="Содержимое 6" descr="026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953294" y="2082006"/>
            <a:ext cx="3048000" cy="2667000"/>
          </a:xfrm>
        </p:spPr>
      </p:pic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Подготовиться к тестированию, повторить изученный материал.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Вспомните пословицы и поговорки о соли</a:t>
            </a:r>
            <a:endParaRPr lang="ru-RU" dirty="0"/>
          </a:p>
        </p:txBody>
      </p:sp>
      <p:pic>
        <p:nvPicPr>
          <p:cNvPr id="5" name="Рисунок 4" descr="5cc9686ccbf1927191fc08d05b--svadebnyj-salon-meshochek-pud-sol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64088" y="1556792"/>
            <a:ext cx="3326408" cy="4869160"/>
          </a:xfrm>
          <a:prstGeom prst="rect">
            <a:avLst/>
          </a:prstGeom>
        </p:spPr>
      </p:pic>
      <p:pic>
        <p:nvPicPr>
          <p:cNvPr id="6" name="Рисунок 5" descr="salt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1556792"/>
            <a:ext cx="4524375" cy="366712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slide_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o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57387" y="1500187"/>
            <a:ext cx="5229225" cy="385762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lide_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_4_Gora_soli_u_zavod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97000" y="2347119"/>
            <a:ext cx="6350000" cy="279400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С каким местом в Коми связан это продукт?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987824" y="5589240"/>
            <a:ext cx="18325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/>
              <a:t>Добыча соли</a:t>
            </a:r>
            <a:endParaRPr lang="ru-RU" sz="2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с. Серегово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2" y="1481138"/>
            <a:ext cx="6034616" cy="4525962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 smtClean="0"/>
              <a:t>Серёгово</a:t>
            </a:r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ctr"/>
            <a:r>
              <a:rPr lang="ru-RU" dirty="0" smtClean="0"/>
              <a:t>Добыча соли всегда являлась важным промыслом в России, так как соль была предметом обмена, торговли, источником пополнения государственной казны.</a:t>
            </a:r>
          </a:p>
          <a:p>
            <a:pPr algn="ctr"/>
            <a:r>
              <a:rPr lang="ru-RU" dirty="0" smtClean="0"/>
              <a:t>Среди соляных промыслов Вологодской губернии издавна славился своей хорошей солью </a:t>
            </a:r>
            <a:r>
              <a:rPr lang="ru-RU" dirty="0" err="1" smtClean="0"/>
              <a:t>Серёговский</a:t>
            </a:r>
            <a:r>
              <a:rPr lang="ru-RU" dirty="0" smtClean="0"/>
              <a:t> солеваренный завод, имеющий давнюю историю и сыгравший заметную роль в хозяйственном освоении края. Промышленное освоение природных богатств промысла начинается с XVI в., чему способствовало наличие на данной территории мощных залежей соли, огромных массивов леса, удобных речных путей к рынкам сбыта и дешевой рабочей силы.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Добыча соли</a:t>
            </a: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90</TotalTime>
  <Words>1018</Words>
  <Application>Microsoft Office PowerPoint</Application>
  <PresentationFormat>Экран (4:3)</PresentationFormat>
  <Paragraphs>103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Открытая</vt:lpstr>
      <vt:lpstr>Деятельность Панкратьевых на Выми</vt:lpstr>
      <vt:lpstr>Что вы перед собой видите?</vt:lpstr>
      <vt:lpstr>Вспомните пословицы и поговорки о соли</vt:lpstr>
      <vt:lpstr>Слайд 4</vt:lpstr>
      <vt:lpstr>Слайд 5</vt:lpstr>
      <vt:lpstr>Слайд 6</vt:lpstr>
      <vt:lpstr>С каким местом в Коми связан это продукт?</vt:lpstr>
      <vt:lpstr>Серёгово </vt:lpstr>
      <vt:lpstr>Добыча соли</vt:lpstr>
      <vt:lpstr>История Серёгово</vt:lpstr>
      <vt:lpstr>История Серёгово</vt:lpstr>
      <vt:lpstr>История Серёгово</vt:lpstr>
      <vt:lpstr>История Серёгово</vt:lpstr>
      <vt:lpstr>История Серёгово</vt:lpstr>
      <vt:lpstr>История Серёгово</vt:lpstr>
      <vt:lpstr>История Серёгово</vt:lpstr>
      <vt:lpstr>История Серёгово</vt:lpstr>
      <vt:lpstr>Производство соли </vt:lpstr>
      <vt:lpstr>История Серёгово</vt:lpstr>
      <vt:lpstr>Этапы  солеварения</vt:lpstr>
      <vt:lpstr>Этапы солеварения</vt:lpstr>
      <vt:lpstr>Этапы солеварения</vt:lpstr>
      <vt:lpstr>В настоящее время от зданий и сооружений завода сохранились:</vt:lpstr>
      <vt:lpstr>Исторические постройки</vt:lpstr>
      <vt:lpstr>Описание памятников</vt:lpstr>
      <vt:lpstr>1.Соляной амбар</vt:lpstr>
      <vt:lpstr>4.Рассолоподьёмная башня</vt:lpstr>
      <vt:lpstr>Исторические постройки</vt:lpstr>
      <vt:lpstr>Домашнее задание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Деятельность Панкратьевых на Выми</dc:title>
  <dc:creator>Страхова</dc:creator>
  <cp:lastModifiedBy>Страхова</cp:lastModifiedBy>
  <cp:revision>13</cp:revision>
  <dcterms:created xsi:type="dcterms:W3CDTF">2015-09-27T06:30:46Z</dcterms:created>
  <dcterms:modified xsi:type="dcterms:W3CDTF">2015-10-04T09:08:16Z</dcterms:modified>
</cp:coreProperties>
</file>