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5" r:id="rId29"/>
    <p:sldId id="284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D8D7BC-D1EA-4B24-9060-FD822F9EDDC8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FE47C4-571A-44DA-A950-9340DAA827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3367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68863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Тема самообразования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педагогов ДО: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«Изучение и применение современных    образовательных технологий в учреждении ДОД»</a:t>
            </a:r>
          </a:p>
          <a:p>
            <a:pPr algn="ctr"/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Сущенко Альбина Михайловна, 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етодист</a:t>
            </a:r>
          </a:p>
          <a:p>
            <a:pPr algn="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4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440160"/>
          </a:xfrm>
        </p:spPr>
        <p:txBody>
          <a:bodyPr>
            <a:normAutofit/>
          </a:bodyPr>
          <a:lstStyle/>
          <a:p>
            <a:pPr algn="ctr"/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Технология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адаптивной системы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обучения</a:t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А.С.Границкая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) 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Проектирование технологии состоит в следующем: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объяснение нового материала;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индивидуальная работа педагога с детьми на занятии (обучение приемам самостоятельной работы, поиску знаний, решению творческих задач);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самостоятельная работа детей, которая предполагает общение;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включенный контроль, взаимоконтроль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Одна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из форм организации устно-самостоятельной работы на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занятии-работа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парах сменного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состава. </a:t>
            </a: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Обучающая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функция педагога сводится до минимума (до 10 минут), таким образом, время на самостоятельную работу детей максимально увеличивается.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17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</a:pP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Педагогика сотрудничества</a:t>
            </a:r>
            <a:r>
              <a:rPr lang="ru-RU" sz="2400" b="1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b="1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800" b="1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 («проникающая технология»)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Сотрудничество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– совместная развивающая деятельность взрослых и детей, скрепленная взаимопониманием, совместным анализом ее хода и результата. («Концепция среднего образования РФ»). Два субъекта учебной деятельности (педагог и ребенок) действуют вместе, являются равноправными партнерами.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Ф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актор, определяющий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результаты образовательного процесса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-личностный подход.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Формула личностного подхода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1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«любить + понимать + принимать + сострадать + </a:t>
            </a:r>
            <a:r>
              <a:rPr lang="ru-RU" sz="1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помогать»</a:t>
            </a: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Данная технология предполагает </a:t>
            </a: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гуманное отношение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к детям,  немыслима без</a:t>
            </a: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демократизации отношений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в учреждении дополнительного образования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детей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 indent="0" algn="just">
              <a:buNone/>
            </a:pPr>
            <a:r>
              <a:rPr lang="ru-RU" sz="1600" b="1" dirty="0" smtClean="0">
                <a:solidFill>
                  <a:srgbClr val="444444"/>
                </a:solidFill>
                <a:latin typeface="Arial"/>
              </a:rPr>
              <a:t>Основные </a:t>
            </a:r>
            <a:r>
              <a:rPr lang="ru-RU" sz="1600" b="1" dirty="0">
                <a:solidFill>
                  <a:srgbClr val="444444"/>
                </a:solidFill>
                <a:latin typeface="Arial"/>
              </a:rPr>
              <a:t>принципы педагогики сотрудничества:</a:t>
            </a:r>
            <a:endParaRPr lang="ru-RU" sz="1600" dirty="0">
              <a:solidFill>
                <a:srgbClr val="444444"/>
              </a:solidFill>
              <a:latin typeface="Arial"/>
            </a:endParaRPr>
          </a:p>
          <a:p>
            <a:pPr indent="0" algn="just">
              <a:buNone/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-учение без принуждения;</a:t>
            </a:r>
          </a:p>
          <a:p>
            <a:pPr indent="0" algn="just">
              <a:buNone/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-право на свою точку зрения;</a:t>
            </a:r>
          </a:p>
          <a:p>
            <a:pPr indent="0" algn="just">
              <a:buNone/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-право на ошибку;</a:t>
            </a:r>
          </a:p>
          <a:p>
            <a:pPr indent="0" algn="just">
              <a:buNone/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-успешность;</a:t>
            </a:r>
          </a:p>
          <a:p>
            <a:pPr indent="0" algn="just">
              <a:buNone/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-мажорность;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0435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Технология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КТД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</a:br>
            <a:r>
              <a:rPr lang="ru-RU" sz="27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27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коллективная</a:t>
            </a:r>
            <a:r>
              <a:rPr lang="ru-RU" sz="27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7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творческая деятельность)</a:t>
            </a:r>
            <a:r>
              <a:rPr lang="ru-RU" sz="27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7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7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18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предполагает такую организацию совместной деятельности детей и взрослых, при которой все члены коллектива участвуют в планировании, подготовке, осуществлении и анализе любого дела.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18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Цели технологии: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выявить, учесть, развить творческие способности детей и приобщить их к многообразной творческой деятельности с выходом на конкретный продукт, который можно фиксировать (изделие, модель, макет, сочинение, произведение, исследование и т.п.)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воспитание общественно-активной творческой личности и способствует организации социального творчества, направленного на служение людям в конкретных социальных ситуациях</a:t>
            </a:r>
            <a:r>
              <a:rPr lang="ru-RU" sz="18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Основной метод обучения </a:t>
            </a:r>
            <a:r>
              <a:rPr lang="ru-RU" sz="18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диалог, речевое общение равноправных партнеров. 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4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Технология ТРИЗ</a:t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Теория </a:t>
            </a:r>
            <a:r>
              <a:rPr lang="ru-RU" sz="27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Решения Изобретательских Задач </a:t>
            </a:r>
            <a:r>
              <a:rPr lang="ru-RU" sz="27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)</a:t>
            </a:r>
            <a:endParaRPr lang="ru-RU" sz="27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это </a:t>
            </a:r>
            <a:r>
              <a:rPr lang="ru-RU" sz="14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универсальная методическая система, которая сочетает познавательную деятельность с методами активизации и развития мышления, что позволяет ребенку решать творческие и социальные задачи самостоятельно.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 технологии</a:t>
            </a:r>
            <a:r>
              <a:rPr lang="ru-RU" sz="14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– формирование мышления обучающихся, подготовка их к решению нестандартных задач в различных областях деятельности, обучение творческой деятельности.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ТРИЗ формирует у детей такие мыслительные способности, </a:t>
            </a:r>
            <a:r>
              <a:rPr lang="ru-RU" sz="14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как:</a:t>
            </a: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14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-умение </a:t>
            </a: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анализировать, рассуждать, обосновывать;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-умение</a:t>
            </a: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 обобщать, делать выводы;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-умение </a:t>
            </a: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оригинально и гибко мыслить;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-умение </a:t>
            </a: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активно использовать воображение.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методике используются индивидуальные и коллективные приемы: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эвристическая игра,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мозговой штурм,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коллективный поиск.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Оценка идей производится специалистами, которые сначала отбирают самые оригинальные предложения, а затем – наиболее оптимальные.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14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31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29614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проблемного 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обучения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9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Организация занятий предполагает создание под руководством педагога проблемных ситуаций и активную деятельность учащихся по их разрешению, в результате чего происходит овладение знаниями, умениями и навыками; образовательный процесс строится как поиск новых познавательных ориентиров.</a:t>
            </a:r>
            <a:endParaRPr lang="ru-RU" sz="29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Ребенок самостоятельно постигает ведущие понятия и идеи, а не получает их от педагога в готовом виде.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6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проблемного обучения предполагает следующую организацию: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6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 создает проблемную ситуацию, направляет учеников на ее решение, организует поиск решения.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600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Ученик ставится в позицию субъекта своего обучения, разрешает проблемную ситуацию, в результате чего приобретает новые знания и овладевает новыми способами действия</a:t>
            </a:r>
            <a:r>
              <a:rPr lang="ru-RU" sz="2600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Особенностью данного подхода является реализация идеи «обучение через открытие»: ребенок должен сам открыть явление, закон, закономерность, свойства, способ решения задачи, найти ответ на неизвестный ему вопрос. При этом он в своей деятельности может опираться на инструменты познания, строить гипотезы, проверять их и находить путь к верному решению.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97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4E4532"/>
                </a:solidFill>
                <a:latin typeface="Times New Roman"/>
                <a:ea typeface="Times New Roman"/>
              </a:rPr>
              <a:t>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Коммуникативная технология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это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обучение на основе общения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Участники обучения – педагог – ребенок. Отношения между ними основаны на сотрудничестве и равноправии. Технология коммуникативного обучения разработана болгарским ученым </a:t>
            </a:r>
            <a:r>
              <a:rPr lang="ru-RU" sz="1400" i="1" dirty="0">
                <a:latin typeface="Times New Roman" pitchFamily="18" charset="0"/>
                <a:ea typeface="Times New Roman"/>
                <a:cs typeface="Times New Roman" pitchFamily="18" charset="0"/>
              </a:rPr>
              <a:t>Г. </a:t>
            </a:r>
            <a:r>
              <a:rPr lang="ru-RU" sz="1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Лозановым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и породила много практических вариантов. 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Главное в технологии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речевая направленность обучения через общение. Особенностью этого подхода является то, что ученик предстает на какое-то время автором точки зрения по обсуждаемому вопросу. У него формируется умение высказывать свое мнение, понимать, принимать или отвергать чужое мнение, осуществлять конструктивную критику, уметь «докапываться» до истины, искать позиции, объединяющие различные точки зрения.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Примерами реализации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такого подхода в системе дополнительного образования детей могут быть занятия, в содержание которых заложено противоречие, неоднозначность взгляда, неоднозначность решения. Например, "Свет - это волна</a:t>
            </a:r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или частица?", "Благо или бедствие для человечества атомная энергия?", "Строительство крупнейших </a:t>
            </a:r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ГЭС -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путь к экологическому бедствию или прогрессу?", "Демонтаж памятников - потеря истории культуры России либо необходимость сегодняшнего дня?".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таким занятиям учащиеся могут заранее готовиться, читать дополнительную литературу, обдумывать свою точку зрения, готовиться к ее защите. Возможен и проект организации учебного процесса, в котором дискуссия разворачивается без предварительной подготовки учеников. Кроме того, коммуникативная технология широко используется при изучении иностранных языков, когда происходит приобщение детей к иноязычной культуре: научиться говорить можно только через общение, только говоря, а не слушая или читая.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 </a:t>
            </a:r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заранее должен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спроектировать способы вовлечения учащихся в общий разговор, продумать контраргументы для тезиса и антитезиса, знать желаемый результат обсуждения.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5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Технология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программированного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обучения</a:t>
            </a:r>
            <a:r>
              <a:rPr lang="ru-RU" sz="3200" dirty="0">
                <a:solidFill>
                  <a:srgbClr val="322C20"/>
                </a:solidFill>
                <a:latin typeface="Times New Roman"/>
                <a:ea typeface="Times New Roman"/>
              </a:rPr>
              <a:t> 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5446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программированного обучения предполагает усвоение программированного учебного материала с помощью обучающих устройств (ЭВМ, программированного учебника и др.). </a:t>
            </a:r>
            <a:endParaRPr lang="ru-RU" sz="5600" dirty="0" smtClean="0">
              <a:solidFill>
                <a:srgbClr val="322C2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56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Главная </a:t>
            </a:r>
            <a:r>
              <a:rPr lang="ru-RU" sz="56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особенность технологии заключается в том, что весь материал подается в строго алгоритмичном порядке сравнительно небольшими порциями.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Как разновидность программированного обучения возникли </a:t>
            </a:r>
            <a:r>
              <a:rPr lang="ru-RU" sz="5600" b="1" u="sng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блочное </a:t>
            </a:r>
            <a:r>
              <a:rPr lang="ru-RU" sz="5600" b="1" u="sng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модульное </a:t>
            </a:r>
            <a:r>
              <a:rPr lang="ru-RU" sz="5600" b="1" u="sng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обучение: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5600" b="1" i="1" u="sng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Блочное </a:t>
            </a:r>
            <a:r>
              <a:rPr lang="ru-RU" sz="5600" b="1" i="1" u="sng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обучение</a:t>
            </a:r>
            <a:r>
              <a:rPr lang="ru-RU" sz="5600" u="sng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осуществляется на основе гибкой программы и состоит из последовательно выполняемых блоков, гарантирующих усвоение определенной </a:t>
            </a:r>
            <a:r>
              <a:rPr lang="ru-RU" sz="5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темы</a:t>
            </a:r>
            <a:r>
              <a:rPr lang="ru-RU" sz="56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5600" b="1" i="1" u="sng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-Модульное </a:t>
            </a:r>
            <a:r>
              <a:rPr lang="ru-RU" sz="5600" b="1" i="1" u="sng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обучение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 (П.Ю. </a:t>
            </a:r>
            <a:r>
              <a:rPr lang="ru-RU" sz="5600" dirty="0" err="1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Цявиене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Трамп, </a:t>
            </a:r>
            <a:r>
              <a:rPr lang="ru-RU" sz="5600" dirty="0" err="1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М.Чошанов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– индивидуализированное самообучение, при котором </a:t>
            </a:r>
            <a:r>
              <a:rPr lang="ru-RU" sz="5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используется 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учебная программа, составленная из модулей.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56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Сущность модульного обучения 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состоит в том, что обучающийся самостоятельно достигает конкретных целей учебно-познавательной деятельности в процессе работы с модулем. </a:t>
            </a:r>
            <a:endParaRPr lang="ru-RU" sz="5600" dirty="0" smtClean="0">
              <a:solidFill>
                <a:srgbClr val="322C2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Еще одним вариантом программированного обучения является  </a:t>
            </a:r>
            <a:r>
              <a:rPr lang="ru-RU" sz="5600" b="1" i="1" u="sng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полного усвоения знаний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которую предложили зарубежные авторы: Б. </a:t>
            </a:r>
            <a:r>
              <a:rPr lang="ru-RU" sz="5600" dirty="0" err="1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Блум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Дж. </a:t>
            </a:r>
            <a:r>
              <a:rPr lang="ru-RU" sz="5600" dirty="0" err="1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Кэррол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Дж. Блок, Л. Андерсон. </a:t>
            </a:r>
            <a:r>
              <a:rPr lang="ru-RU" sz="5600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5600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работе по этой системе главной особенностью является определение эталона полного усвоения для всего курса, который должен быть достигнут всеми </a:t>
            </a:r>
            <a:r>
              <a:rPr lang="ru-RU" sz="56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учениками. </a:t>
            </a:r>
            <a:endParaRPr lang="ru-RU" sz="5600" b="1" i="1" dirty="0" smtClean="0">
              <a:solidFill>
                <a:srgbClr val="322C2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5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Педагоги </a:t>
            </a:r>
            <a:r>
              <a:rPr lang="ru-RU" sz="5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дополнительного образования при создании учебных программ составляют перечень конкретных результатов обучения, которые стремятся получить.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sz="34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58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/>
          </a:bodyPr>
          <a:lstStyle/>
          <a:p>
            <a:pPr algn="ctr"/>
            <a:r>
              <a:rPr lang="ru-RU" sz="3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Игровые технологии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 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322C20"/>
                </a:solidFill>
                <a:effectLst/>
                <a:latin typeface="Times New Roman"/>
                <a:ea typeface="Times New Roman"/>
              </a:rPr>
              <a:t>(</a:t>
            </a:r>
            <a:r>
              <a:rPr lang="ru-RU" sz="2000" dirty="0" err="1">
                <a:solidFill>
                  <a:srgbClr val="322C20"/>
                </a:solidFill>
                <a:effectLst/>
                <a:latin typeface="Times New Roman"/>
                <a:ea typeface="Times New Roman"/>
              </a:rPr>
              <a:t>Пидкасистый</a:t>
            </a:r>
            <a:r>
              <a:rPr lang="ru-RU" sz="2000" dirty="0">
                <a:solidFill>
                  <a:srgbClr val="322C20"/>
                </a:solidFill>
                <a:effectLst/>
                <a:latin typeface="Times New Roman"/>
                <a:ea typeface="Times New Roman"/>
              </a:rPr>
              <a:t> П.И., </a:t>
            </a:r>
            <a:r>
              <a:rPr lang="ru-RU" sz="2000" dirty="0" err="1">
                <a:solidFill>
                  <a:srgbClr val="322C20"/>
                </a:solidFill>
                <a:effectLst/>
                <a:latin typeface="Times New Roman"/>
                <a:ea typeface="Times New Roman"/>
              </a:rPr>
              <a:t>Эльконин</a:t>
            </a:r>
            <a:r>
              <a:rPr lang="ru-RU" sz="2000" dirty="0">
                <a:solidFill>
                  <a:srgbClr val="322C20"/>
                </a:solidFill>
                <a:effectLst/>
                <a:latin typeface="Times New Roman"/>
                <a:ea typeface="Times New Roman"/>
              </a:rPr>
              <a:t> Д.Б.) </a:t>
            </a:r>
            <a:endParaRPr lang="ru-RU" sz="2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b="1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О</a:t>
            </a:r>
            <a:r>
              <a:rPr lang="ru-RU" b="1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снова технологии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педагогическая игра как основной вид деятельности, направленный на усвоение общественного опыта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endParaRPr lang="ru-RU" dirty="0" smtClean="0">
              <a:solidFill>
                <a:srgbClr val="322C2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b="1" i="1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Классификации </a:t>
            </a:r>
            <a:r>
              <a:rPr lang="ru-RU" b="1" i="1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педагогических игр: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по видам деятельности (физические, интеллектуальные, трудовые, социальные, психологические</a:t>
            </a:r>
            <a:r>
              <a:rPr lang="ru-RU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);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по характеру педагогического процесса (обучающие, тренировочные, познавательные, тренировочные, контролирующие, познавательные, развивающие, репродуктивные, творческие, коммуникативные и др</a:t>
            </a:r>
            <a:r>
              <a:rPr lang="ru-RU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.);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по игровой методике (сюжетные, ролевые, деловые, имитационные и др</a:t>
            </a:r>
            <a:r>
              <a:rPr lang="ru-RU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.);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по игровой среде (с предметом и без, настольные, комнатные, уличные, компьютерные и др.).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3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34076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</a:pPr>
            <a:r>
              <a:rPr lang="ru-RU" sz="32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Технологии</a:t>
            </a:r>
            <a:b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развивающего </a:t>
            </a:r>
            <a:r>
              <a:rPr lang="ru-RU" sz="1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обучения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400" dirty="0" smtClean="0">
                <a:solidFill>
                  <a:srgbClr val="4E453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1500" cap="none" dirty="0" err="1" smtClean="0">
                <a:solidFill>
                  <a:srgbClr val="4E453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Л.В.Занков</a:t>
            </a:r>
            <a:r>
              <a:rPr lang="ru-RU" sz="1500" cap="none" dirty="0">
                <a:solidFill>
                  <a:srgbClr val="4E453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  Д.Б.Эльконин, </a:t>
            </a:r>
            <a:r>
              <a:rPr lang="ru-RU" sz="1500" cap="none" dirty="0" smtClean="0">
                <a:solidFill>
                  <a:srgbClr val="4E453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В.В.Давыдов)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>
            <a:noAutofit/>
          </a:bodyPr>
          <a:lstStyle/>
          <a:p>
            <a:pPr indent="190500">
              <a:lnSpc>
                <a:spcPct val="115000"/>
              </a:lnSpc>
              <a:spcAft>
                <a:spcPts val="1000"/>
              </a:spcAft>
            </a:pPr>
            <a:r>
              <a:rPr lang="ru-RU" sz="1200" b="1" i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</a:t>
            </a:r>
            <a:r>
              <a:rPr lang="ru-RU" sz="12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развивающего обучения</a:t>
            </a:r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 это такое обучение, при котором главной целью является </a:t>
            </a:r>
            <a:r>
              <a:rPr lang="ru-RU" sz="1200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 приобретение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знаний, умений и навыков, а </a:t>
            </a:r>
            <a:r>
              <a:rPr lang="ru-RU" sz="1200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создание условий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для развития психологических особенностей: способностей, интересов, личностных качеств и отношений между людьми; при котором учитываются и используются закономерности развития, уровень и особенности индиви­дуума. </a:t>
            </a:r>
            <a:b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 развивающим обучением понимается новый, активно-деятельный способ обучения, идущий на смену объяснительно-иллюстративному способу. </a:t>
            </a:r>
            <a:endParaRPr lang="ru-RU" sz="12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Цели технологии развивающего обучения: </a:t>
            </a:r>
            <a:endParaRPr lang="ru-RU" sz="1200" b="1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-формировать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теоретическое сознание и мышление;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-формировать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 столько ЗУНы, сколько способы умственной деятельности – СУДы;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проведения занятия, построенного в со­ответствии с теорией общего развития (Л.В. Занков), включает: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ознакомление детей с планом занятия и объяснение нового материала;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выделение основных терминов и правил, оформление конспекта занятия;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практических и творческих заданий с помощью алгоритмов и образцов;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творческих заданий для развития интереса к определённому виду деятельности. 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190500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Развивающее обучение ориентировано на «зону ближайшего развития», т.е. на деятельность, которую обучаемый может выполнить с помощью педагога.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190500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b="1" i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8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Информационные </a:t>
            </a:r>
            <a:r>
              <a:rPr lang="ru-RU" sz="28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технологии </a:t>
            </a:r>
            <a:r>
              <a:rPr lang="ru-RU" sz="28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8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18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по </a:t>
            </a:r>
            <a:r>
              <a:rPr lang="ru-RU" sz="1800" b="1" i="1" cap="none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Г.К.Селевко</a:t>
            </a:r>
            <a:r>
              <a:rPr lang="ru-RU" sz="18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ru-RU" sz="1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это технологии, использующие специальные технические информационные средства </a:t>
            </a:r>
            <a:endParaRPr lang="ru-RU" sz="25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ЭВМ, аудио, кино, видео).</a:t>
            </a:r>
            <a:endParaRPr lang="ru-RU" sz="2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Новые информационные технологии развивают идеи программированного обучения, открывают совершенно новые, еще не исследованные технологические варианты обучения, связанные с уникальными возможностями современных компьютеров и телекоммуникаций.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Clr>
                <a:srgbClr val="FE8637"/>
              </a:buClr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Цели новых информационных технологий: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Clr>
                <a:srgbClr val="FE8637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Формирование умений работать с информацией, развитие коммуникативных способностей.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Clr>
                <a:srgbClr val="FE8637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личности «информационного общества».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Clr>
                <a:srgbClr val="FE8637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Предоставление ребенку возможности для усвоения такого объема учебного материала, сколько он может усвоить.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Clr>
                <a:srgbClr val="FE8637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Формирование у детей исследовательских умений, умений принимать оптимальные решения.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97180" lvl="0" indent="0" algn="just">
              <a:lnSpc>
                <a:spcPct val="115000"/>
              </a:lnSpc>
              <a:buClr>
                <a:srgbClr val="FE8637"/>
              </a:buClr>
              <a:buNone/>
            </a:pPr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Компьютерная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технология может осуществляться в следующих вариантах: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 - как 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проникающая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технология (применение компьютерного обучения по отдельным темам, разделам для отдельных дидактических задач).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II - как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основная,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определяющая, наиболее значимая из используемых в данной технологии частей.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III - как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монотехнология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(когда все обучение, все управление учебным процессом, включая все виды диагностики, мониторинг, опираются на применение компьютера).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49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Технология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совокупность приемов, применяемых в каком-либо деле, мастерстве, искусстве (толковый словарь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такое построение деятельности педагога, в которой все входящие в него действия представлены в определенной последовательности и целостности, а выполнение предполагает достижение необходимого результата и имеет прогнозируемый характер.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2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ЗДОРОВЬЕСБЕРЕГАЮЩИЕ ТЕХНОЛОГИИ </a:t>
            </a:r>
            <a:endParaRPr lang="ru-RU" sz="3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2565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система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создающая максимально возможные условия для сохранения, укрепления и развития духовного, эмоционального, интеллектуального, личностного и физического здоровья всех субъектов образования (учащихся, педагогов и др.).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эту систему входит: </a:t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.Использование данных мониторинга состояния здоровья детей, проводимого медицинскими работниками, и собственных наблюдений в процессе реализации образовательной технологии, ее коррекция в соответствии с имеющимися данными.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.Учет особенностей возрастного развития и разработка образовательной стратегии, соответствующей особенностям памяти, мышления, работоспособности, активности и т.д. детей данной возрастной группы.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.Создание благоприятного эмоционально-психологического климата в процессе реализации технологии.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9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  <a:cs typeface="Times New Roman"/>
              </a:rPr>
              <a:t>Групповые технологии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</a:br>
            <a:r>
              <a:rPr lang="ru-RU" sz="2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2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И.В. Первина, В.К. Дьяченко) </a:t>
            </a:r>
            <a:r>
              <a:rPr lang="ru-RU" sz="2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ru-RU" sz="1600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Данную технологию чаще используют при проведении практических работ, при решении конструктивно-технических задач на занятиях творчеством)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 использования: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обеспечение 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активности учебного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процесса;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достижение 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высокого уровня усвоения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содержания;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позволяют 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реализовать основные условия коллективности: сознание общей цели, распределение обязанностей, взаимную зависимость и контроль.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Организационная </a:t>
            </a:r>
            <a:r>
              <a:rPr lang="ru-RU" sz="16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структура 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групповых способов обучения может быть комбинированной, то есть содержать в себе различные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формы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этом доминирующее значение имеет именно групповое общение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22C2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Формы обучения: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Групповая (</a:t>
            </a: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когда один обучает многих), </a:t>
            </a:r>
            <a:r>
              <a:rPr lang="ru-RU" sz="16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парная, индивидуальная.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групповым способам обучения можно отнести: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классно урочную организацию;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лекционно — семинарскую систему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дидактические игры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метод проектов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6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52534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Технологический 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процесс групповой работы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</a:t>
            </a:r>
            <a:r>
              <a:rPr lang="ru-RU" sz="16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складывается </a:t>
            </a:r>
            <a:r>
              <a:rPr lang="ru-RU" sz="16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 следующих элементов: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-Подготовка к выполнению группового задания. </a:t>
            </a: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Постановка познавательной задачи (проблемной ситуации).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Инструктаж о последовательности работы.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Раздача дидактического материала по группам</a:t>
            </a:r>
            <a: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-Групповая работа.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г) Знакомство с материалом, планирование работы в группе.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д) Распределение заданий внутри группы.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е) Индивидуальное выполнение задания.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ж) Обсуждение индивидуальных результатов работы в группе.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з) Обсуждение общего задания группы (замечания, дополнения, уточнения, обобщения).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и) Подведение итогов группового задания</a:t>
            </a:r>
            <a: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 Заключительная часть. 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к) Сообщение о результатах работы в группах.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л) Анализ познавательной задачи, рефлексия.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м) Общий вывод о групповой работе и достижении поставленной задачи. Дополнительная информация учителя на группу</a:t>
            </a:r>
            <a: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</a:t>
            </a:r>
            <a:r>
              <a:rPr lang="ru-RU" sz="12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групповым технологиям следует отнести и многие технологии нетрадиционных занятий, в которых имеет место разделение группы на подгруппы</a:t>
            </a:r>
            <a:r>
              <a:rPr lang="ru-RU" sz="1200" b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200" b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b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Например:  </a:t>
            </a:r>
            <a:r>
              <a:rPr lang="ru-RU" sz="1200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занятие-экскурсия,  занятие-путешествие, интегрированное занятие и др</a:t>
            </a:r>
            <a: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ru-RU" sz="1200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2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2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результате использования групповых  технологии открывает большие возможности для кооперирования, для возникновения коллективной познавательной деятельности учащихся, развитие самостоятельности учащихся, способствовать углубленному усвоению материала, достижение высокого уровня усвоения материала.</a:t>
            </a:r>
            <a:r>
              <a:rPr lang="ru-RU" sz="1200" b="1" i="1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b="1" i="1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4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77281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</a:rPr>
              <a:t>Культуровоспитывающая технология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</a:rPr>
              <a:t>.</a:t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Calibri"/>
              </a:rPr>
            </a:br>
            <a:r>
              <a:rPr lang="ru-RU" sz="1600" dirty="0">
                <a:latin typeface="Times New Roman"/>
                <a:ea typeface="Calibri"/>
              </a:rPr>
              <a:t>(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Культуровоспитывающая </a:t>
            </a: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технология дифференцированного обучения по интересам детей (И.Н. Закатова</a:t>
            </a:r>
            <a:r>
              <a:rPr lang="ru-RU" sz="1800" b="1" dirty="0" smtClean="0">
                <a:latin typeface="Times New Roman"/>
                <a:ea typeface="Times New Roman"/>
                <a:cs typeface="Times New Roman"/>
              </a:rPr>
              <a:t>)</a:t>
            </a:r>
            <a:r>
              <a:rPr lang="ru-RU" sz="1800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715200" cy="5256584"/>
          </a:xfrm>
        </p:spPr>
        <p:txBody>
          <a:bodyPr>
            <a:normAutofit fontScale="55000" lnSpcReduction="20000"/>
          </a:bodyPr>
          <a:lstStyle/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Образовательные области и виды деятельности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направлены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 формирование мировоззрения детей, развитие познавательных способностей, становление мотивационных установок положительной направленности, удовлетворение самых различных их интересов.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Учебный план учреждения дополнительного образования детей предоставляет ребенку широкий спектр образовательных и развивающих дисциплин. Этот комплект предметов дает ребенку возможность свободного выбора и поиска своей индивидуальности. Каждый предмет позволяет ребенку выявить свои способности и задатки, т.е. осуществить социально-педагогическую пробу личности. Дети, интересующиеся определенным предметом, объединяются в одну группу. Это реализуется с помощью различных видов дифференциации по интересам (углубления, уклоны, профили, клубы).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sz="29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Задача технологии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дифференцированного обучения по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интересам- это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определение специальных интересов, наклонностей, способностей детей.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учреждениях дополнительного образования детей разработана система психолого-педагогической диагностики по интересам, которая включает: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ежегодный опрос учащихся, педагогов, родителей;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тестирование развития специальных способностей;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определение готовности и области интересов вновь поступающего ребенка;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профориентационную диагностику;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определение интересов и других показателей для дифференциации.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контроле знаний дифференциация углубляется и переходит в и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ндивидуализацию обучения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что означает организацию учебного процесса, при которой выбор способов, приемов, темпа обучения обусловлен индивидуальными особенностями детей.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610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>Технология развития критического </a:t>
            </a:r>
            <a:r>
              <a:rPr lang="ru-RU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>мышления (ТРКМ)</a:t>
            </a:r>
            <a:r>
              <a:rPr lang="ru-RU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8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47500" lnSpcReduction="20000"/>
          </a:bodyPr>
          <a:lstStyle/>
          <a:p>
            <a:pPr indent="107950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sz="2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Данная </a:t>
            </a: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направлена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на развитие ученика, основными показателями которого являются оценочность, открытость новым идеям, собственное мнение и рефлексия собственных суждений.</a:t>
            </a:r>
            <a:endParaRPr lang="ru-RU" sz="2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Критическое мышление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– это открытое мышление, не принимающее догм, развивающееся  путем наложения новой информации на жизненный личный опыт. </a:t>
            </a: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Критическое мышление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иногда называют направленным мышлением, поскольку оно направлено на получение желаемого результата</a:t>
            </a:r>
            <a:r>
              <a:rPr lang="ru-RU" sz="2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sz="25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500" b="1" dirty="0">
                <a:latin typeface="Times New Roman" pitchFamily="18" charset="0"/>
                <a:ea typeface="Times New Roman"/>
                <a:cs typeface="Times New Roman" pitchFamily="18" charset="0"/>
              </a:rPr>
              <a:t>Основная идея</a:t>
            </a:r>
            <a:r>
              <a:rPr lang="ru-RU" sz="2500" dirty="0">
                <a:latin typeface="Times New Roman" pitchFamily="18" charset="0"/>
                <a:ea typeface="Times New Roman"/>
                <a:cs typeface="Times New Roman" pitchFamily="18" charset="0"/>
              </a:rPr>
              <a:t> – создать такую атмосферу учения, при которой учащиеся совместно с учителем активно работают, сознательно с учителем активно работают, сознательно размышляют над процессом обучения, отслеживают, подтверждают, опровергают или расширяют знания, новые идеи, чувства или мнения об окружающем мире.         </a:t>
            </a:r>
            <a:endParaRPr lang="ru-RU" sz="2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технологии развития критического мышления состоит в развитии мыслительных навыков, которые необходимы детям в дальнейшей жизни (умение принимать взвешенные решения, работать с информацией, выделять главное и второстепенное, анализировать различные стороны явлений).</a:t>
            </a:r>
            <a:endParaRPr lang="ru-RU" sz="2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Актуальностью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 данной  технология является то, что она позволяет проводить занятия в оптимальном режиме, у детей повышается уровень работоспособности, усвоение знаний на занятии происходит в процессе постоянного поиска</a:t>
            </a:r>
            <a:r>
              <a:rPr lang="ru-RU" sz="2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indent="107950">
              <a:lnSpc>
                <a:spcPct val="115000"/>
              </a:lnSpc>
              <a:spcAft>
                <a:spcPts val="0"/>
              </a:spcAft>
            </a:pPr>
            <a:endParaRPr lang="ru-RU" sz="25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17780">
              <a:lnSpc>
                <a:spcPct val="115000"/>
              </a:lnSpc>
              <a:spcAft>
                <a:spcPts val="0"/>
              </a:spcAft>
            </a:pPr>
            <a:r>
              <a:rPr lang="ru-RU" sz="2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традиционной системе обучения целью выступало формирование у детей азов грамотности, когда учитель показывает и объясняет, а ученик – запоминает и повторяет; а общение на уроке, как правило, было фронтальное. ТРКМ меняет деятельность ученика, привыкшего к получению готовых знаний,  подчинению, послушанию, монотонной работе не уроке, а значит, меняет и его смысловые установки. При использовании ТРКМ  учащиеся являются субъектами при определении целей учебной работы, критериев оценки ее результатов; у детей есть возможность исправления, редактирования работ. Такие уроки дают учащимся возможность проявить себя, показать свое видение предложенных тем и проблем, дают большую свободу творческого поиска.</a:t>
            </a:r>
            <a:endParaRPr lang="ru-RU" sz="2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91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639472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200799" cy="568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837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5070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267122"/>
              </p:ext>
            </p:extLst>
          </p:nvPr>
        </p:nvGraphicFramePr>
        <p:xfrm>
          <a:off x="467544" y="548680"/>
          <a:ext cx="7146107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Документ" r:id="rId4" imgW="6085392" imgH="5173581" progId="Word.Document.12">
                  <p:embed/>
                </p:oleObj>
              </mc:Choice>
              <mc:Fallback>
                <p:oleObj name="Документ" r:id="rId4" imgW="6085392" imgH="51735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548680"/>
                        <a:ext cx="7146107" cy="5544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3424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472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79252"/>
              </p:ext>
            </p:extLst>
          </p:nvPr>
        </p:nvGraphicFramePr>
        <p:xfrm>
          <a:off x="251521" y="548680"/>
          <a:ext cx="7920880" cy="2664296"/>
        </p:xfrm>
        <a:graphic>
          <a:graphicData uri="http://schemas.openxmlformats.org/drawingml/2006/table">
            <a:tbl>
              <a:tblPr firstRow="1" firstCol="1" bandRow="1"/>
              <a:tblGrid>
                <a:gridCol w="1979599"/>
                <a:gridCol w="1980427"/>
                <a:gridCol w="1980427"/>
                <a:gridCol w="1980427"/>
              </a:tblGrid>
              <a:tr h="266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III стадия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 </a:t>
                      </a: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Рефлексия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(осмысление, рождение нового знания)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Синквейн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Эссе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Дискуссия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Круглый стол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«РАФТ»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возвращает  учащихся к первоначальным записям – предположениям.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вносит изменения, дополнения.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даёт творческие, исследовательские или практические задания на основе изученной информации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соотносит «новую» информацию со «старой»; используя задания, полученные на стадии осмысления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обобщает полученную информацию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121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2100"/>
              </a:lnSpc>
              <a:spcBef>
                <a:spcPts val="2250"/>
              </a:spcBef>
              <a:spcAft>
                <a:spcPts val="750"/>
              </a:spcAft>
            </a:pPr>
            <a:r>
              <a:rPr lang="ru-RU" sz="3200" b="1" kern="1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Эффективность использования технологии критического мышления</a:t>
            </a:r>
            <a:r>
              <a:rPr lang="ru-RU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/>
            </a:r>
            <a:br>
              <a:rPr lang="ru-RU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</a:b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Autofit/>
          </a:bodyPr>
          <a:lstStyle/>
          <a:p>
            <a:pPr>
              <a:lnSpc>
                <a:spcPts val="1465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КМ есть технологический аспект, позволяющий четко организовать учебный процесс и при этом в комплексе решать важнейшие образовательные и воспитательные задачи  (дисциплинированность,  четкое  и внимательное выполнение заданий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);</a:t>
            </a:r>
          </a:p>
          <a:p>
            <a:pPr>
              <a:lnSpc>
                <a:spcPts val="1465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Технологичность КМ обучает  учеников умению самостоятельной обработки информации,  формирует самостоятельность мышления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>
              <a:lnSpc>
                <a:spcPts val="1465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КМ  развивает коммуникативные навыки,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умение 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вести диалог,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способность 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работать в коллективе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>
              <a:lnSpc>
                <a:spcPts val="1465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В    технологии КМ  заложен  прием    </a:t>
            </a:r>
            <a:r>
              <a:rPr lang="ru-RU" sz="16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взаимообучения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 Известно, что легче всего научиться, обучая других. Ученикам предлагается роль учителя. Это поднимает у них самооценку и заставляет поверить в свои силы – этот прием наиболее эффективен при работе с информативным текстом;</a:t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Передача информации друг другу развивает  различные типы восприятия: аналитический, визуальный, аудиальный,  рефлексивный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>
              <a:lnSpc>
                <a:spcPts val="1465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КМ  развивает способность учащихся к </a:t>
            </a:r>
            <a:r>
              <a:rPr lang="ru-RU" sz="16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саморегуляции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учебной деятельности и к самообразованию в целом ( трехфазная структура урока предполагает наличие рефлексии на каждой стадии урока и соответственно собственно рефлексии. Рефлексивный анализ проблем, осваиваемый учащимися, является необходимым условием выработки у них приемов самостоятельной постановки задач, гипотез и планов решений, критериев оценки полученных результатов.) </a:t>
            </a: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7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Преимущества технологии: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55000" lnSpcReduction="20000"/>
          </a:bodyPr>
          <a:lstStyle/>
          <a:p>
            <a:pPr indent="10795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Педагоги, работающие с детьми в рамках критического мышления, отмечают следующие преимущества данной технологии: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работа в паре и в малой группе удваивает, утраивает интеллектуальный потенциал участников, значительно расширяется их словарный запас;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совместная работа способствует лучшему пониманию трудного, информационно насыщенного текста;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есть возможность повторения, усвоения материала;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усиливается диалог по поводу смысла текста (как перекодировать текст для презентации полученной информации другим участникам процесса);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вырабатывается уважение к собственным мыслям и опыту;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появляется большая глубина понимания, возникает новая, еще более интересная мысль;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обостряется любознательность, наблюдательность;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дети становятся более восприимчивы к опыту других детей: совместная работа выковывает единство, ученики учатся слушать друг друга, несут ответственность за совместный способ познания;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письменная речь развивает в детях навыки чтения и наоборот;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ходе обсуждения обнаруживается несколько трактовок одного и того же содержания, а это еще раз работает на понимание;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развивает активное слушание;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исчезает страх перед белым листом и перед аудиторией;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предоставляется случай заблистать в глазах одноклассников и учителей, развеять стереотипы восприятия того или иного ребенка, повысить самооценку.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85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3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Цель внедрения инновационных </a:t>
            </a:r>
            <a:r>
              <a:rPr lang="ru-RU" sz="3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технологий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дать детям почувствовать радость труда в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учении;</a:t>
            </a: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пробудить в их сердцах чувство собственного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достоинства;</a:t>
            </a: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решить социальную проблему развития способностей каждого ученика, включив его в активную деятельность, доведя представления по изучаемой теме до формирования устойчивых понятий и умений.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96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pPr marL="228600" algn="ctr">
              <a:lnSpc>
                <a:spcPts val="1350"/>
              </a:lnSpc>
              <a:spcAft>
                <a:spcPts val="0"/>
              </a:spcAft>
            </a:pP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Затруднения, которые испытывает педагог,  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работая</a:t>
            </a:r>
            <a:b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в данной технологии.</a:t>
            </a: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Реализовать полностью урок в данной технологии  в рамках классно- урочной системы очень сложно (как и другой любой). Лучше урок сдваивать, если есть такая возможность.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Не все дети способны работать с большим объёмом информации. Техника чтения не у всех одинакова, не все синхронно могут работать.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Технология не всегда эффективна в слабых классах (как и любая другая, развивающая).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 технологией нужно подробно ознакомиться, пройти необходимые курсы, посетить семинары, уроки коллег. Это является одним из условий.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Неправильное понимание стратегий и методов.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Непринятие некоторых приёмов детьми, нелюбимые (творческого характера и работа с большим объёмом информации).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В технологии огромное количество приёмов – затруднение в выборе.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Сложность в подборе материала (из разных источников).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Маленькая наполняемость детей в классах может тормозить внедрение технологии КМ.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Большие моральные, временные и материальные затраты.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61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Образовательные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результаты: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работать с увеличивающимся и постоянно обновляющимся информационным потоком в разных областях знаний;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пользоваться различными способами интегрирования информации;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задавать вопросы, самостоятельно формулировать гипотезу;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решать проблемы;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вырабатывать собственное мнение на основе осмысления различного опыта, идей и представлений;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выражать свои мысли (устно и письменно) ясно, уверенно и корректно по отношению к окружающим;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аргументировать свою точку зрения и учитывать точки зрения других;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способность самостоятельно заниматься своим обучением (академическая мобильность);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брать на себя ответственность;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участвовать в совместном принятии решения;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выстраивать конструктивные взаимоотношения с другими людьми;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сотрудничать и работать в группе и др.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0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0265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«</a:t>
            </a:r>
            <a: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Современная </a:t>
            </a:r>
            <a:r>
              <a:rPr lang="ru-RU" sz="32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жизнь устанавливает свои приоритеты</a:t>
            </a:r>
            <a: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:</a:t>
            </a:r>
            <a:b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</a:br>
            <a: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 </a:t>
            </a:r>
            <a:r>
              <a:rPr lang="ru-RU" sz="32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не простое знание фактов, не умения, как таковые, а </a:t>
            </a:r>
            <a: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способность</a:t>
            </a:r>
            <a:r>
              <a:rPr lang="ru-RU" sz="32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 пользоваться приобретённым; не объём информации, а умение получать её и моделировать; не потребительство, а созидание и </a:t>
            </a:r>
            <a:r>
              <a:rPr lang="ru-RU" sz="3200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сотрудничество»</a:t>
            </a:r>
            <a:r>
              <a:rPr lang="ru-RU" sz="3200" b="1" i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 </a:t>
            </a:r>
            <a:endParaRPr lang="ru-RU" sz="3200" b="1" i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7467600" cy="1368152"/>
          </a:xfrm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4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Перечень современных образовательных </a:t>
            </a: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технологий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00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i="1" dirty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Педагогические технологии на основе личностно-ориентированного </a:t>
            </a:r>
            <a:r>
              <a:rPr lang="ru-RU" sz="7200" b="1" i="1" dirty="0" smtClean="0">
                <a:solidFill>
                  <a:srgbClr val="322C2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подхода:</a:t>
            </a: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Личностно-ориентированное обучение  (Якиманская  И.С.);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индивидуального обучения 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Коллективный способ обучения;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Технологии адаптивной системы обучения;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Педагогика сотрудничества  («проникающая технология»);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КТД;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ТРИЗ;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Проблемное обучение;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Коммуникативная технология;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программированного обучения;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Игровые технологии;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Технологии развивающего обучения (Л.ВЗанков;  Д.Б.Эльконин, В.В.Давыдов)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Информационные технологии;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latin typeface="Times New Roman" pitchFamily="18" charset="0"/>
                <a:ea typeface="Times New Roman"/>
                <a:cs typeface="Times New Roman" pitchFamily="18" charset="0"/>
              </a:rPr>
              <a:t>Здоровьесберегающие технологии;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latin typeface="Times New Roman" pitchFamily="18" charset="0"/>
                <a:ea typeface="Times New Roman"/>
                <a:cs typeface="Times New Roman" pitchFamily="18" charset="0"/>
              </a:rPr>
              <a:t>Групповые технологии 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latin typeface="Times New Roman" pitchFamily="18" charset="0"/>
                <a:ea typeface="Times New Roman"/>
                <a:cs typeface="Times New Roman" pitchFamily="18" charset="0"/>
              </a:rPr>
              <a:t>Культуровоспитывающая технология дифференцированного обучения по интересам детей (И.Н. Закатова).  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6000" b="1" dirty="0">
                <a:latin typeface="Times New Roman" pitchFamily="18" charset="0"/>
                <a:ea typeface="Times New Roman"/>
                <a:cs typeface="Times New Roman" pitchFamily="18" charset="0"/>
              </a:rPr>
              <a:t>Технология развития критического мышления;</a:t>
            </a:r>
            <a:endParaRPr lang="ru-RU" sz="6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09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Успешность применения новой технологии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>
            <a:normAutofit/>
          </a:bodyPr>
          <a:lstStyle/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зависит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 от способности педагога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реализовать</a:t>
            </a:r>
          </a:p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определенный метод обучения на практике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от эффективности и правильности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применения</a:t>
            </a:r>
          </a:p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выбранного метода на определенном этапе занятия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</a:p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решении данной задачи и в работе с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конкретным</a:t>
            </a:r>
          </a:p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контингентом детей. 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104541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</p:spPr>
        <p:txBody>
          <a:bodyPr>
            <a:normAutofit/>
          </a:bodyPr>
          <a:lstStyle/>
          <a:p>
            <a:pPr marL="274320" lvl="0" indent="-274320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Педагог 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/>
                <a:cs typeface="Times New Roman" pitchFamily="18" charset="0"/>
              </a:rPr>
              <a:t>должен уметь: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применять </a:t>
            </a:r>
            <a:r>
              <a:rPr lang="ru-RU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методы и приемы обучения, используемые в данной технологии;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проводить и анализировать учебные занятия, построенные по новой технологии;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научить детей новым методам работы;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4E453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оценивать результаты внедрения новой технологии в практику, используя методы педагогической диагностики.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1289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Autofit/>
          </a:bodyPr>
          <a:lstStyle/>
          <a:p>
            <a:pPr algn="ctr"/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Технология </a:t>
            </a: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личностно-ориентированного обучения  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/>
            </a:r>
            <a:b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</a:b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(</a:t>
            </a: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</a:rPr>
              <a:t>И.С. Якиманская) </a:t>
            </a:r>
            <a:endParaRPr lang="ru-RU" sz="2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Autofit/>
          </a:bodyPr>
          <a:lstStyle/>
          <a:p>
            <a:pPr algn="just">
              <a:lnSpc>
                <a:spcPts val="1650"/>
              </a:lnSpc>
              <a:spcAft>
                <a:spcPts val="525"/>
              </a:spcAft>
            </a:pPr>
            <a:r>
              <a:rPr lang="ru-RU" sz="14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 технологии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– максимальное развитие (а не формирование заранее заданных) индивидуальных познавательных способностей ребенка на основе использования имеющегося у него опыта жизнедеятельности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lnSpc>
                <a:spcPts val="1650"/>
              </a:lnSpc>
              <a:spcAft>
                <a:spcPts val="525"/>
              </a:spcAft>
            </a:pPr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Задача </a:t>
            </a:r>
            <a:r>
              <a:rPr lang="ru-RU" sz="14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педагога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– не «давать» материал, а пробудить интерес, раскрыть возможности каждого, организовать совместную познавательную, творческую деятельность каждого ребенка. 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650"/>
              </a:lnSpc>
              <a:spcAft>
                <a:spcPts val="525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методическую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основу этой технологии составляют дифференциация и индивидуализация обучения.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650"/>
              </a:lnSpc>
              <a:spcAft>
                <a:spcPts val="525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Технология проведения учебного занятия в системе дифференцированного обучения предполагает несколько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этапов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85750" lvl="0" indent="-342900" algn="just">
              <a:lnSpc>
                <a:spcPts val="1650"/>
              </a:lnSpc>
              <a:spcAft>
                <a:spcPts val="22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Ориентационный этап (договорной). Педагог договаривается в детьми, о том, как они будут работать, к чему стремиться, чего достигнут. Каждый отвечает за результаты своего труда и имеет возможность работать на разных уровнях, который выбирает самостоятельно.</a:t>
            </a: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85750" lvl="0" indent="-342900" algn="just">
              <a:lnSpc>
                <a:spcPts val="1650"/>
              </a:lnSpc>
              <a:spcAft>
                <a:spcPts val="22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Подготовительный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этап. Дидактическая задача – обеспечить мотивацию, актуализировать опорные знания и умения. Необходимо объяснить, почему это нужно научиться делать, где это пригодиться и почему без этого нельзя (иными словами, «завести мотор»). На этом этапе вводный контроль (тест, упражнение). Дидактическая задача – восстановить в памяти все то, на чем строиться занятие.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85750" lvl="0" indent="-342900" algn="just">
              <a:lnSpc>
                <a:spcPts val="1650"/>
              </a:lnSpc>
              <a:spcAft>
                <a:spcPts val="22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Основной этап – усвоение знаний и умений. Учебная информация излагается кратко, четко, ясно, с опорой на образцы. Затем дети должны перейти на самостоятельную работу и взаимопроверку. Основной принцип – каждый добывает знания сам.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85750" lvl="0" indent="-342900" algn="just">
              <a:lnSpc>
                <a:spcPts val="1650"/>
              </a:lnSpc>
              <a:spcAft>
                <a:spcPts val="22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Итоговый этап – оценка лучших работ, ответов, обобщение пройденного на занятии.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4057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634082"/>
          </a:xfrm>
        </p:spPr>
        <p:txBody>
          <a:bodyPr>
            <a:normAutofit/>
          </a:bodyPr>
          <a:lstStyle/>
          <a:p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Технология </a:t>
            </a: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индивидуального обучения</a:t>
            </a:r>
            <a:endParaRPr lang="ru-RU" sz="3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2337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ts val="1650"/>
              </a:lnSpc>
              <a:spcAft>
                <a:spcPts val="525"/>
              </a:spcAft>
              <a:buNone/>
            </a:pPr>
            <a:r>
              <a:rPr lang="ru-RU" dirty="0" smtClean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индивидуальный подход, индивидуализация обучения, метод проектов)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– такая технология обучения, при которой индивидуальный подход и индивидуальная форма обучения являются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приоритетными.</a:t>
            </a: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Принцип обучения: </a:t>
            </a:r>
            <a:r>
              <a:rPr lang="ru-RU" sz="2500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индивидуальный </a:t>
            </a:r>
            <a:r>
              <a:rPr lang="ru-RU" sz="2500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подход </a:t>
            </a:r>
            <a:endParaRPr lang="ru-RU" dirty="0" smtClean="0">
              <a:solidFill>
                <a:srgbClr val="322C2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Главным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достоинством индивидуального обучения является то, что оно позволяет адаптировать содержание, методы, формы, темп  обучения к индивидуальным особенностям каждого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воспитанника,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следить за его продвижением в обучении, вносить необходимую коррекцию. Это позволяет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ребёнку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работать экономно, контролировать свои затраты, что гарантирует успех в обучении.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6433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</a:pPr>
            <a:r>
              <a:rPr lang="ru-RU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Коллективный способ обучения.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/>
            </a:r>
            <a:b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</a:b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Цель использования: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обеспечение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активности учебного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процесса;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-достижение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высокого уровня усвоения содержания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lang="ru-RU" b="1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условия коллективности</a:t>
            </a:r>
            <a:r>
              <a:rPr lang="ru-RU" b="1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-сознание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общей </a:t>
            </a: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цели;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-распределение обязанностей;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 -взаимная </a:t>
            </a:r>
            <a:r>
              <a:rPr lang="ru-RU" dirty="0">
                <a:solidFill>
                  <a:srgbClr val="322C20"/>
                </a:solidFill>
                <a:latin typeface="Times New Roman"/>
                <a:ea typeface="Times New Roman"/>
                <a:cs typeface="Times New Roman"/>
              </a:rPr>
              <a:t>зависимость и контроль.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4E4532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87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464</TotalTime>
  <Words>1553</Words>
  <Application>Microsoft Office PowerPoint</Application>
  <PresentationFormat>Экран (4:3)</PresentationFormat>
  <Paragraphs>285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Эркер</vt:lpstr>
      <vt:lpstr>Документ</vt:lpstr>
      <vt:lpstr>Презентация PowerPoint</vt:lpstr>
      <vt:lpstr>Технология</vt:lpstr>
      <vt:lpstr>Цель внедрения инновационных технологий</vt:lpstr>
      <vt:lpstr>Перечень современных образовательных технологий</vt:lpstr>
      <vt:lpstr>Успешность применения новой технологии</vt:lpstr>
      <vt:lpstr>Педагог  должен уметь: </vt:lpstr>
      <vt:lpstr>Технология личностно-ориентированного обучения   (И.С. Якиманская) </vt:lpstr>
      <vt:lpstr>Технология индивидуального обучения</vt:lpstr>
      <vt:lpstr>Коллективный способ обучения. </vt:lpstr>
      <vt:lpstr>Технология адаптивной системы обучения (А.С.Границкая) </vt:lpstr>
      <vt:lpstr>Педагогика сотрудничества   («проникающая технология») </vt:lpstr>
      <vt:lpstr> Технология КТД  (коллективная творческая деятельность) </vt:lpstr>
      <vt:lpstr>Технология ТРИЗ (Теория Решения Изобретательских Задач )</vt:lpstr>
      <vt:lpstr>Технология  проблемного обучения </vt:lpstr>
      <vt:lpstr> Коммуникативная технология</vt:lpstr>
      <vt:lpstr>Технология  программированного обучения  </vt:lpstr>
      <vt:lpstr>Игровые технологии  (Пидкасистый П.И., Эльконин Д.Б.) </vt:lpstr>
      <vt:lpstr>  Технологии развивающего обучения. (Л.В.Занков;  Д.Б.Эльконин, В.В.Давыдов) </vt:lpstr>
      <vt:lpstr>  Информационные технологии  (по Г.К.Селевко) </vt:lpstr>
      <vt:lpstr>ЗДОРОВЬЕСБЕРЕГАЮЩИЕ ТЕХНОЛОГИИ </vt:lpstr>
      <vt:lpstr>Групповые технологии   (И.В. Первина, В.К. Дьяченко)  </vt:lpstr>
      <vt:lpstr>Технологический процесс групповой работы                           складывается из следующих элементов: -Подготовка к выполнению группового задания.  а) Постановка познавательной задачи (проблемной ситуации). б) Инструктаж о последовательности работы. в) Раздача дидактического материала по группам.  -Групповая работа.  г) Знакомство с материалом, планирование работы в группе. д) Распределение заданий внутри группы. е) Индивидуальное выполнение задания. ж) Обсуждение индивидуальных результатов работы в группе. з) Обсуждение общего задания группы (замечания, дополнения, уточнения, обобщения). и) Подведение итогов группового задания.  - Заключительная часть.  к) Сообщение о результатах работы в группах. л) Анализ познавательной задачи, рефлексия. м) Общий вывод о групповой работе и достижении поставленной задачи. Дополнительная информация учителя на группу.  К групповым технологиям следует отнести и многие технологии нетрадиционных занятий, в которых имеет место разделение группы на подгруппы.  Например:  занятие-экскурсия,  занятие-путешествие, интегрированное занятие и др. В результате использования групповых  технологии открывает большие возможности для кооперирования, для возникновения коллективной познавательной деятельности учащихся, развитие самостоятельности учащихся, способствовать углубленному усвоению материала, достижение высокого уровня усвоения материала. </vt:lpstr>
      <vt:lpstr>Культуровоспитывающая технология. (Культуровоспитывающая технология дифференцированного обучения по интересам детей (И.Н. Закатова)   </vt:lpstr>
      <vt:lpstr>Технология развития критического мышления (ТРКМ) </vt:lpstr>
      <vt:lpstr> </vt:lpstr>
      <vt:lpstr>Презентация PowerPoint</vt:lpstr>
      <vt:lpstr>Презентация PowerPoint</vt:lpstr>
      <vt:lpstr>Эффективность использования технологии критического мышления </vt:lpstr>
      <vt:lpstr> Преимущества технологии:</vt:lpstr>
      <vt:lpstr>Затруднения, которые испытывает педагог,  работая  в данной технологии. </vt:lpstr>
      <vt:lpstr>Образовательные результаты: </vt:lpstr>
      <vt:lpstr> «Современная жизнь устанавливает свои приоритеты:  не простое знание фактов, не умения, как таковые, а способность пользоваться приобретённым; не объём информации, а умение получать её и моделировать; не потребительство, а созидание и сотрудничество» 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41</cp:revision>
  <dcterms:created xsi:type="dcterms:W3CDTF">2015-09-10T09:49:45Z</dcterms:created>
  <dcterms:modified xsi:type="dcterms:W3CDTF">2015-09-14T06:14:10Z</dcterms:modified>
</cp:coreProperties>
</file>