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67" r:id="rId4"/>
    <p:sldId id="269" r:id="rId5"/>
    <p:sldId id="260" r:id="rId6"/>
    <p:sldId id="261" r:id="rId7"/>
    <p:sldId id="268" r:id="rId8"/>
    <p:sldId id="265" r:id="rId9"/>
    <p:sldId id="266" r:id="rId10"/>
    <p:sldId id="262" r:id="rId11"/>
    <p:sldId id="264" r:id="rId12"/>
    <p:sldId id="259" r:id="rId13"/>
    <p:sldId id="258" r:id="rId14"/>
    <p:sldId id="270" r:id="rId15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6" autoAdjust="0"/>
    <p:restoredTop sz="94660"/>
  </p:normalViewPr>
  <p:slideViewPr>
    <p:cSldViewPr snapToGrid="0">
      <p:cViewPr varScale="1">
        <p:scale>
          <a:sx n="74" d="100"/>
          <a:sy n="74" d="100"/>
        </p:scale>
        <p:origin x="84" y="7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70" d="100"/>
        <a:sy n="7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3.png"/><Relationship Id="rId5" Type="http://schemas.microsoft.com/office/2007/relationships/hdphoto" Target="../media/hdphoto1.wdp"/><Relationship Id="rId4" Type="http://schemas.openxmlformats.org/officeDocument/2006/relationships/image" Target="../media/image5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5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_rels/slideLayout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920834" y="1346946"/>
            <a:ext cx="10222992" cy="80683"/>
          </a:xfrm>
          <a:prstGeom prst="rect">
            <a:avLst/>
          </a:prstGeom>
          <a:blipFill dpi="0" rotWithShape="1">
            <a:blip r:embed="rId2" cstate="email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920834" y="4299696"/>
            <a:ext cx="10222992" cy="80683"/>
          </a:xfrm>
          <a:prstGeom prst="rect">
            <a:avLst/>
          </a:prstGeom>
          <a:blipFill dpi="0" rotWithShape="1">
            <a:blip r:embed="rId2" cstate="email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920834" y="1484779"/>
            <a:ext cx="10222992" cy="2743200"/>
          </a:xfrm>
          <a:prstGeom prst="rect">
            <a:avLst/>
          </a:prstGeom>
          <a:blipFill dpi="0" rotWithShape="1">
            <a:blip r:embed="rId2" cstate="email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10" name="Group 9"/>
          <p:cNvGrpSpPr/>
          <p:nvPr/>
        </p:nvGrpSpPr>
        <p:grpSpPr>
          <a:xfrm>
            <a:off x="9649215" y="4068923"/>
            <a:ext cx="1080904" cy="1080902"/>
            <a:chOff x="9685338" y="4460675"/>
            <a:chExt cx="1080904" cy="1080902"/>
          </a:xfrm>
        </p:grpSpPr>
        <p:sp>
          <p:nvSpPr>
            <p:cNvPr id="11" name="Oval 10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 cstate="email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2" name="Oval 11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51560" y="1432223"/>
            <a:ext cx="9966960" cy="3035808"/>
          </a:xfrm>
        </p:spPr>
        <p:txBody>
          <a:bodyPr anchor="ctr">
            <a:noAutofit/>
          </a:bodyPr>
          <a:lstStyle>
            <a:lvl1pPr algn="l">
              <a:lnSpc>
                <a:spcPct val="80000"/>
              </a:lnSpc>
              <a:defRPr sz="9600" cap="all" baseline="0">
                <a:blipFill dpi="0" rotWithShape="1">
                  <a:blip r:embed="rId6"/>
                  <a:srcRect/>
                  <a:tile tx="6350" ty="-127000" sx="65000" sy="64000" flip="none" algn="tl"/>
                </a:blip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9848" y="4389120"/>
            <a:ext cx="7891272" cy="1069848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1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EA2FDA-7555-4D58-B2E0-7CE559E5F7BE}" type="datetimeFigureOut">
              <a:rPr lang="ru-RU" smtClean="0"/>
              <a:t>02.11.2015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592733" y="4289334"/>
            <a:ext cx="1193868" cy="640080"/>
          </a:xfrm>
        </p:spPr>
        <p:txBody>
          <a:bodyPr/>
          <a:lstStyle>
            <a:lvl1pPr>
              <a:defRPr sz="2800"/>
            </a:lvl1pPr>
          </a:lstStyle>
          <a:p>
            <a:fld id="{9FAA3D5B-BC6B-46E6-B3E7-80CC1283CF4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165694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EA2FDA-7555-4D58-B2E0-7CE559E5F7BE}" type="datetimeFigureOut">
              <a:rPr lang="ru-RU" smtClean="0"/>
              <a:t>02.11.2015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AA3D5B-BC6B-46E6-B3E7-80CC1283CF4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801747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533400"/>
            <a:ext cx="2552700" cy="56388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66800" y="533400"/>
            <a:ext cx="7505700" cy="56388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EA2FDA-7555-4D58-B2E0-7CE559E5F7BE}" type="datetimeFigureOut">
              <a:rPr lang="ru-RU" smtClean="0"/>
              <a:t>02.11.2015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AA3D5B-BC6B-46E6-B3E7-80CC1283CF4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511075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EA2FDA-7555-4D58-B2E0-7CE559E5F7BE}" type="datetimeFigureOut">
              <a:rPr lang="ru-RU" smtClean="0"/>
              <a:t>02.11.2015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AA3D5B-BC6B-46E6-B3E7-80CC1283CF4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075739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4917989"/>
            <a:ext cx="12192000" cy="1940010"/>
          </a:xfrm>
          <a:prstGeom prst="rect">
            <a:avLst/>
          </a:prstGeom>
          <a:blipFill dpi="0" rotWithShape="1">
            <a:blip r:embed="rId2" cstate="email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67128" y="1225296"/>
            <a:ext cx="9281160" cy="3520440"/>
          </a:xfrm>
        </p:spPr>
        <p:txBody>
          <a:bodyPr anchor="ctr">
            <a:normAutofit/>
          </a:bodyPr>
          <a:lstStyle>
            <a:lvl1pPr>
              <a:lnSpc>
                <a:spcPct val="80000"/>
              </a:lnSpc>
              <a:defRPr sz="80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65774" y="5020056"/>
            <a:ext cx="9052560" cy="1066800"/>
          </a:xfrm>
        </p:spPr>
        <p:txBody>
          <a:bodyPr anchor="t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593667" y="6272784"/>
            <a:ext cx="2644309" cy="365125"/>
          </a:xfrm>
        </p:spPr>
        <p:txBody>
          <a:bodyPr/>
          <a:lstStyle/>
          <a:p>
            <a:fld id="{C5EA2FDA-7555-4D58-B2E0-7CE559E5F7BE}" type="datetimeFigureOut">
              <a:rPr lang="ru-RU" smtClean="0"/>
              <a:t>02.11.2015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182708" y="6272784"/>
            <a:ext cx="6327648" cy="365125"/>
          </a:xfrm>
        </p:spPr>
        <p:txBody>
          <a:bodyPr/>
          <a:lstStyle/>
          <a:p>
            <a:endParaRPr lang="ru-RU"/>
          </a:p>
        </p:txBody>
      </p:sp>
      <p:grpSp>
        <p:nvGrpSpPr>
          <p:cNvPr id="8" name="Group 7"/>
          <p:cNvGrpSpPr/>
          <p:nvPr/>
        </p:nvGrpSpPr>
        <p:grpSpPr>
          <a:xfrm>
            <a:off x="897399" y="2325848"/>
            <a:ext cx="1080904" cy="1080902"/>
            <a:chOff x="9685338" y="4460675"/>
            <a:chExt cx="1080904" cy="1080902"/>
          </a:xfrm>
        </p:grpSpPr>
        <p:sp>
          <p:nvSpPr>
            <p:cNvPr id="9" name="Oval 8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 cstate="email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3702" y="2506133"/>
            <a:ext cx="1188298" cy="720332"/>
          </a:xfrm>
        </p:spPr>
        <p:txBody>
          <a:bodyPr/>
          <a:lstStyle>
            <a:lvl1pPr>
              <a:defRPr sz="2800"/>
            </a:lvl1pPr>
          </a:lstStyle>
          <a:p>
            <a:fld id="{9FAA3D5B-BC6B-46E6-B3E7-80CC1283CF4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192043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9848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64224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EA2FDA-7555-4D58-B2E0-7CE559E5F7BE}" type="datetimeFigureOut">
              <a:rPr lang="ru-RU" smtClean="0"/>
              <a:t>02.11.2015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AA3D5B-BC6B-46E6-B3E7-80CC1283CF4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068052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64224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64224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EA2FDA-7555-4D58-B2E0-7CE559E5F7BE}" type="datetimeFigureOut">
              <a:rPr lang="ru-RU" smtClean="0"/>
              <a:t>02.11.2015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AA3D5B-BC6B-46E6-B3E7-80CC1283CF4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66959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EA2FDA-7555-4D58-B2E0-7CE559E5F7BE}" type="datetimeFigureOut">
              <a:rPr lang="ru-RU" smtClean="0"/>
              <a:t>02.11.2015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AA3D5B-BC6B-46E6-B3E7-80CC1283CF4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356026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EA2FDA-7555-4D58-B2E0-7CE559E5F7BE}" type="datetimeFigureOut">
              <a:rPr lang="ru-RU" smtClean="0"/>
              <a:t>02.11.2015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AA3D5B-BC6B-46E6-B3E7-80CC1283CF4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912971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 cstate="email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85800"/>
            <a:ext cx="6711696" cy="5020056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EA2FDA-7555-4D58-B2E0-7CE559E5F7BE}" type="datetimeFigureOut">
              <a:rPr lang="ru-RU" smtClean="0"/>
              <a:t>02.11.2015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10" name="Oval 9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 cstate="email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1" name="Oval 10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AA3D5B-BC6B-46E6-B3E7-80CC1283CF4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971937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 cstate="email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8303740" cy="6858000"/>
          </a:xfrm>
          <a:solidFill>
            <a:schemeClr val="tx2">
              <a:lumMod val="20000"/>
              <a:lumOff val="80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EA2FDA-7555-4D58-B2E0-7CE559E5F7BE}" type="datetimeFigureOut">
              <a:rPr lang="ru-RU" smtClean="0"/>
              <a:t>02.11.2015</a:t>
            </a:fld>
            <a:endParaRPr lang="ru-RU"/>
          </a:p>
        </p:txBody>
      </p:sp>
      <p:grpSp>
        <p:nvGrpSpPr>
          <p:cNvPr id="8" name="Group 7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9" name="Oval 8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 cstate="email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AA3D5B-BC6B-46E6-B3E7-80CC1283CF4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549693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microsoft.com/office/2007/relationships/hdphoto" Target="../media/hdphoto1.wdp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9848" y="484632"/>
            <a:ext cx="10058400" cy="16093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121408"/>
            <a:ext cx="10058400" cy="40507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964424" y="6272784"/>
            <a:ext cx="32735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2"/>
                </a:solidFill>
              </a:defRPr>
            </a:lvl1pPr>
          </a:lstStyle>
          <a:p>
            <a:fld id="{C5EA2FDA-7555-4D58-B2E0-7CE559E5F7BE}" type="datetimeFigureOut">
              <a:rPr lang="ru-RU" smtClean="0"/>
              <a:t>02.11.2015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88136" y="6272784"/>
            <a:ext cx="632764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grpSp>
        <p:nvGrpSpPr>
          <p:cNvPr id="7" name="Group 6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8" name="Oval 7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13" cstate="email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14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9" name="Oval 8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311128" y="6272784"/>
            <a:ext cx="6400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 b="1">
                <a:solidFill>
                  <a:srgbClr val="FFFFFF"/>
                </a:solidFill>
                <a:latin typeface="+mj-lt"/>
              </a:defRPr>
            </a:lvl1pPr>
          </a:lstStyle>
          <a:p>
            <a:fld id="{9FAA3D5B-BC6B-46E6-B3E7-80CC1283CF4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422417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mc:AlternateContent xmlns:mc="http://schemas.openxmlformats.org/markup-compatibility/2006" xmlns:p14="http://schemas.microsoft.com/office/powerpoint/2010/main">
    <mc:Choice Requires="p14">
      <p:transition spd="slow" p14:dur="25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tile tx="6350" ty="-127000" sx="65000" sy="64000" flip="none" algn="tl"/>
          </a:blip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" Target="slide11.xml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" Target="slide11.xml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sz="7200" dirty="0" smtClean="0">
                <a:solidFill>
                  <a:schemeClr val="accent1">
                    <a:lumMod val="75000"/>
                  </a:schemeClr>
                </a:solidFill>
              </a:rPr>
              <a:t>Интеллектуальная викторина</a:t>
            </a:r>
            <a:endParaRPr lang="ru-RU" sz="72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968856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0817" y="484632"/>
            <a:ext cx="10690366" cy="1609344"/>
          </a:xfrm>
        </p:spPr>
        <p:txBody>
          <a:bodyPr vert="horz" lIns="91440" tIns="45720" rIns="91440" bIns="45720" rtlCol="0" anchor="ctr">
            <a:normAutofit fontScale="90000"/>
          </a:bodyPr>
          <a:lstStyle/>
          <a:p>
            <a:r>
              <a:rPr lang="ru-RU" sz="4000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Вопрос № </a:t>
            </a:r>
            <a:r>
              <a:rPr lang="ru-RU" sz="4000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8. </a:t>
            </a:r>
            <a:r>
              <a:rPr lang="ru-RU" sz="4000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назовите имя этого поэта и название стихотворения, отрывок которого приведён.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marL="0" lvl="0" indent="0">
              <a:buNone/>
            </a:pPr>
            <a:r>
              <a:rPr lang="ru-RU" sz="2200" dirty="0" smtClean="0">
                <a:solidFill>
                  <a:schemeClr val="accent6">
                    <a:lumMod val="75000"/>
                  </a:schemeClr>
                </a:solidFill>
              </a:rPr>
              <a:t>	Ещё </a:t>
            </a:r>
            <a:r>
              <a:rPr lang="ru-RU" sz="2200" dirty="0">
                <a:solidFill>
                  <a:schemeClr val="accent6">
                    <a:lumMod val="75000"/>
                  </a:schemeClr>
                </a:solidFill>
              </a:rPr>
              <a:t>один русский поэт </a:t>
            </a:r>
            <a:r>
              <a:rPr lang="en-US" sz="2200" dirty="0">
                <a:solidFill>
                  <a:schemeClr val="accent6">
                    <a:lumMod val="75000"/>
                  </a:schemeClr>
                </a:solidFill>
              </a:rPr>
              <a:t>XIX</a:t>
            </a:r>
            <a:r>
              <a:rPr lang="ru-RU" sz="2200" dirty="0">
                <a:solidFill>
                  <a:schemeClr val="accent6">
                    <a:lumMod val="75000"/>
                  </a:schemeClr>
                </a:solidFill>
              </a:rPr>
              <a:t> века  писал об осени так:</a:t>
            </a:r>
          </a:p>
          <a:p>
            <a:pPr marL="0" indent="0" algn="ctr">
              <a:buNone/>
            </a:pPr>
            <a:r>
              <a:rPr lang="ru-RU" sz="2200" i="1" dirty="0">
                <a:solidFill>
                  <a:schemeClr val="accent6">
                    <a:lumMod val="75000"/>
                  </a:schemeClr>
                </a:solidFill>
              </a:rPr>
              <a:t>Славная осень! Здоровый, ядреный</a:t>
            </a:r>
            <a:br>
              <a:rPr lang="ru-RU" sz="2200" i="1" dirty="0">
                <a:solidFill>
                  <a:schemeClr val="accent6">
                    <a:lumMod val="75000"/>
                  </a:schemeClr>
                </a:solidFill>
              </a:rPr>
            </a:br>
            <a:r>
              <a:rPr lang="ru-RU" sz="2200" i="1" dirty="0">
                <a:solidFill>
                  <a:schemeClr val="accent6">
                    <a:lumMod val="75000"/>
                  </a:schemeClr>
                </a:solidFill>
              </a:rPr>
              <a:t>Воздух усталые силы бодрит;</a:t>
            </a:r>
            <a:br>
              <a:rPr lang="ru-RU" sz="2200" i="1" dirty="0">
                <a:solidFill>
                  <a:schemeClr val="accent6">
                    <a:lumMod val="75000"/>
                  </a:schemeClr>
                </a:solidFill>
              </a:rPr>
            </a:br>
            <a:r>
              <a:rPr lang="ru-RU" sz="2200" i="1" dirty="0">
                <a:solidFill>
                  <a:schemeClr val="accent6">
                    <a:lumMod val="75000"/>
                  </a:schemeClr>
                </a:solidFill>
              </a:rPr>
              <a:t>Лед неокрепший на речке студеной</a:t>
            </a:r>
            <a:br>
              <a:rPr lang="ru-RU" sz="2200" i="1" dirty="0">
                <a:solidFill>
                  <a:schemeClr val="accent6">
                    <a:lumMod val="75000"/>
                  </a:schemeClr>
                </a:solidFill>
              </a:rPr>
            </a:br>
            <a:r>
              <a:rPr lang="ru-RU" sz="2200" i="1" dirty="0">
                <a:solidFill>
                  <a:schemeClr val="accent6">
                    <a:lumMod val="75000"/>
                  </a:schemeClr>
                </a:solidFill>
              </a:rPr>
              <a:t>Словно как тающий сахар лежит…</a:t>
            </a:r>
            <a:endParaRPr lang="ru-RU" sz="2200" dirty="0">
              <a:solidFill>
                <a:schemeClr val="accent6">
                  <a:lumMod val="75000"/>
                </a:schemeClr>
              </a:solidFill>
            </a:endParaRPr>
          </a:p>
          <a:p>
            <a:pPr marL="0" indent="0" algn="ctr">
              <a:buNone/>
            </a:pPr>
            <a:r>
              <a:rPr lang="ru-RU" sz="2200" i="1" dirty="0">
                <a:solidFill>
                  <a:schemeClr val="accent6">
                    <a:lumMod val="75000"/>
                  </a:schemeClr>
                </a:solidFill>
              </a:rPr>
              <a:t>Около леса, как в мягкой постели,</a:t>
            </a:r>
            <a:br>
              <a:rPr lang="ru-RU" sz="2200" i="1" dirty="0">
                <a:solidFill>
                  <a:schemeClr val="accent6">
                    <a:lumMod val="75000"/>
                  </a:schemeClr>
                </a:solidFill>
              </a:rPr>
            </a:br>
            <a:r>
              <a:rPr lang="ru-RU" sz="2200" i="1" dirty="0">
                <a:solidFill>
                  <a:schemeClr val="accent6">
                    <a:lumMod val="75000"/>
                  </a:schemeClr>
                </a:solidFill>
              </a:rPr>
              <a:t>Выспаться можно – покой и простор!</a:t>
            </a:r>
            <a:br>
              <a:rPr lang="ru-RU" sz="2200" i="1" dirty="0">
                <a:solidFill>
                  <a:schemeClr val="accent6">
                    <a:lumMod val="75000"/>
                  </a:schemeClr>
                </a:solidFill>
              </a:rPr>
            </a:br>
            <a:r>
              <a:rPr lang="ru-RU" sz="2200" i="1" dirty="0">
                <a:solidFill>
                  <a:schemeClr val="accent6">
                    <a:lumMod val="75000"/>
                  </a:schemeClr>
                </a:solidFill>
              </a:rPr>
              <a:t>Листья поблекнуть еще не успели,</a:t>
            </a:r>
            <a:br>
              <a:rPr lang="ru-RU" sz="2200" i="1" dirty="0">
                <a:solidFill>
                  <a:schemeClr val="accent6">
                    <a:lumMod val="75000"/>
                  </a:schemeClr>
                </a:solidFill>
              </a:rPr>
            </a:br>
            <a:r>
              <a:rPr lang="ru-RU" sz="2200" i="1" dirty="0">
                <a:solidFill>
                  <a:schemeClr val="accent6">
                    <a:lumMod val="75000"/>
                  </a:schemeClr>
                </a:solidFill>
              </a:rPr>
              <a:t>Желты и свежи лежат, как ковер</a:t>
            </a:r>
            <a:r>
              <a:rPr lang="ru-RU" sz="2200" i="1" dirty="0" smtClean="0">
                <a:solidFill>
                  <a:schemeClr val="accent6">
                    <a:lumMod val="75000"/>
                  </a:schemeClr>
                </a:solidFill>
              </a:rPr>
              <a:t>.</a:t>
            </a:r>
            <a:endParaRPr lang="ru-RU" sz="2200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2"/>
          </p:nvPr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153400" y="2093976"/>
            <a:ext cx="3020615" cy="3575304"/>
          </a:xfrm>
          <a:effectLst>
            <a:softEdge rad="127000"/>
          </a:effectLst>
        </p:spPr>
      </p:pic>
      <p:sp>
        <p:nvSpPr>
          <p:cNvPr id="6" name="TextBox 5">
            <a:hlinkClick r:id="rId3" action="ppaction://hlinksldjump"/>
          </p:cNvPr>
          <p:cNvSpPr txBox="1"/>
          <p:nvPr/>
        </p:nvSpPr>
        <p:spPr>
          <a:xfrm>
            <a:off x="7211568" y="5679311"/>
            <a:ext cx="498043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320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Николай 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А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лексеевич Некрасов</a:t>
            </a:r>
            <a:endParaRPr lang="ru-RU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78852" y="5715000"/>
            <a:ext cx="3982708" cy="1039356"/>
          </a:xfrm>
          <a:prstGeom prst="horizontalScroll">
            <a:avLst>
              <a:gd name="adj" fmla="val 25000"/>
            </a:avLst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6">
                <a:lumMod val="75000"/>
              </a:schemeClr>
            </a:solidFill>
          </a:ln>
          <a:scene3d>
            <a:camera prst="obliqueTopLeft"/>
            <a:lightRig rig="threePt" dir="t"/>
          </a:scene3d>
        </p:spPr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>
            <a:defPPr>
              <a:defRPr lang="ru-RU"/>
            </a:defPPr>
            <a:lvl1pPr algn="ctr">
              <a:defRPr sz="2800" b="1">
                <a:ln/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ru-RU" dirty="0"/>
              <a:t>«Железная дорога»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798856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3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  <p:bldP spid="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9848" y="335280"/>
            <a:ext cx="10058400" cy="1249680"/>
          </a:xfrm>
        </p:spPr>
        <p:txBody>
          <a:bodyPr vert="horz" lIns="91440" tIns="45720" rIns="91440" bIns="45720" rtlCol="0" anchor="ctr">
            <a:normAutofit fontScale="90000"/>
          </a:bodyPr>
          <a:lstStyle/>
          <a:p>
            <a:pPr algn="ctr"/>
            <a:r>
              <a:rPr lang="ru-RU" sz="4400" b="1" dirty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«Железная дорога</a:t>
            </a:r>
            <a:r>
              <a:rPr lang="ru-RU" sz="4400" b="1" dirty="0" smtClean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» </a:t>
            </a:r>
            <a:br>
              <a:rPr lang="ru-RU" sz="4400" b="1" dirty="0" smtClean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4400" dirty="0" smtClean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(1864 </a:t>
            </a:r>
            <a:r>
              <a:rPr lang="ru-RU" sz="4400" cap="none" dirty="0" smtClean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</a:t>
            </a:r>
            <a:r>
              <a:rPr lang="ru-RU" sz="4400" dirty="0" smtClean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.)</a:t>
            </a:r>
            <a:endParaRPr lang="ru-RU" sz="4400" dirty="0">
              <a:solidFill>
                <a:schemeClr val="accent3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Picture 2" descr="http://diletant.ru/upload/medialibrary/fda/fdacd21acffdcc12b103b2a3375b6df9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863209" y="1584960"/>
            <a:ext cx="8471678" cy="51147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140386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242860" y="1310640"/>
            <a:ext cx="5751019" cy="5547360"/>
          </a:xfrm>
          <a:prstGeom prst="rect">
            <a:avLst/>
          </a:prstGeom>
          <a:effectLst>
            <a:softEdge rad="6350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0999" y="94195"/>
            <a:ext cx="11612879" cy="1338365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z="4000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Вопрос № </a:t>
            </a:r>
            <a:r>
              <a:rPr lang="ru-RU" sz="4000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9. назовите </a:t>
            </a:r>
            <a:r>
              <a:rPr lang="ru-RU" sz="4000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имя этого поэта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marL="0" lvl="0" indent="0" algn="just">
              <a:buNone/>
            </a:pPr>
            <a:r>
              <a:rPr lang="ru-RU" sz="2400" dirty="0">
                <a:solidFill>
                  <a:schemeClr val="accent3">
                    <a:lumMod val="50000"/>
                  </a:schemeClr>
                </a:solidFill>
              </a:rPr>
              <a:t>Фамилия этого поэта, по одной из версий, произошла от </a:t>
            </a:r>
            <a:r>
              <a:rPr lang="ru-RU" sz="2400" dirty="0" smtClean="0">
                <a:solidFill>
                  <a:schemeClr val="accent3">
                    <a:lumMod val="50000"/>
                  </a:schemeClr>
                </a:solidFill>
              </a:rPr>
              <a:t>слова</a:t>
            </a:r>
            <a:r>
              <a:rPr lang="ru-RU" sz="2400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2400" dirty="0" smtClean="0">
                <a:solidFill>
                  <a:schemeClr val="accent3">
                    <a:lumMod val="50000"/>
                  </a:schemeClr>
                </a:solidFill>
              </a:rPr>
              <a:t>«</a:t>
            </a:r>
            <a:r>
              <a:rPr lang="ru-RU" sz="2400" i="1" dirty="0" err="1" smtClean="0">
                <a:solidFill>
                  <a:schemeClr val="accent3">
                    <a:lumMod val="50000"/>
                  </a:schemeClr>
                </a:solidFill>
              </a:rPr>
              <a:t>есеня</a:t>
            </a:r>
            <a:r>
              <a:rPr lang="ru-RU" sz="2400" i="1" dirty="0" smtClean="0">
                <a:solidFill>
                  <a:schemeClr val="accent3">
                    <a:lumMod val="50000"/>
                  </a:schemeClr>
                </a:solidFill>
              </a:rPr>
              <a:t>»</a:t>
            </a:r>
            <a:r>
              <a:rPr lang="ru-RU" sz="2400" dirty="0">
                <a:solidFill>
                  <a:schemeClr val="accent3">
                    <a:lumMod val="50000"/>
                  </a:schemeClr>
                </a:solidFill>
              </a:rPr>
              <a:t> (так называли </a:t>
            </a:r>
            <a:r>
              <a:rPr lang="ru-RU" sz="2400" dirty="0" smtClean="0">
                <a:solidFill>
                  <a:schemeClr val="accent3">
                    <a:lumMod val="50000"/>
                  </a:schemeClr>
                </a:solidFill>
              </a:rPr>
              <a:t>на Рязанщине, </a:t>
            </a:r>
            <a:r>
              <a:rPr lang="ru-RU" sz="2400" dirty="0">
                <a:solidFill>
                  <a:schemeClr val="accent3">
                    <a:lumMod val="50000"/>
                  </a:schemeClr>
                </a:solidFill>
              </a:rPr>
              <a:t>родине поэта, осень). Он воспел природу России в своих стихах, много писал об осени:</a:t>
            </a:r>
          </a:p>
          <a:p>
            <a:pPr marL="0" indent="0" algn="ctr">
              <a:buNone/>
            </a:pPr>
            <a:r>
              <a:rPr lang="ru-RU" sz="2400" i="1" dirty="0" smtClean="0">
                <a:solidFill>
                  <a:schemeClr val="accent3">
                    <a:lumMod val="50000"/>
                  </a:schemeClr>
                </a:solidFill>
              </a:rPr>
              <a:t>Отговорила роща золотая</a:t>
            </a:r>
            <a:br>
              <a:rPr lang="ru-RU" sz="2400" i="1" dirty="0" smtClean="0">
                <a:solidFill>
                  <a:schemeClr val="accent3">
                    <a:lumMod val="50000"/>
                  </a:schemeClr>
                </a:solidFill>
              </a:rPr>
            </a:br>
            <a:r>
              <a:rPr lang="ru-RU" sz="2400" i="1" dirty="0" smtClean="0">
                <a:solidFill>
                  <a:schemeClr val="accent3">
                    <a:lumMod val="50000"/>
                  </a:schemeClr>
                </a:solidFill>
              </a:rPr>
              <a:t>Березовым</a:t>
            </a:r>
            <a:r>
              <a:rPr lang="ru-RU" sz="2400" i="1" dirty="0">
                <a:solidFill>
                  <a:schemeClr val="accent3">
                    <a:lumMod val="50000"/>
                  </a:schemeClr>
                </a:solidFill>
              </a:rPr>
              <a:t>, веселым языком,</a:t>
            </a:r>
            <a:br>
              <a:rPr lang="ru-RU" sz="2400" i="1" dirty="0">
                <a:solidFill>
                  <a:schemeClr val="accent3">
                    <a:lumMod val="50000"/>
                  </a:schemeClr>
                </a:solidFill>
              </a:rPr>
            </a:br>
            <a:r>
              <a:rPr lang="ru-RU" sz="2400" i="1" dirty="0">
                <a:solidFill>
                  <a:schemeClr val="accent3">
                    <a:lumMod val="50000"/>
                  </a:schemeClr>
                </a:solidFill>
              </a:rPr>
              <a:t>И журавли, печально пролетая,</a:t>
            </a:r>
            <a:br>
              <a:rPr lang="ru-RU" sz="2400" i="1" dirty="0">
                <a:solidFill>
                  <a:schemeClr val="accent3">
                    <a:lumMod val="50000"/>
                  </a:schemeClr>
                </a:solidFill>
              </a:rPr>
            </a:br>
            <a:r>
              <a:rPr lang="ru-RU" sz="2400" i="1" dirty="0">
                <a:solidFill>
                  <a:schemeClr val="accent3">
                    <a:lumMod val="50000"/>
                  </a:schemeClr>
                </a:solidFill>
              </a:rPr>
              <a:t>Уж не жалеют больше ни о ком…</a:t>
            </a:r>
            <a:endParaRPr lang="ru-RU" sz="2400" dirty="0">
              <a:solidFill>
                <a:schemeClr val="accent3">
                  <a:lumMod val="50000"/>
                </a:schemeClr>
              </a:solidFill>
            </a:endParaRPr>
          </a:p>
          <a:p>
            <a:endParaRPr lang="ru-RU" sz="2400" dirty="0">
              <a:solidFill>
                <a:schemeClr val="accent3">
                  <a:lumMod val="50000"/>
                </a:schemeClr>
              </a:solidFill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2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05090" y="1432560"/>
            <a:ext cx="2782618" cy="3978275"/>
          </a:xfrm>
          <a:effectLst>
            <a:softEdge rad="317500"/>
          </a:effectLst>
        </p:spPr>
      </p:pic>
      <p:sp>
        <p:nvSpPr>
          <p:cNvPr id="7" name="TextBox 6"/>
          <p:cNvSpPr txBox="1"/>
          <p:nvPr/>
        </p:nvSpPr>
        <p:spPr>
          <a:xfrm>
            <a:off x="6466609" y="5633591"/>
            <a:ext cx="530352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320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ru-RU" b="1" dirty="0">
                <a:solidFill>
                  <a:schemeClr val="accent1">
                    <a:lumMod val="75000"/>
                  </a:schemeClr>
                </a:solidFill>
              </a:rPr>
              <a:t>Сергей Александрович Есенин</a:t>
            </a:r>
          </a:p>
        </p:txBody>
      </p:sp>
    </p:spTree>
    <p:extLst>
      <p:ext uri="{BB962C8B-B14F-4D97-AF65-F5344CB8AC3E}">
        <p14:creationId xmlns:p14="http://schemas.microsoft.com/office/powerpoint/2010/main" val="13007146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6595108" y="920639"/>
            <a:ext cx="5349240" cy="5287995"/>
          </a:xfrm>
          <a:prstGeom prst="rect">
            <a:avLst/>
          </a:prstGeom>
          <a:ln>
            <a:noFill/>
          </a:ln>
          <a:effectLst>
            <a:softEdge rad="6350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88524" y="316992"/>
            <a:ext cx="10058400" cy="1146048"/>
          </a:xfrm>
        </p:spPr>
        <p:txBody>
          <a:bodyPr>
            <a:normAutofit/>
          </a:bodyPr>
          <a:lstStyle/>
          <a:p>
            <a:r>
              <a:rPr lang="ru-RU" sz="4000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Вопрос № 10. </a:t>
            </a:r>
            <a:r>
              <a:rPr lang="ru-RU" sz="4000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Как зовут эту поэтессу? 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73886" y="1639348"/>
            <a:ext cx="4754880" cy="4818398"/>
          </a:xfrm>
        </p:spPr>
        <p:txBody>
          <a:bodyPr>
            <a:noAutofit/>
          </a:bodyPr>
          <a:lstStyle/>
          <a:p>
            <a:pPr marL="0" lvl="0" indent="0" algn="just">
              <a:buNone/>
            </a:pPr>
            <a:r>
              <a:rPr lang="ru-RU" dirty="0" smtClean="0">
                <a:solidFill>
                  <a:schemeClr val="accent3">
                    <a:lumMod val="50000"/>
                  </a:schemeClr>
                </a:solidFill>
              </a:rPr>
              <a:t>	Она </a:t>
            </a:r>
            <a:r>
              <a:rPr lang="ru-RU" dirty="0">
                <a:solidFill>
                  <a:schemeClr val="accent3">
                    <a:lumMod val="50000"/>
                  </a:schemeClr>
                </a:solidFill>
              </a:rPr>
              <a:t>родилась осенью, 8 октября 1892 </a:t>
            </a:r>
            <a:r>
              <a:rPr lang="ru-RU" dirty="0" smtClean="0">
                <a:solidFill>
                  <a:schemeClr val="accent3">
                    <a:lumMod val="50000"/>
                  </a:schemeClr>
                </a:solidFill>
              </a:rPr>
              <a:t>года, </a:t>
            </a:r>
            <a:r>
              <a:rPr lang="ru-RU" dirty="0">
                <a:solidFill>
                  <a:schemeClr val="accent3">
                    <a:lumMod val="50000"/>
                  </a:schemeClr>
                </a:solidFill>
              </a:rPr>
              <a:t>в Москве, когда русская православная церковь празднует день памяти </a:t>
            </a:r>
            <a:r>
              <a:rPr lang="ru-RU" dirty="0" smtClean="0">
                <a:solidFill>
                  <a:schemeClr val="accent3">
                    <a:lumMod val="50000"/>
                  </a:schemeClr>
                </a:solidFill>
              </a:rPr>
              <a:t>апостола Иоанна Богослова, </a:t>
            </a:r>
            <a:r>
              <a:rPr lang="ru-RU" dirty="0">
                <a:solidFill>
                  <a:schemeClr val="accent3">
                    <a:lumMod val="50000"/>
                  </a:schemeClr>
                </a:solidFill>
              </a:rPr>
              <a:t>и стала одной из самых талантливых русских поэтесс. В своём стихотворении 1916 года она писала:</a:t>
            </a:r>
          </a:p>
          <a:p>
            <a:pPr marL="0" indent="0" algn="ctr">
              <a:buNone/>
            </a:pPr>
            <a:r>
              <a:rPr lang="ru-RU" i="1" dirty="0" smtClean="0">
                <a:solidFill>
                  <a:schemeClr val="accent3">
                    <a:lumMod val="50000"/>
                  </a:schemeClr>
                </a:solidFill>
              </a:rPr>
              <a:t>  Красною </a:t>
            </a:r>
            <a:r>
              <a:rPr lang="ru-RU" i="1" dirty="0">
                <a:solidFill>
                  <a:schemeClr val="accent3">
                    <a:lumMod val="50000"/>
                  </a:schemeClr>
                </a:solidFill>
              </a:rPr>
              <a:t>кистью</a:t>
            </a:r>
            <a:br>
              <a:rPr lang="ru-RU" i="1" dirty="0">
                <a:solidFill>
                  <a:schemeClr val="accent3">
                    <a:lumMod val="50000"/>
                  </a:schemeClr>
                </a:solidFill>
              </a:rPr>
            </a:br>
            <a:r>
              <a:rPr lang="ru-RU" i="1" dirty="0">
                <a:solidFill>
                  <a:schemeClr val="accent3">
                    <a:lumMod val="50000"/>
                  </a:schemeClr>
                </a:solidFill>
              </a:rPr>
              <a:t>Рябина зажглась.</a:t>
            </a:r>
            <a:br>
              <a:rPr lang="ru-RU" i="1" dirty="0">
                <a:solidFill>
                  <a:schemeClr val="accent3">
                    <a:lumMod val="50000"/>
                  </a:schemeClr>
                </a:solidFill>
              </a:rPr>
            </a:br>
            <a:r>
              <a:rPr lang="ru-RU" i="1" dirty="0">
                <a:solidFill>
                  <a:schemeClr val="accent3">
                    <a:lumMod val="50000"/>
                  </a:schemeClr>
                </a:solidFill>
              </a:rPr>
              <a:t>Падали листья,</a:t>
            </a:r>
            <a:br>
              <a:rPr lang="ru-RU" i="1" dirty="0">
                <a:solidFill>
                  <a:schemeClr val="accent3">
                    <a:lumMod val="50000"/>
                  </a:schemeClr>
                </a:solidFill>
              </a:rPr>
            </a:br>
            <a:r>
              <a:rPr lang="ru-RU" i="1" dirty="0">
                <a:solidFill>
                  <a:schemeClr val="accent3">
                    <a:lumMod val="50000"/>
                  </a:schemeClr>
                </a:solidFill>
              </a:rPr>
              <a:t>Я родилась.</a:t>
            </a:r>
            <a:br>
              <a:rPr lang="ru-RU" i="1" dirty="0">
                <a:solidFill>
                  <a:schemeClr val="accent3">
                    <a:lumMod val="50000"/>
                  </a:schemeClr>
                </a:solidFill>
              </a:rPr>
            </a:br>
            <a:r>
              <a:rPr lang="ru-RU" i="1" dirty="0">
                <a:solidFill>
                  <a:schemeClr val="accent3">
                    <a:lumMod val="50000"/>
                  </a:schemeClr>
                </a:solidFill>
              </a:rPr>
              <a:t>Спорили сотни</a:t>
            </a:r>
            <a:br>
              <a:rPr lang="ru-RU" i="1" dirty="0">
                <a:solidFill>
                  <a:schemeClr val="accent3">
                    <a:lumMod val="50000"/>
                  </a:schemeClr>
                </a:solidFill>
              </a:rPr>
            </a:br>
            <a:r>
              <a:rPr lang="ru-RU" i="1" dirty="0">
                <a:solidFill>
                  <a:schemeClr val="accent3">
                    <a:lumMod val="50000"/>
                  </a:schemeClr>
                </a:solidFill>
              </a:rPr>
              <a:t>Колоколов.</a:t>
            </a:r>
            <a:br>
              <a:rPr lang="ru-RU" i="1" dirty="0">
                <a:solidFill>
                  <a:schemeClr val="accent3">
                    <a:lumMod val="50000"/>
                  </a:schemeClr>
                </a:solidFill>
              </a:rPr>
            </a:br>
            <a:r>
              <a:rPr lang="ru-RU" i="1" dirty="0">
                <a:solidFill>
                  <a:schemeClr val="accent3">
                    <a:lumMod val="50000"/>
                  </a:schemeClr>
                </a:solidFill>
              </a:rPr>
              <a:t>День был субботний:</a:t>
            </a:r>
            <a:br>
              <a:rPr lang="ru-RU" i="1" dirty="0">
                <a:solidFill>
                  <a:schemeClr val="accent3">
                    <a:lumMod val="50000"/>
                  </a:schemeClr>
                </a:solidFill>
              </a:rPr>
            </a:br>
            <a:r>
              <a:rPr lang="ru-RU" i="1" dirty="0">
                <a:solidFill>
                  <a:schemeClr val="accent3">
                    <a:lumMod val="50000"/>
                  </a:schemeClr>
                </a:solidFill>
              </a:rPr>
              <a:t>Иоанн Богослов.</a:t>
            </a:r>
            <a:endParaRPr lang="ru-RU" dirty="0">
              <a:solidFill>
                <a:schemeClr val="accent3">
                  <a:lumMod val="50000"/>
                </a:schemeClr>
              </a:solidFill>
            </a:endParaRPr>
          </a:p>
          <a:p>
            <a:pPr marL="0" indent="0">
              <a:buNone/>
            </a:pPr>
            <a:endParaRPr lang="ru-RU" dirty="0">
              <a:solidFill>
                <a:schemeClr val="accent3">
                  <a:lumMod val="50000"/>
                </a:schemeClr>
              </a:solidFill>
            </a:endParaRPr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half" idx="2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07680" y="1797368"/>
            <a:ext cx="2286000" cy="3364992"/>
          </a:xfrm>
          <a:effectLst>
            <a:softEdge rad="63500"/>
          </a:effectLst>
        </p:spPr>
      </p:pic>
      <p:sp>
        <p:nvSpPr>
          <p:cNvPr id="8" name="TextBox 7"/>
          <p:cNvSpPr txBox="1"/>
          <p:nvPr/>
        </p:nvSpPr>
        <p:spPr>
          <a:xfrm>
            <a:off x="6363334" y="5626750"/>
            <a:ext cx="577468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Марина Ивановна </a:t>
            </a:r>
            <a:br>
              <a:rPr lang="ru-RU" sz="32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32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Цветаева</a:t>
            </a:r>
          </a:p>
        </p:txBody>
      </p:sp>
    </p:spTree>
    <p:extLst>
      <p:ext uri="{BB962C8B-B14F-4D97-AF65-F5344CB8AC3E}">
        <p14:creationId xmlns:p14="http://schemas.microsoft.com/office/powerpoint/2010/main" val="38940238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3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" dur="3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zigZag">
          <a:fgClr>
            <a:schemeClr val="bg2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96570" y="1282299"/>
            <a:ext cx="10418800" cy="3082789"/>
          </a:xfrm>
          <a:effectLst>
            <a:reflection blurRad="6350" stA="50000" endA="300" endPos="38500" dist="50800" dir="5400000" sy="-100000" algn="bl" rotWithShape="0"/>
            <a:softEdge rad="317500"/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/>
            <a:r>
              <a:rPr lang="ru-RU" sz="6600" dirty="0" smtClean="0">
                <a:solidFill>
                  <a:schemeClr val="accent1">
                    <a:lumMod val="75000"/>
                  </a:schemeClr>
                </a:solidFill>
              </a:rPr>
              <a:t>Спасибо за участие </a:t>
            </a:r>
            <a:br>
              <a:rPr lang="ru-RU" sz="6600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ru-RU" sz="6600" dirty="0" smtClean="0">
                <a:solidFill>
                  <a:schemeClr val="accent1">
                    <a:lumMod val="75000"/>
                  </a:schemeClr>
                </a:solidFill>
              </a:rPr>
              <a:t>в викторине!</a:t>
            </a:r>
            <a:endParaRPr lang="ru-RU" sz="6600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0996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5400" dirty="0" smtClean="0">
                <a:solidFill>
                  <a:schemeClr val="accent1">
                    <a:lumMod val="75000"/>
                  </a:schemeClr>
                </a:solidFill>
              </a:rPr>
              <a:t>Вопросы по литературе</a:t>
            </a:r>
            <a:endParaRPr lang="ru-RU" sz="54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288846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94360" y="484632"/>
            <a:ext cx="10533888" cy="1609344"/>
          </a:xfrm>
        </p:spPr>
        <p:txBody>
          <a:bodyPr vert="horz" lIns="91440" tIns="45720" rIns="91440" bIns="45720" rtlCol="0" anchor="ctr">
            <a:normAutofit fontScale="90000"/>
          </a:bodyPr>
          <a:lstStyle/>
          <a:p>
            <a:r>
              <a:rPr lang="ru-RU" sz="4000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Вопрос № 1</a:t>
            </a:r>
            <a:r>
              <a:rPr lang="ru-RU" sz="4000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  <a:r>
              <a:rPr lang="ru-RU" sz="4000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4000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4000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 какие краски осени можете назвать вы? 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777240" y="2194560"/>
            <a:ext cx="5047488" cy="3977640"/>
          </a:xfrm>
        </p:spPr>
        <p:txBody>
          <a:bodyPr>
            <a:noAutofit/>
          </a:bodyPr>
          <a:lstStyle/>
          <a:p>
            <a:pPr marL="0" lvl="0" indent="0">
              <a:buNone/>
            </a:pPr>
            <a:r>
              <a:rPr lang="ru-RU" sz="2800" dirty="0">
                <a:solidFill>
                  <a:schemeClr val="accent6">
                    <a:lumMod val="75000"/>
                  </a:schemeClr>
                </a:solidFill>
              </a:rPr>
              <a:t>В стихотворении И. А. Бунина «Листопад», очень ярко и красочно описана картина осенней природы:</a:t>
            </a:r>
          </a:p>
          <a:p>
            <a:pPr marL="0" indent="0" algn="ctr">
              <a:buNone/>
            </a:pPr>
            <a:r>
              <a:rPr lang="ru-RU" sz="2800" i="1" dirty="0">
                <a:solidFill>
                  <a:schemeClr val="accent6">
                    <a:lumMod val="75000"/>
                  </a:schemeClr>
                </a:solidFill>
              </a:rPr>
              <a:t>Лес, точно терем расписной, </a:t>
            </a:r>
            <a:br>
              <a:rPr lang="ru-RU" sz="2800" i="1" dirty="0">
                <a:solidFill>
                  <a:schemeClr val="accent6">
                    <a:lumMod val="75000"/>
                  </a:schemeClr>
                </a:solidFill>
              </a:rPr>
            </a:br>
            <a:r>
              <a:rPr lang="ru-RU" sz="2800" i="1" u="sng" dirty="0">
                <a:solidFill>
                  <a:schemeClr val="accent6">
                    <a:lumMod val="75000"/>
                  </a:schemeClr>
                </a:solidFill>
              </a:rPr>
              <a:t>Лиловый, золотой, багряный</a:t>
            </a:r>
            <a:r>
              <a:rPr lang="ru-RU" sz="2800" i="1" dirty="0">
                <a:solidFill>
                  <a:schemeClr val="accent6">
                    <a:lumMod val="75000"/>
                  </a:schemeClr>
                </a:solidFill>
              </a:rPr>
              <a:t>, </a:t>
            </a:r>
            <a:br>
              <a:rPr lang="ru-RU" sz="2800" i="1" dirty="0">
                <a:solidFill>
                  <a:schemeClr val="accent6">
                    <a:lumMod val="75000"/>
                  </a:schemeClr>
                </a:solidFill>
              </a:rPr>
            </a:br>
            <a:r>
              <a:rPr lang="ru-RU" sz="2800" i="1" dirty="0">
                <a:solidFill>
                  <a:schemeClr val="accent6">
                    <a:lumMod val="75000"/>
                  </a:schemeClr>
                </a:solidFill>
              </a:rPr>
              <a:t>Веселой, пестрою стеной </a:t>
            </a:r>
            <a:br>
              <a:rPr lang="ru-RU" sz="2800" i="1" dirty="0">
                <a:solidFill>
                  <a:schemeClr val="accent6">
                    <a:lumMod val="75000"/>
                  </a:schemeClr>
                </a:solidFill>
              </a:rPr>
            </a:br>
            <a:r>
              <a:rPr lang="ru-RU" sz="2800" i="1" dirty="0">
                <a:solidFill>
                  <a:schemeClr val="accent6">
                    <a:lumMod val="75000"/>
                  </a:schemeClr>
                </a:solidFill>
              </a:rPr>
              <a:t>Стоит над светлою поляной. </a:t>
            </a:r>
            <a:endParaRPr lang="ru-RU" sz="2800" dirty="0">
              <a:solidFill>
                <a:schemeClr val="accent6">
                  <a:lumMod val="75000"/>
                </a:schemeClr>
              </a:solidFill>
            </a:endParaRPr>
          </a:p>
          <a:p>
            <a:pPr marL="0" indent="0">
              <a:buNone/>
            </a:pPr>
            <a:endParaRPr lang="ru-RU" sz="2800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52431" y="2193925"/>
            <a:ext cx="3978275" cy="3978275"/>
          </a:xfr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2050" name="Picture 2" descr="http://hq-wallpapers.ru/wallpapers/2/hq-wallpapers_ru_nature_5817_1920x1200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48640" y="2002536"/>
            <a:ext cx="10852995" cy="4693920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893402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12" dur="5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691353" y="1592317"/>
            <a:ext cx="6500647" cy="5265683"/>
          </a:xfrm>
          <a:prstGeom prst="rect">
            <a:avLst/>
          </a:prstGeom>
          <a:effectLst>
            <a:softEdge rad="3175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96311" y="149352"/>
            <a:ext cx="10799379" cy="1609344"/>
          </a:xfrm>
        </p:spPr>
        <p:txBody>
          <a:bodyPr>
            <a:normAutofit/>
          </a:bodyPr>
          <a:lstStyle/>
          <a:p>
            <a:r>
              <a:rPr lang="ru-RU" sz="3600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Вопрос </a:t>
            </a:r>
            <a:r>
              <a:rPr lang="ru-RU" sz="3600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№ 2. </a:t>
            </a:r>
            <a:br>
              <a:rPr lang="ru-RU" sz="3600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3600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Назовите автора этих поэтических строчек</a:t>
            </a:r>
            <a:endParaRPr lang="ru-RU" sz="36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41960" y="1758696"/>
            <a:ext cx="5382768" cy="4718304"/>
          </a:xfrm>
        </p:spPr>
        <p:txBody>
          <a:bodyPr vert="horz" lIns="91440" tIns="45720" rIns="91440" bIns="45720" rtlCol="0">
            <a:normAutofit fontScale="92500" lnSpcReduction="10000"/>
          </a:bodyPr>
          <a:lstStyle/>
          <a:p>
            <a:pPr marL="0" indent="0">
              <a:buNone/>
            </a:pPr>
            <a:r>
              <a:rPr lang="ru-RU" dirty="0" smtClean="0">
                <a:solidFill>
                  <a:schemeClr val="accent6">
                    <a:lumMod val="75000"/>
                  </a:schemeClr>
                </a:solidFill>
              </a:rPr>
              <a:t>        Эта </a:t>
            </a:r>
            <a:r>
              <a:rPr lang="ru-RU" dirty="0">
                <a:solidFill>
                  <a:schemeClr val="accent6">
                    <a:lumMod val="75000"/>
                  </a:schemeClr>
                </a:solidFill>
              </a:rPr>
              <a:t>поэтесса написала очень много стихов для детей. Все знают такие, например, её строчки:</a:t>
            </a:r>
          </a:p>
          <a:p>
            <a:pPr marL="0" indent="0" algn="ctr">
              <a:buNone/>
            </a:pPr>
            <a:r>
              <a:rPr lang="ru-RU" i="1" dirty="0" smtClean="0">
                <a:solidFill>
                  <a:schemeClr val="accent6">
                    <a:lumMod val="75000"/>
                  </a:schemeClr>
                </a:solidFill>
              </a:rPr>
              <a:t>Уронили </a:t>
            </a:r>
            <a:r>
              <a:rPr lang="ru-RU" i="1" dirty="0">
                <a:solidFill>
                  <a:schemeClr val="accent6">
                    <a:lumMod val="75000"/>
                  </a:schemeClr>
                </a:solidFill>
              </a:rPr>
              <a:t>мишку на пол,</a:t>
            </a:r>
          </a:p>
          <a:p>
            <a:pPr marL="0" indent="0" algn="ctr">
              <a:buNone/>
            </a:pPr>
            <a:r>
              <a:rPr lang="ru-RU" i="1" dirty="0">
                <a:solidFill>
                  <a:schemeClr val="accent6">
                    <a:lumMod val="75000"/>
                  </a:schemeClr>
                </a:solidFill>
              </a:rPr>
              <a:t>Оторвали мишке лапу.</a:t>
            </a:r>
          </a:p>
          <a:p>
            <a:pPr marL="0" indent="0" algn="ctr">
              <a:buNone/>
            </a:pPr>
            <a:r>
              <a:rPr lang="ru-RU" i="1" dirty="0">
                <a:solidFill>
                  <a:schemeClr val="accent6">
                    <a:lumMod val="75000"/>
                  </a:schemeClr>
                </a:solidFill>
              </a:rPr>
              <a:t>Все равно его не брошу —</a:t>
            </a:r>
          </a:p>
          <a:p>
            <a:pPr marL="0" indent="0" algn="ctr">
              <a:buNone/>
            </a:pPr>
            <a:r>
              <a:rPr lang="ru-RU" i="1" dirty="0">
                <a:solidFill>
                  <a:schemeClr val="accent6">
                    <a:lumMod val="75000"/>
                  </a:schemeClr>
                </a:solidFill>
              </a:rPr>
              <a:t>Потому что он хороший.</a:t>
            </a:r>
          </a:p>
          <a:p>
            <a:pPr marL="0" indent="0">
              <a:buNone/>
            </a:pPr>
            <a:r>
              <a:rPr lang="ru-RU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dirty="0" smtClean="0">
                <a:solidFill>
                  <a:schemeClr val="accent6">
                    <a:lumMod val="75000"/>
                  </a:schemeClr>
                </a:solidFill>
              </a:rPr>
              <a:t>        А </a:t>
            </a:r>
            <a:r>
              <a:rPr lang="ru-RU" dirty="0">
                <a:solidFill>
                  <a:schemeClr val="accent6">
                    <a:lumMod val="75000"/>
                  </a:schemeClr>
                </a:solidFill>
              </a:rPr>
              <a:t>вот её стихи об осени:</a:t>
            </a:r>
          </a:p>
          <a:p>
            <a:pPr marL="0" indent="0" algn="ctr">
              <a:buNone/>
            </a:pPr>
            <a:r>
              <a:rPr lang="ru-RU" i="1" dirty="0">
                <a:solidFill>
                  <a:schemeClr val="accent6">
                    <a:lumMod val="75000"/>
                  </a:schemeClr>
                </a:solidFill>
              </a:rPr>
              <a:t>Осень листья рассыпает —</a:t>
            </a:r>
            <a:br>
              <a:rPr lang="ru-RU" i="1" dirty="0">
                <a:solidFill>
                  <a:schemeClr val="accent6">
                    <a:lumMod val="75000"/>
                  </a:schemeClr>
                </a:solidFill>
              </a:rPr>
            </a:br>
            <a:r>
              <a:rPr lang="ru-RU" i="1" dirty="0">
                <a:solidFill>
                  <a:schemeClr val="accent6">
                    <a:lumMod val="75000"/>
                  </a:schemeClr>
                </a:solidFill>
              </a:rPr>
              <a:t>Золотую стаю.</a:t>
            </a:r>
            <a:br>
              <a:rPr lang="ru-RU" i="1" dirty="0">
                <a:solidFill>
                  <a:schemeClr val="accent6">
                    <a:lumMod val="75000"/>
                  </a:schemeClr>
                </a:solidFill>
              </a:rPr>
            </a:br>
            <a:r>
              <a:rPr lang="ru-RU" i="1" dirty="0">
                <a:solidFill>
                  <a:schemeClr val="accent6">
                    <a:lumMod val="75000"/>
                  </a:schemeClr>
                </a:solidFill>
              </a:rPr>
              <a:t>Не простые, золотые</a:t>
            </a:r>
            <a:br>
              <a:rPr lang="ru-RU" i="1" dirty="0">
                <a:solidFill>
                  <a:schemeClr val="accent6">
                    <a:lumMod val="75000"/>
                  </a:schemeClr>
                </a:solidFill>
              </a:rPr>
            </a:br>
            <a:r>
              <a:rPr lang="ru-RU" i="1" dirty="0">
                <a:solidFill>
                  <a:schemeClr val="accent6">
                    <a:lumMod val="75000"/>
                  </a:schemeClr>
                </a:solidFill>
              </a:rPr>
              <a:t>Я листы листаю.</a:t>
            </a:r>
          </a:p>
          <a:p>
            <a:pPr marL="0" indent="0" algn="ctr">
              <a:buNone/>
            </a:pPr>
            <a:r>
              <a:rPr lang="ru-RU" i="1" dirty="0">
                <a:solidFill>
                  <a:schemeClr val="accent6">
                    <a:lumMod val="75000"/>
                  </a:schemeClr>
                </a:solidFill>
              </a:rPr>
              <a:t>Залетело на крыльцо</a:t>
            </a:r>
            <a:br>
              <a:rPr lang="ru-RU" i="1" dirty="0">
                <a:solidFill>
                  <a:schemeClr val="accent6">
                    <a:lumMod val="75000"/>
                  </a:schemeClr>
                </a:solidFill>
              </a:rPr>
            </a:br>
            <a:r>
              <a:rPr lang="ru-RU" i="1" dirty="0">
                <a:solidFill>
                  <a:schemeClr val="accent6">
                    <a:lumMod val="75000"/>
                  </a:schemeClr>
                </a:solidFill>
              </a:rPr>
              <a:t>Золотое письмецо.</a:t>
            </a:r>
            <a:br>
              <a:rPr lang="ru-RU" i="1" dirty="0">
                <a:solidFill>
                  <a:schemeClr val="accent6">
                    <a:lumMod val="75000"/>
                  </a:schemeClr>
                </a:solidFill>
              </a:rPr>
            </a:br>
            <a:r>
              <a:rPr lang="ru-RU" i="1" dirty="0">
                <a:solidFill>
                  <a:schemeClr val="accent6">
                    <a:lumMod val="75000"/>
                  </a:schemeClr>
                </a:solidFill>
              </a:rPr>
              <a:t>Я сижу, читаю…</a:t>
            </a:r>
          </a:p>
          <a:p>
            <a:pPr marL="0" indent="0">
              <a:buNone/>
            </a:pPr>
            <a:endParaRPr lang="ru-RU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2"/>
          </p:nvPr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289119" y="1968914"/>
            <a:ext cx="3305114" cy="3816000"/>
          </a:xfrm>
          <a:effectLst>
            <a:softEdge rad="127000"/>
          </a:effectLst>
        </p:spPr>
      </p:pic>
      <p:sp>
        <p:nvSpPr>
          <p:cNvPr id="7" name="TextBox 6"/>
          <p:cNvSpPr txBox="1"/>
          <p:nvPr/>
        </p:nvSpPr>
        <p:spPr>
          <a:xfrm>
            <a:off x="7070297" y="5892225"/>
            <a:ext cx="419365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Агния Львовна </a:t>
            </a:r>
            <a:r>
              <a:rPr lang="ru-RU" sz="3200" dirty="0" err="1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</a:t>
            </a:r>
            <a:r>
              <a:rPr lang="ru-RU" sz="3200" dirty="0" err="1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арто</a:t>
            </a:r>
            <a:endParaRPr lang="ru-RU" sz="3200" dirty="0">
              <a:solidFill>
                <a:schemeClr val="accent3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6785643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3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Рисунок 17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148"/>
          <a:stretch/>
        </p:blipFill>
        <p:spPr>
          <a:xfrm flipH="1" flipV="1">
            <a:off x="7326071" y="2674841"/>
            <a:ext cx="1624965" cy="1341119"/>
          </a:xfrm>
          <a:prstGeom prst="rect">
            <a:avLst/>
          </a:prstGeom>
          <a:ln>
            <a:noFill/>
          </a:ln>
          <a:effectLst>
            <a:softEdge rad="317500"/>
          </a:effectLst>
        </p:spPr>
      </p:pic>
      <p:pic>
        <p:nvPicPr>
          <p:cNvPr id="16" name="Рисунок 15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148"/>
          <a:stretch/>
        </p:blipFill>
        <p:spPr>
          <a:xfrm flipH="1" flipV="1">
            <a:off x="9316678" y="4409400"/>
            <a:ext cx="1624965" cy="1341119"/>
          </a:xfrm>
          <a:prstGeom prst="rect">
            <a:avLst/>
          </a:prstGeom>
          <a:ln>
            <a:noFill/>
          </a:ln>
          <a:effectLst>
            <a:softEdge rad="317500"/>
          </a:effectLst>
        </p:spPr>
      </p:pic>
      <p:pic>
        <p:nvPicPr>
          <p:cNvPr id="12" name="Рисунок 11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148"/>
          <a:stretch/>
        </p:blipFill>
        <p:spPr>
          <a:xfrm flipH="1" flipV="1">
            <a:off x="8595839" y="3426300"/>
            <a:ext cx="1624965" cy="1341119"/>
          </a:xfrm>
          <a:prstGeom prst="rect">
            <a:avLst/>
          </a:prstGeom>
          <a:ln>
            <a:noFill/>
          </a:ln>
          <a:effectLst>
            <a:softEdge rad="317500"/>
          </a:effectLst>
        </p:spPr>
      </p:pic>
      <p:pic>
        <p:nvPicPr>
          <p:cNvPr id="17" name="Рисунок 16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148"/>
          <a:stretch/>
        </p:blipFill>
        <p:spPr>
          <a:xfrm flipV="1">
            <a:off x="9367682" y="2569572"/>
            <a:ext cx="1624965" cy="1341119"/>
          </a:xfrm>
          <a:prstGeom prst="rect">
            <a:avLst/>
          </a:prstGeom>
          <a:ln>
            <a:noFill/>
          </a:ln>
          <a:effectLst>
            <a:softEdge rad="317500"/>
          </a:effectLst>
        </p:spPr>
      </p:pic>
      <p:pic>
        <p:nvPicPr>
          <p:cNvPr id="15" name="Рисунок 14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148"/>
          <a:stretch/>
        </p:blipFill>
        <p:spPr>
          <a:xfrm rot="13366301" flipV="1">
            <a:off x="8996406" y="1599871"/>
            <a:ext cx="1624965" cy="1341119"/>
          </a:xfrm>
          <a:prstGeom prst="rect">
            <a:avLst/>
          </a:prstGeom>
          <a:ln>
            <a:noFill/>
          </a:ln>
          <a:effectLst>
            <a:softEdge rad="3175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3568" y="256032"/>
            <a:ext cx="11490960" cy="1609344"/>
          </a:xfrm>
        </p:spPr>
        <p:txBody>
          <a:bodyPr vert="horz" lIns="91440" tIns="45720" rIns="91440" bIns="45720" rtlCol="0" anchor="ctr">
            <a:normAutofit fontScale="90000"/>
          </a:bodyPr>
          <a:lstStyle/>
          <a:p>
            <a:r>
              <a:rPr lang="ru-RU" sz="4000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Вопрос № 3. назовите имя поэта. </a:t>
            </a:r>
            <a:br>
              <a:rPr lang="ru-RU" sz="4000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4000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Как называется троп, который используется в первой строчке отрывка? 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716280" y="2240280"/>
            <a:ext cx="5382768" cy="3977640"/>
          </a:xfrm>
        </p:spPr>
        <p:txBody>
          <a:bodyPr vert="horz" lIns="91440" tIns="45720" rIns="91440" bIns="45720" rtlCol="0">
            <a:normAutofit fontScale="92500"/>
          </a:bodyPr>
          <a:lstStyle/>
          <a:p>
            <a:pPr marL="0" indent="0" algn="just">
              <a:buNone/>
            </a:pPr>
            <a:r>
              <a:rPr lang="ru-RU" sz="2400" dirty="0">
                <a:solidFill>
                  <a:schemeClr val="accent3">
                    <a:lumMod val="50000"/>
                  </a:schemeClr>
                </a:solidFill>
              </a:rPr>
              <a:t>Из всех времён года этот поэт более всего любил осень. Именно этому времени года поэт посвятил удивительные строки:</a:t>
            </a:r>
          </a:p>
          <a:p>
            <a:pPr marL="0" indent="0" algn="ctr">
              <a:buNone/>
            </a:pPr>
            <a:r>
              <a:rPr lang="ru-RU" sz="2400" dirty="0">
                <a:solidFill>
                  <a:schemeClr val="accent3">
                    <a:lumMod val="50000"/>
                  </a:schemeClr>
                </a:solidFill>
              </a:rPr>
              <a:t>Унылая пора! Очей очарованье!</a:t>
            </a:r>
            <a:br>
              <a:rPr lang="ru-RU" sz="2400" dirty="0">
                <a:solidFill>
                  <a:schemeClr val="accent3">
                    <a:lumMod val="50000"/>
                  </a:schemeClr>
                </a:solidFill>
              </a:rPr>
            </a:br>
            <a:r>
              <a:rPr lang="ru-RU" sz="2400" dirty="0">
                <a:solidFill>
                  <a:schemeClr val="accent3">
                    <a:lumMod val="50000"/>
                  </a:schemeClr>
                </a:solidFill>
              </a:rPr>
              <a:t>Приятна мне твоя прощальная краса —</a:t>
            </a:r>
            <a:br>
              <a:rPr lang="ru-RU" sz="2400" dirty="0">
                <a:solidFill>
                  <a:schemeClr val="accent3">
                    <a:lumMod val="50000"/>
                  </a:schemeClr>
                </a:solidFill>
              </a:rPr>
            </a:br>
            <a:r>
              <a:rPr lang="ru-RU" sz="2400" dirty="0">
                <a:solidFill>
                  <a:schemeClr val="accent3">
                    <a:lumMod val="50000"/>
                  </a:schemeClr>
                </a:solidFill>
              </a:rPr>
              <a:t>Люблю я пышное природы увяданье,</a:t>
            </a:r>
            <a:br>
              <a:rPr lang="ru-RU" sz="2400" dirty="0">
                <a:solidFill>
                  <a:schemeClr val="accent3">
                    <a:lumMod val="50000"/>
                  </a:schemeClr>
                </a:solidFill>
              </a:rPr>
            </a:br>
            <a:r>
              <a:rPr lang="ru-RU" sz="2400" dirty="0">
                <a:solidFill>
                  <a:schemeClr val="accent3">
                    <a:lumMod val="50000"/>
                  </a:schemeClr>
                </a:solidFill>
              </a:rPr>
              <a:t>В багрец и в золото одетые леса,</a:t>
            </a:r>
            <a:br>
              <a:rPr lang="ru-RU" sz="2400" dirty="0">
                <a:solidFill>
                  <a:schemeClr val="accent3">
                    <a:lumMod val="50000"/>
                  </a:schemeClr>
                </a:solidFill>
              </a:rPr>
            </a:br>
            <a:r>
              <a:rPr lang="ru-RU" sz="2400" dirty="0">
                <a:solidFill>
                  <a:schemeClr val="accent3">
                    <a:lumMod val="50000"/>
                  </a:schemeClr>
                </a:solidFill>
              </a:rPr>
              <a:t>В их сенях ветра шум и свежее дыханье,</a:t>
            </a:r>
            <a:br>
              <a:rPr lang="ru-RU" sz="2400" dirty="0">
                <a:solidFill>
                  <a:schemeClr val="accent3">
                    <a:lumMod val="50000"/>
                  </a:schemeClr>
                </a:solidFill>
              </a:rPr>
            </a:br>
            <a:r>
              <a:rPr lang="ru-RU" sz="2400" dirty="0">
                <a:solidFill>
                  <a:schemeClr val="accent3">
                    <a:lumMod val="50000"/>
                  </a:schemeClr>
                </a:solidFill>
              </a:rPr>
              <a:t>И мглой волнистою покрыты небеса,</a:t>
            </a:r>
            <a:br>
              <a:rPr lang="ru-RU" sz="2400" dirty="0">
                <a:solidFill>
                  <a:schemeClr val="accent3">
                    <a:lumMod val="50000"/>
                  </a:schemeClr>
                </a:solidFill>
              </a:rPr>
            </a:br>
            <a:r>
              <a:rPr lang="ru-RU" sz="2400" dirty="0">
                <a:solidFill>
                  <a:schemeClr val="accent3">
                    <a:lumMod val="50000"/>
                  </a:schemeClr>
                </a:solidFill>
              </a:rPr>
              <a:t>И редкий солнца луч, и первые морозы,</a:t>
            </a:r>
            <a:br>
              <a:rPr lang="ru-RU" sz="2400" dirty="0">
                <a:solidFill>
                  <a:schemeClr val="accent3">
                    <a:lumMod val="50000"/>
                  </a:schemeClr>
                </a:solidFill>
              </a:rPr>
            </a:br>
            <a:r>
              <a:rPr lang="ru-RU" sz="2400" dirty="0">
                <a:solidFill>
                  <a:schemeClr val="accent3">
                    <a:lumMod val="50000"/>
                  </a:schemeClr>
                </a:solidFill>
              </a:rPr>
              <a:t>И отдаленные седой зимы угрозы. </a:t>
            </a: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2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95711" y="1864456"/>
            <a:ext cx="2603167" cy="3924000"/>
          </a:xfrm>
          <a:effectLst>
            <a:softEdge rad="127000"/>
          </a:effectLst>
        </p:spPr>
      </p:pic>
      <p:pic>
        <p:nvPicPr>
          <p:cNvPr id="14" name="Рисунок 13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148"/>
          <a:stretch/>
        </p:blipFill>
        <p:spPr>
          <a:xfrm flipH="1" flipV="1">
            <a:off x="7726121" y="4603882"/>
            <a:ext cx="1624965" cy="1341119"/>
          </a:xfrm>
          <a:prstGeom prst="rect">
            <a:avLst/>
          </a:prstGeom>
          <a:ln>
            <a:noFill/>
          </a:ln>
          <a:effectLst>
            <a:softEdge rad="317500"/>
          </a:effectLst>
        </p:spPr>
      </p:pic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148"/>
          <a:stretch/>
        </p:blipFill>
        <p:spPr>
          <a:xfrm rot="16200000" flipH="1" flipV="1">
            <a:off x="7365835" y="1643857"/>
            <a:ext cx="1624965" cy="1341119"/>
          </a:xfrm>
          <a:prstGeom prst="rect">
            <a:avLst/>
          </a:prstGeom>
          <a:ln>
            <a:noFill/>
          </a:ln>
          <a:effectLst>
            <a:softEdge rad="317500"/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148"/>
          <a:stretch/>
        </p:blipFill>
        <p:spPr>
          <a:xfrm flipV="1">
            <a:off x="7059403" y="3582845"/>
            <a:ext cx="1624965" cy="1341119"/>
          </a:xfrm>
          <a:prstGeom prst="rect">
            <a:avLst/>
          </a:prstGeom>
          <a:ln>
            <a:noFill/>
          </a:ln>
          <a:effectLst>
            <a:softEdge rad="317500"/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148"/>
          <a:stretch/>
        </p:blipFill>
        <p:spPr>
          <a:xfrm flipH="1" flipV="1">
            <a:off x="10479447" y="4501035"/>
            <a:ext cx="1624965" cy="1341119"/>
          </a:xfrm>
          <a:prstGeom prst="rect">
            <a:avLst/>
          </a:prstGeom>
          <a:ln>
            <a:noFill/>
          </a:ln>
          <a:effectLst>
            <a:softEdge rad="317500"/>
          </a:effectLst>
        </p:spPr>
      </p:pic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148"/>
          <a:stretch/>
        </p:blipFill>
        <p:spPr>
          <a:xfrm rot="5400000" flipV="1">
            <a:off x="10528976" y="2050840"/>
            <a:ext cx="1624965" cy="1341119"/>
          </a:xfrm>
          <a:prstGeom prst="rect">
            <a:avLst/>
          </a:prstGeom>
          <a:ln>
            <a:noFill/>
          </a:ln>
          <a:effectLst>
            <a:softEdge rad="317500"/>
          </a:effectLst>
        </p:spPr>
      </p:pic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148"/>
          <a:stretch/>
        </p:blipFill>
        <p:spPr>
          <a:xfrm flipV="1">
            <a:off x="10602557" y="3334111"/>
            <a:ext cx="1624965" cy="1341119"/>
          </a:xfrm>
          <a:prstGeom prst="rect">
            <a:avLst/>
          </a:prstGeom>
          <a:ln>
            <a:noFill/>
          </a:ln>
          <a:effectLst>
            <a:softEdge rad="317500"/>
          </a:effectLst>
        </p:spPr>
      </p:pic>
      <p:sp>
        <p:nvSpPr>
          <p:cNvPr id="13" name="TextBox 12"/>
          <p:cNvSpPr txBox="1"/>
          <p:nvPr/>
        </p:nvSpPr>
        <p:spPr>
          <a:xfrm>
            <a:off x="7211568" y="5679311"/>
            <a:ext cx="498043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320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Александр Сергеевич Пушкин</a:t>
            </a:r>
          </a:p>
        </p:txBody>
      </p:sp>
      <p:sp>
        <p:nvSpPr>
          <p:cNvPr id="19" name="TextBox 18"/>
          <p:cNvSpPr txBox="1"/>
          <p:nvPr/>
        </p:nvSpPr>
        <p:spPr>
          <a:xfrm rot="20498507">
            <a:off x="5415057" y="3038950"/>
            <a:ext cx="1926167" cy="794802"/>
          </a:xfrm>
          <a:prstGeom prst="leftArrow">
            <a:avLst/>
          </a:prstGeom>
          <a:noFill/>
          <a:ln w="28575">
            <a:solidFill>
              <a:schemeClr val="accent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Перифраза</a:t>
            </a:r>
            <a:endParaRPr lang="ru-RU" sz="2000" b="1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1358711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0"/>
                            </p:stCondLst>
                            <p:childTnLst>
                              <p:par>
                                <p:cTn id="17" presetID="22" presetClass="entr" presetSubtype="2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9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3" grpId="0"/>
      <p:bldP spid="1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rmAutofit fontScale="90000"/>
          </a:bodyPr>
          <a:lstStyle/>
          <a:p>
            <a:r>
              <a:rPr lang="ru-RU" sz="4000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Вопрос № </a:t>
            </a:r>
            <a:r>
              <a:rPr lang="ru-RU" sz="4000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4. Какое событие отмечал А.С. Пушкин 19 октября и почему этот день был так важен для поэта?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594360" y="2194560"/>
            <a:ext cx="5230368" cy="4212000"/>
          </a:xfrm>
        </p:spPr>
        <p:txBody>
          <a:bodyPr>
            <a:normAutofit fontScale="85000" lnSpcReduction="10000"/>
          </a:bodyPr>
          <a:lstStyle/>
          <a:p>
            <a:pPr marL="0" indent="0">
              <a:lnSpc>
                <a:spcPct val="110000"/>
              </a:lnSpc>
              <a:buNone/>
            </a:pPr>
            <a:r>
              <a:rPr lang="ru-RU" dirty="0" smtClean="0">
                <a:solidFill>
                  <a:schemeClr val="accent6">
                    <a:lumMod val="75000"/>
                  </a:schemeClr>
                </a:solidFill>
              </a:rPr>
              <a:t>	</a:t>
            </a:r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19 </a:t>
            </a:r>
            <a:r>
              <a:rPr lang="ru-RU" sz="24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октября – </a:t>
            </a:r>
            <a:r>
              <a:rPr lang="ru-RU" sz="2400" dirty="0" smtClean="0">
                <a:solidFill>
                  <a:schemeClr val="accent1">
                    <a:lumMod val="75000"/>
                  </a:schemeClr>
                </a:solidFill>
              </a:rPr>
              <a:t/>
            </a:r>
            <a:br>
              <a:rPr lang="ru-RU" sz="2400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ru-RU" sz="28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День </a:t>
            </a:r>
            <a:r>
              <a:rPr lang="ru-RU" sz="28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Царскосельского лицея</a:t>
            </a:r>
            <a:r>
              <a:rPr lang="ru-RU" sz="2800" dirty="0">
                <a:solidFill>
                  <a:schemeClr val="accent1">
                    <a:lumMod val="75000"/>
                  </a:schemeClr>
                </a:solidFill>
              </a:rPr>
              <a:t>, </a:t>
            </a:r>
            <a:r>
              <a:rPr lang="ru-RU" sz="2800" dirty="0" smtClean="0">
                <a:solidFill>
                  <a:schemeClr val="accent1">
                    <a:lumMod val="75000"/>
                  </a:schemeClr>
                </a:solidFill>
              </a:rPr>
              <a:t/>
            </a:r>
            <a:br>
              <a:rPr lang="ru-RU" sz="2800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ru-RU" sz="2400" dirty="0" smtClean="0">
                <a:solidFill>
                  <a:schemeClr val="accent6">
                    <a:lumMod val="75000"/>
                  </a:schemeClr>
                </a:solidFill>
              </a:rPr>
              <a:t>в </a:t>
            </a:r>
            <a:r>
              <a:rPr lang="ru-RU" sz="2400" dirty="0">
                <a:solidFill>
                  <a:schemeClr val="accent6">
                    <a:lumMod val="75000"/>
                  </a:schemeClr>
                </a:solidFill>
              </a:rPr>
              <a:t>котором Пушкин учился 6 лет. Он один из первых выпускников Лицея. Среди его однокашников декабрист И.И. </a:t>
            </a:r>
            <a:r>
              <a:rPr lang="ru-RU" sz="2400" dirty="0" err="1">
                <a:solidFill>
                  <a:schemeClr val="accent6">
                    <a:lumMod val="75000"/>
                  </a:schemeClr>
                </a:solidFill>
              </a:rPr>
              <a:t>Пущин</a:t>
            </a:r>
            <a:r>
              <a:rPr lang="ru-RU" sz="2400" dirty="0">
                <a:solidFill>
                  <a:schemeClr val="accent6">
                    <a:lumMod val="75000"/>
                  </a:schemeClr>
                </a:solidFill>
              </a:rPr>
              <a:t>, поэты А. </a:t>
            </a:r>
            <a:r>
              <a:rPr lang="ru-RU" sz="2400" dirty="0" err="1">
                <a:solidFill>
                  <a:schemeClr val="accent6">
                    <a:lumMod val="75000"/>
                  </a:schemeClr>
                </a:solidFill>
              </a:rPr>
              <a:t>Дельвиг</a:t>
            </a:r>
            <a:r>
              <a:rPr lang="ru-RU" sz="2400" dirty="0">
                <a:solidFill>
                  <a:schemeClr val="accent6">
                    <a:lumMod val="75000"/>
                  </a:schemeClr>
                </a:solidFill>
              </a:rPr>
              <a:t> и В. Кюхельбекер, дипломат князь А. Горчаков, мореплаватель адмирал </a:t>
            </a:r>
            <a:r>
              <a:rPr lang="ru-RU" sz="2400" dirty="0" smtClean="0">
                <a:solidFill>
                  <a:schemeClr val="accent6">
                    <a:lumMod val="75000"/>
                  </a:schemeClr>
                </a:solidFill>
              </a:rPr>
              <a:t>  Ф</a:t>
            </a:r>
            <a:r>
              <a:rPr lang="ru-RU" sz="2400" dirty="0">
                <a:solidFill>
                  <a:schemeClr val="accent6">
                    <a:lumMod val="75000"/>
                  </a:schemeClr>
                </a:solidFill>
              </a:rPr>
              <a:t>. Матюшкин и другие талантливые люди своего времени. Для поэта лицей стал местом, где он приобрёл лучших друзей, где сформировалась его личность и проявился поэтический </a:t>
            </a:r>
            <a:r>
              <a:rPr lang="ru-RU" sz="2400" dirty="0" smtClean="0">
                <a:solidFill>
                  <a:schemeClr val="accent6">
                    <a:lumMod val="75000"/>
                  </a:schemeClr>
                </a:solidFill>
              </a:rPr>
              <a:t>талант</a:t>
            </a:r>
            <a:endParaRPr lang="ru-RU" sz="2400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2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99048" y="2093976"/>
            <a:ext cx="5424001" cy="4068000"/>
          </a:xfrm>
        </p:spPr>
      </p:pic>
    </p:spTree>
    <p:extLst>
      <p:ext uri="{BB962C8B-B14F-4D97-AF65-F5344CB8AC3E}">
        <p14:creationId xmlns:p14="http://schemas.microsoft.com/office/powerpoint/2010/main" val="13275229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24728" y="1852200"/>
            <a:ext cx="6138945" cy="4320000"/>
          </a:xfrm>
          <a:prstGeom prst="rect">
            <a:avLst/>
          </a:prstGeom>
          <a:effectLst>
            <a:softEdge rad="1270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56969" y="157770"/>
            <a:ext cx="10058400" cy="1609344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z="4000" dirty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Вопрос № 5</a:t>
            </a:r>
            <a:r>
              <a:rPr lang="ru-RU" sz="4000" dirty="0" smtClean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  <a:br>
              <a:rPr lang="ru-RU" sz="4000" dirty="0" smtClean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4000" dirty="0" smtClean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назовите </a:t>
            </a:r>
            <a:r>
              <a:rPr lang="ru-RU" sz="4000" dirty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имя этого поэта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37160" y="2194560"/>
            <a:ext cx="5687568" cy="3977640"/>
          </a:xfrm>
        </p:spPr>
        <p:txBody>
          <a:bodyPr>
            <a:normAutofit lnSpcReduction="10000"/>
          </a:bodyPr>
          <a:lstStyle/>
          <a:p>
            <a:pPr marL="0" lvl="0" indent="0">
              <a:buNone/>
            </a:pPr>
            <a:r>
              <a:rPr lang="ru-RU" dirty="0" smtClean="0">
                <a:solidFill>
                  <a:schemeClr val="accent6">
                    <a:lumMod val="75000"/>
                  </a:schemeClr>
                </a:solidFill>
              </a:rPr>
              <a:t>	Этот </a:t>
            </a:r>
            <a:r>
              <a:rPr lang="ru-RU" dirty="0">
                <a:solidFill>
                  <a:schemeClr val="accent6">
                    <a:lumMod val="75000"/>
                  </a:schemeClr>
                </a:solidFill>
              </a:rPr>
              <a:t>поэт родился 15 октября ровно 200 лет назад. Он так описал осень в своём одноимённом стихотворении:</a:t>
            </a:r>
          </a:p>
          <a:p>
            <a:pPr marL="0" indent="0" algn="ctr">
              <a:buNone/>
            </a:pPr>
            <a:r>
              <a:rPr lang="ru-RU" i="1" dirty="0">
                <a:solidFill>
                  <a:schemeClr val="accent6">
                    <a:lumMod val="75000"/>
                  </a:schemeClr>
                </a:solidFill>
              </a:rPr>
              <a:t>Листья в поле пожелтели,</a:t>
            </a:r>
            <a:br>
              <a:rPr lang="ru-RU" i="1" dirty="0">
                <a:solidFill>
                  <a:schemeClr val="accent6">
                    <a:lumMod val="75000"/>
                  </a:schemeClr>
                </a:solidFill>
              </a:rPr>
            </a:br>
            <a:r>
              <a:rPr lang="ru-RU" i="1" dirty="0">
                <a:solidFill>
                  <a:schemeClr val="accent6">
                    <a:lumMod val="75000"/>
                  </a:schemeClr>
                </a:solidFill>
              </a:rPr>
              <a:t>И кружатся, и летят;</a:t>
            </a:r>
            <a:br>
              <a:rPr lang="ru-RU" i="1" dirty="0">
                <a:solidFill>
                  <a:schemeClr val="accent6">
                    <a:lumMod val="75000"/>
                  </a:schemeClr>
                </a:solidFill>
              </a:rPr>
            </a:br>
            <a:r>
              <a:rPr lang="ru-RU" i="1" dirty="0">
                <a:solidFill>
                  <a:schemeClr val="accent6">
                    <a:lumMod val="75000"/>
                  </a:schemeClr>
                </a:solidFill>
              </a:rPr>
              <a:t>Лишь в бору поникши ели</a:t>
            </a:r>
            <a:br>
              <a:rPr lang="ru-RU" i="1" dirty="0">
                <a:solidFill>
                  <a:schemeClr val="accent6">
                    <a:lumMod val="75000"/>
                  </a:schemeClr>
                </a:solidFill>
              </a:rPr>
            </a:br>
            <a:r>
              <a:rPr lang="ru-RU" i="1" dirty="0">
                <a:solidFill>
                  <a:schemeClr val="accent6">
                    <a:lumMod val="75000"/>
                  </a:schemeClr>
                </a:solidFill>
              </a:rPr>
              <a:t>Зелень мрачную хранят.</a:t>
            </a:r>
            <a:br>
              <a:rPr lang="ru-RU" i="1" dirty="0">
                <a:solidFill>
                  <a:schemeClr val="accent6">
                    <a:lumMod val="75000"/>
                  </a:schemeClr>
                </a:solidFill>
              </a:rPr>
            </a:br>
            <a:r>
              <a:rPr lang="ru-RU" i="1" dirty="0">
                <a:solidFill>
                  <a:schemeClr val="accent6">
                    <a:lumMod val="75000"/>
                  </a:schemeClr>
                </a:solidFill>
              </a:rPr>
              <a:t>Под нависшею скалою</a:t>
            </a:r>
            <a:br>
              <a:rPr lang="ru-RU" i="1" dirty="0">
                <a:solidFill>
                  <a:schemeClr val="accent6">
                    <a:lumMod val="75000"/>
                  </a:schemeClr>
                </a:solidFill>
              </a:rPr>
            </a:br>
            <a:r>
              <a:rPr lang="ru-RU" i="1" dirty="0">
                <a:solidFill>
                  <a:schemeClr val="accent6">
                    <a:lumMod val="75000"/>
                  </a:schemeClr>
                </a:solidFill>
              </a:rPr>
              <a:t>Уж не любит меж цветов</a:t>
            </a:r>
            <a:br>
              <a:rPr lang="ru-RU" i="1" dirty="0">
                <a:solidFill>
                  <a:schemeClr val="accent6">
                    <a:lumMod val="75000"/>
                  </a:schemeClr>
                </a:solidFill>
              </a:rPr>
            </a:br>
            <a:r>
              <a:rPr lang="ru-RU" i="1" dirty="0">
                <a:solidFill>
                  <a:schemeClr val="accent6">
                    <a:lumMod val="75000"/>
                  </a:schemeClr>
                </a:solidFill>
              </a:rPr>
              <a:t>Пахарь отдыхать порою</a:t>
            </a:r>
            <a:br>
              <a:rPr lang="ru-RU" i="1" dirty="0">
                <a:solidFill>
                  <a:schemeClr val="accent6">
                    <a:lumMod val="75000"/>
                  </a:schemeClr>
                </a:solidFill>
              </a:rPr>
            </a:br>
            <a:r>
              <a:rPr lang="ru-RU" i="1" dirty="0">
                <a:solidFill>
                  <a:schemeClr val="accent6">
                    <a:lumMod val="75000"/>
                  </a:schemeClr>
                </a:solidFill>
              </a:rPr>
              <a:t>От полуденных трудов.</a:t>
            </a:r>
            <a:br>
              <a:rPr lang="ru-RU" i="1" dirty="0">
                <a:solidFill>
                  <a:schemeClr val="accent6">
                    <a:lumMod val="75000"/>
                  </a:schemeClr>
                </a:solidFill>
              </a:rPr>
            </a:br>
            <a:r>
              <a:rPr lang="ru-RU" i="1" dirty="0">
                <a:solidFill>
                  <a:schemeClr val="accent6">
                    <a:lumMod val="75000"/>
                  </a:schemeClr>
                </a:solidFill>
              </a:rPr>
              <a:t>Зверь отважный поневоле</a:t>
            </a:r>
            <a:br>
              <a:rPr lang="ru-RU" i="1" dirty="0">
                <a:solidFill>
                  <a:schemeClr val="accent6">
                    <a:lumMod val="75000"/>
                  </a:schemeClr>
                </a:solidFill>
              </a:rPr>
            </a:br>
            <a:r>
              <a:rPr lang="ru-RU" i="1" dirty="0">
                <a:solidFill>
                  <a:schemeClr val="accent6">
                    <a:lumMod val="75000"/>
                  </a:schemeClr>
                </a:solidFill>
              </a:rPr>
              <a:t>Скрыться где-нибудь спешит.</a:t>
            </a:r>
            <a:br>
              <a:rPr lang="ru-RU" i="1" dirty="0">
                <a:solidFill>
                  <a:schemeClr val="accent6">
                    <a:lumMod val="75000"/>
                  </a:schemeClr>
                </a:solidFill>
              </a:rPr>
            </a:br>
            <a:r>
              <a:rPr lang="ru-RU" i="1" dirty="0">
                <a:solidFill>
                  <a:schemeClr val="accent6">
                    <a:lumMod val="75000"/>
                  </a:schemeClr>
                </a:solidFill>
              </a:rPr>
              <a:t>Ночью месяц тускл и поле</a:t>
            </a:r>
            <a:br>
              <a:rPr lang="ru-RU" i="1" dirty="0">
                <a:solidFill>
                  <a:schemeClr val="accent6">
                    <a:lumMod val="75000"/>
                  </a:schemeClr>
                </a:solidFill>
              </a:rPr>
            </a:br>
            <a:r>
              <a:rPr lang="ru-RU" i="1" dirty="0">
                <a:solidFill>
                  <a:schemeClr val="accent6">
                    <a:lumMod val="75000"/>
                  </a:schemeClr>
                </a:solidFill>
              </a:rPr>
              <a:t>Сквозь туман лишь серебрит.</a:t>
            </a:r>
            <a:endParaRPr lang="ru-RU" dirty="0">
              <a:solidFill>
                <a:schemeClr val="accent6">
                  <a:lumMod val="75000"/>
                </a:schemeClr>
              </a:solidFill>
            </a:endParaRPr>
          </a:p>
          <a:p>
            <a:pPr marL="0" indent="0">
              <a:buNone/>
            </a:pPr>
            <a:endParaRPr lang="ru-RU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2"/>
          </p:nvPr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11223"/>
          <a:stretch/>
        </p:blipFill>
        <p:spPr>
          <a:xfrm>
            <a:off x="7701296" y="2022373"/>
            <a:ext cx="2720816" cy="3611218"/>
          </a:xfrm>
          <a:effectLst>
            <a:softEdge rad="63500"/>
          </a:effectLst>
        </p:spPr>
      </p:pic>
      <p:sp>
        <p:nvSpPr>
          <p:cNvPr id="6" name="TextBox 5"/>
          <p:cNvSpPr txBox="1"/>
          <p:nvPr/>
        </p:nvSpPr>
        <p:spPr>
          <a:xfrm>
            <a:off x="6571488" y="5633591"/>
            <a:ext cx="498043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320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ru-RU" dirty="0" smtClean="0"/>
              <a:t>Михаил Юрьевич Лермонтов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534791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4" presetClass="entr" presetSubtype="3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3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350520" y="484632"/>
            <a:ext cx="11612880" cy="1609344"/>
          </a:xfrm>
        </p:spPr>
        <p:txBody>
          <a:bodyPr vert="horz" lIns="91440" tIns="45720" rIns="91440" bIns="45720" rtlCol="0" anchor="ctr">
            <a:normAutofit fontScale="90000"/>
          </a:bodyPr>
          <a:lstStyle/>
          <a:p>
            <a:r>
              <a:rPr lang="ru-RU" sz="4000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Вопрос № </a:t>
            </a:r>
            <a:r>
              <a:rPr lang="ru-RU" sz="4000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6. </a:t>
            </a:r>
            <a:r>
              <a:rPr lang="ru-RU" sz="4000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назовите имя этого </a:t>
            </a:r>
            <a:r>
              <a:rPr lang="ru-RU" sz="4000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поэта. </a:t>
            </a:r>
            <a:br>
              <a:rPr lang="ru-RU" sz="4000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4000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Как </a:t>
            </a:r>
            <a:r>
              <a:rPr lang="ru-RU" sz="4000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называется троп, который используется в первой строчке отрывка? 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350520" y="2286446"/>
            <a:ext cx="5471160" cy="3977640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>
              <a:buNone/>
            </a:pPr>
            <a:r>
              <a:rPr lang="ru-RU" sz="2400" dirty="0" smtClean="0">
                <a:solidFill>
                  <a:schemeClr val="accent6">
                    <a:lumMod val="75000"/>
                  </a:schemeClr>
                </a:solidFill>
              </a:rPr>
              <a:t>	Все </a:t>
            </a:r>
            <a:r>
              <a:rPr lang="ru-RU" sz="2400" dirty="0">
                <a:solidFill>
                  <a:schemeClr val="accent6">
                    <a:lumMod val="75000"/>
                  </a:schemeClr>
                </a:solidFill>
              </a:rPr>
              <a:t>помнят замечательные строчки ещё одного русского поэта:</a:t>
            </a:r>
          </a:p>
          <a:p>
            <a:pPr marL="0" indent="0" algn="ctr">
              <a:buNone/>
            </a:pPr>
            <a:r>
              <a:rPr lang="ru-RU" sz="2400" i="1" dirty="0">
                <a:solidFill>
                  <a:schemeClr val="accent6">
                    <a:lumMod val="75000"/>
                  </a:schemeClr>
                </a:solidFill>
              </a:rPr>
              <a:t>Есть </a:t>
            </a:r>
            <a:r>
              <a:rPr lang="ru-RU" sz="2400" i="1" u="sng" dirty="0">
                <a:solidFill>
                  <a:schemeClr val="accent6">
                    <a:lumMod val="75000"/>
                  </a:schemeClr>
                </a:solidFill>
              </a:rPr>
              <a:t>в осени первоначальной</a:t>
            </a:r>
            <a:r>
              <a:rPr lang="ru-RU" sz="2400" i="1" dirty="0">
                <a:solidFill>
                  <a:schemeClr val="accent6">
                    <a:lumMod val="75000"/>
                  </a:schemeClr>
                </a:solidFill>
              </a:rPr>
              <a:t/>
            </a:r>
            <a:br>
              <a:rPr lang="ru-RU" sz="2400" i="1" dirty="0">
                <a:solidFill>
                  <a:schemeClr val="accent6">
                    <a:lumMod val="75000"/>
                  </a:schemeClr>
                </a:solidFill>
              </a:rPr>
            </a:br>
            <a:r>
              <a:rPr lang="ru-RU" sz="2400" i="1" dirty="0">
                <a:solidFill>
                  <a:schemeClr val="accent6">
                    <a:lumMod val="75000"/>
                  </a:schemeClr>
                </a:solidFill>
              </a:rPr>
              <a:t>Короткая, но дивная пора —</a:t>
            </a:r>
            <a:br>
              <a:rPr lang="ru-RU" sz="2400" i="1" dirty="0">
                <a:solidFill>
                  <a:schemeClr val="accent6">
                    <a:lumMod val="75000"/>
                  </a:schemeClr>
                </a:solidFill>
              </a:rPr>
            </a:br>
            <a:r>
              <a:rPr lang="ru-RU" sz="2400" i="1" dirty="0">
                <a:solidFill>
                  <a:schemeClr val="accent6">
                    <a:lumMod val="75000"/>
                  </a:schemeClr>
                </a:solidFill>
              </a:rPr>
              <a:t>Весь день стоит как бы хрустальный,</a:t>
            </a:r>
            <a:br>
              <a:rPr lang="ru-RU" sz="2400" i="1" dirty="0">
                <a:solidFill>
                  <a:schemeClr val="accent6">
                    <a:lumMod val="75000"/>
                  </a:schemeClr>
                </a:solidFill>
              </a:rPr>
            </a:br>
            <a:r>
              <a:rPr lang="ru-RU" sz="2400" i="1" dirty="0">
                <a:solidFill>
                  <a:schemeClr val="accent6">
                    <a:lumMod val="75000"/>
                  </a:schemeClr>
                </a:solidFill>
              </a:rPr>
              <a:t>И лучезарны вечера...</a:t>
            </a:r>
            <a:br>
              <a:rPr lang="ru-RU" sz="2400" i="1" dirty="0">
                <a:solidFill>
                  <a:schemeClr val="accent6">
                    <a:lumMod val="75000"/>
                  </a:schemeClr>
                </a:solidFill>
              </a:rPr>
            </a:br>
            <a:r>
              <a:rPr lang="ru-RU" sz="2400" i="1" dirty="0">
                <a:solidFill>
                  <a:schemeClr val="accent6">
                    <a:lumMod val="75000"/>
                  </a:schemeClr>
                </a:solidFill>
              </a:rPr>
              <a:t>Пустеет воздух, птиц не слышно боле,</a:t>
            </a:r>
            <a:br>
              <a:rPr lang="ru-RU" sz="2400" i="1" dirty="0">
                <a:solidFill>
                  <a:schemeClr val="accent6">
                    <a:lumMod val="75000"/>
                  </a:schemeClr>
                </a:solidFill>
              </a:rPr>
            </a:br>
            <a:r>
              <a:rPr lang="ru-RU" sz="2400" i="1" dirty="0">
                <a:solidFill>
                  <a:schemeClr val="accent6">
                    <a:lumMod val="75000"/>
                  </a:schemeClr>
                </a:solidFill>
              </a:rPr>
              <a:t>Но далеко еще до первых зимних бурь</a:t>
            </a:r>
            <a:br>
              <a:rPr lang="ru-RU" sz="2400" i="1" dirty="0">
                <a:solidFill>
                  <a:schemeClr val="accent6">
                    <a:lumMod val="75000"/>
                  </a:schemeClr>
                </a:solidFill>
              </a:rPr>
            </a:br>
            <a:r>
              <a:rPr lang="ru-RU" sz="2400" i="1" dirty="0">
                <a:solidFill>
                  <a:schemeClr val="accent6">
                    <a:lumMod val="75000"/>
                  </a:schemeClr>
                </a:solidFill>
              </a:rPr>
              <a:t>И льется чистая и теплая лазурь</a:t>
            </a:r>
            <a:br>
              <a:rPr lang="ru-RU" sz="2400" i="1" dirty="0">
                <a:solidFill>
                  <a:schemeClr val="accent6">
                    <a:lumMod val="75000"/>
                  </a:schemeClr>
                </a:solidFill>
              </a:rPr>
            </a:br>
            <a:r>
              <a:rPr lang="ru-RU" sz="2400" i="1" dirty="0">
                <a:solidFill>
                  <a:schemeClr val="accent6">
                    <a:lumMod val="75000"/>
                  </a:schemeClr>
                </a:solidFill>
              </a:rPr>
              <a:t>На отдыхающее поле...</a:t>
            </a:r>
          </a:p>
          <a:p>
            <a:pPr marL="0" indent="0">
              <a:buNone/>
            </a:pPr>
            <a:endParaRPr lang="ru-RU" sz="2400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059578" y="2093975"/>
            <a:ext cx="3050382" cy="3379601"/>
          </a:xfrm>
          <a:effectLst>
            <a:softEdge rad="127000"/>
          </a:effectLst>
        </p:spPr>
      </p:pic>
      <p:sp>
        <p:nvSpPr>
          <p:cNvPr id="7" name="TextBox 6">
            <a:hlinkClick r:id="rId3" action="ppaction://hlinksldjump"/>
          </p:cNvPr>
          <p:cNvSpPr txBox="1"/>
          <p:nvPr/>
        </p:nvSpPr>
        <p:spPr>
          <a:xfrm>
            <a:off x="7211568" y="5679311"/>
            <a:ext cx="498043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320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ru-RU" dirty="0" smtClean="0"/>
              <a:t>Фёдор Иванович Тютчев</a:t>
            </a:r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 rot="20823480">
            <a:off x="5294427" y="2683435"/>
            <a:ext cx="1955894" cy="796620"/>
          </a:xfrm>
          <a:prstGeom prst="leftArrow">
            <a:avLst>
              <a:gd name="adj1" fmla="val 50000"/>
              <a:gd name="adj2" fmla="val 65861"/>
            </a:avLst>
          </a:prstGeom>
          <a:noFill/>
          <a:ln w="28575">
            <a:solidFill>
              <a:schemeClr val="accent6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Инверсия</a:t>
            </a:r>
            <a:endParaRPr lang="ru-RU" sz="2000" b="1" dirty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9906494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3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" dur="3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65760" y="484632"/>
            <a:ext cx="11582400" cy="1609344"/>
          </a:xfrm>
        </p:spPr>
        <p:txBody>
          <a:bodyPr>
            <a:normAutofit fontScale="90000"/>
          </a:bodyPr>
          <a:lstStyle/>
          <a:p>
            <a:r>
              <a:rPr lang="ru-RU" sz="4000" dirty="0" smtClean="0">
                <a:solidFill>
                  <a:schemeClr val="accent1">
                    <a:lumMod val="75000"/>
                  </a:schemeClr>
                </a:solidFill>
              </a:rPr>
              <a:t>Вопрос № 7. </a:t>
            </a:r>
            <a:r>
              <a:rPr lang="ru-RU" sz="4000" dirty="0">
                <a:solidFill>
                  <a:schemeClr val="accent1">
                    <a:lumMod val="75000"/>
                  </a:schemeClr>
                </a:solidFill>
              </a:rPr>
              <a:t>какое средство художественной изобразительности использует здесь поэт?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365760" y="1914562"/>
            <a:ext cx="5458968" cy="3977640"/>
          </a:xfrm>
        </p:spPr>
        <p:txBody>
          <a:bodyPr>
            <a:noAutofit/>
          </a:bodyPr>
          <a:lstStyle/>
          <a:p>
            <a:pPr marL="0" lvl="0" indent="0">
              <a:buNone/>
            </a:pPr>
            <a:r>
              <a:rPr lang="ru-RU" sz="2800" dirty="0" smtClean="0">
                <a:solidFill>
                  <a:schemeClr val="accent6">
                    <a:lumMod val="75000"/>
                  </a:schemeClr>
                </a:solidFill>
              </a:rPr>
              <a:t>	Замечательный </a:t>
            </a:r>
            <a:r>
              <a:rPr lang="ru-RU" sz="2800" dirty="0">
                <a:solidFill>
                  <a:schemeClr val="accent6">
                    <a:lumMod val="75000"/>
                  </a:schemeClr>
                </a:solidFill>
              </a:rPr>
              <a:t>поэт </a:t>
            </a:r>
            <a:r>
              <a:rPr lang="en-US" sz="2800" dirty="0">
                <a:solidFill>
                  <a:schemeClr val="accent6">
                    <a:lumMod val="75000"/>
                  </a:schemeClr>
                </a:solidFill>
              </a:rPr>
              <a:t>XIX</a:t>
            </a:r>
            <a:r>
              <a:rPr lang="ru-RU" sz="2800" dirty="0">
                <a:solidFill>
                  <a:schemeClr val="accent6">
                    <a:lumMod val="75000"/>
                  </a:schemeClr>
                </a:solidFill>
              </a:rPr>
              <a:t> века А.А. Фет нарисовал в одном из своих стихотворений совсем другую картину осени:</a:t>
            </a:r>
          </a:p>
          <a:p>
            <a:pPr marL="0" indent="0" algn="ctr">
              <a:lnSpc>
                <a:spcPct val="100000"/>
              </a:lnSpc>
              <a:buNone/>
            </a:pPr>
            <a:r>
              <a:rPr lang="ru-RU" sz="2800" i="1" dirty="0">
                <a:solidFill>
                  <a:schemeClr val="accent6">
                    <a:lumMod val="75000"/>
                  </a:schemeClr>
                </a:solidFill>
              </a:rPr>
              <a:t>Задрожали листы, облетая,</a:t>
            </a:r>
            <a:br>
              <a:rPr lang="ru-RU" sz="2800" i="1" dirty="0">
                <a:solidFill>
                  <a:schemeClr val="accent6">
                    <a:lumMod val="75000"/>
                  </a:schemeClr>
                </a:solidFill>
              </a:rPr>
            </a:br>
            <a:r>
              <a:rPr lang="ru-RU" sz="2800" i="1" dirty="0">
                <a:solidFill>
                  <a:schemeClr val="accent6">
                    <a:lumMod val="75000"/>
                  </a:schemeClr>
                </a:solidFill>
              </a:rPr>
              <a:t>Тучи неба закрыли красу,</a:t>
            </a:r>
            <a:br>
              <a:rPr lang="ru-RU" sz="2800" i="1" dirty="0">
                <a:solidFill>
                  <a:schemeClr val="accent6">
                    <a:lumMod val="75000"/>
                  </a:schemeClr>
                </a:solidFill>
              </a:rPr>
            </a:br>
            <a:r>
              <a:rPr lang="ru-RU" sz="2800" i="1" dirty="0">
                <a:solidFill>
                  <a:schemeClr val="accent6">
                    <a:lumMod val="75000"/>
                  </a:schemeClr>
                </a:solidFill>
              </a:rPr>
              <a:t>С поля буря </a:t>
            </a:r>
            <a:r>
              <a:rPr lang="ru-RU" sz="2800" i="1" dirty="0" err="1">
                <a:solidFill>
                  <a:schemeClr val="accent6">
                    <a:lumMod val="75000"/>
                  </a:schemeClr>
                </a:solidFill>
              </a:rPr>
              <a:t>ворвавшися</a:t>
            </a:r>
            <a:r>
              <a:rPr lang="ru-RU" sz="2800" i="1" dirty="0">
                <a:solidFill>
                  <a:schemeClr val="accent6">
                    <a:lumMod val="75000"/>
                  </a:schemeClr>
                </a:solidFill>
              </a:rPr>
              <a:t> злая</a:t>
            </a:r>
            <a:br>
              <a:rPr lang="ru-RU" sz="2800" i="1" dirty="0">
                <a:solidFill>
                  <a:schemeClr val="accent6">
                    <a:lumMod val="75000"/>
                  </a:schemeClr>
                </a:solidFill>
              </a:rPr>
            </a:br>
            <a:r>
              <a:rPr lang="ru-RU" sz="2800" i="1" dirty="0">
                <a:solidFill>
                  <a:schemeClr val="accent6">
                    <a:lumMod val="75000"/>
                  </a:schemeClr>
                </a:solidFill>
              </a:rPr>
              <a:t>Рвет и мечет и воет в лесу…</a:t>
            </a:r>
            <a:endParaRPr lang="ru-RU" sz="2800" dirty="0">
              <a:solidFill>
                <a:schemeClr val="accent6">
                  <a:lumMod val="75000"/>
                </a:schemeClr>
              </a:solidFill>
            </a:endParaRPr>
          </a:p>
          <a:p>
            <a:pPr marL="0" indent="0">
              <a:buNone/>
            </a:pPr>
            <a:endParaRPr lang="ru-RU" sz="2800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2"/>
          </p:nvPr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979920" y="1969073"/>
            <a:ext cx="3263417" cy="4023713"/>
          </a:xfrm>
          <a:effectLst>
            <a:softEdge rad="127000"/>
          </a:effectLst>
        </p:spPr>
      </p:pic>
      <p:sp>
        <p:nvSpPr>
          <p:cNvPr id="7" name="TextBox 6"/>
          <p:cNvSpPr txBox="1"/>
          <p:nvPr/>
        </p:nvSpPr>
        <p:spPr>
          <a:xfrm>
            <a:off x="5517908" y="5992786"/>
            <a:ext cx="5943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Афанасий Афанасьевич Фет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878852" y="5715000"/>
            <a:ext cx="3982708" cy="1039356"/>
          </a:xfrm>
          <a:prstGeom prst="horizontalScroll">
            <a:avLst>
              <a:gd name="adj" fmla="val 25000"/>
            </a:avLst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6">
                <a:lumMod val="75000"/>
              </a:schemeClr>
            </a:solidFill>
          </a:ln>
          <a:scene3d>
            <a:camera prst="obliqueTopLeft"/>
            <a:lightRig rig="threePt" dir="t"/>
          </a:scene3d>
        </p:spPr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ru-RU" sz="2800" b="1" dirty="0" smtClean="0">
                <a:ln/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ОЛИЦЕТВОРЕНИЕ</a:t>
            </a:r>
            <a:endParaRPr lang="ru-RU" sz="2800" b="1" dirty="0">
              <a:ln/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913606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Дерево">
  <a:themeElements>
    <a:clrScheme name="Дерево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Дерево">
      <a:majorFont>
        <a:latin typeface="Rockwell Condensed" panose="02060603050405020104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 panose="02060603020205020403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Дерево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hade val="63000"/>
              </a:schemeClr>
              <a:schemeClr val="phClr">
                <a:tint val="10000"/>
                <a:satMod val="150000"/>
              </a:schemeClr>
            </a:duotone>
          </a:blip>
          <a:tile tx="0" ty="0" sx="60000" sy="59000" flip="none" algn="tl"/>
        </a:blipFill>
        <a:blipFill rotWithShape="1">
          <a:blip xmlns:r="http://schemas.openxmlformats.org/officeDocument/2006/relationships" r:embed="rId1">
            <a:duotone>
              <a:schemeClr val="phClr">
                <a:shade val="36000"/>
                <a:satMod val="120000"/>
              </a:schemeClr>
              <a:schemeClr val="phClr">
                <a:tint val="40000"/>
              </a:schemeClr>
            </a:duotone>
          </a:blip>
          <a:tile tx="0" ty="0" sx="60000" sy="59000" flip="none" algn="tl"/>
        </a:blip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softEdge rad="12700"/>
          </a:effectLst>
        </a:effectStyle>
        <a:effectStyle>
          <a:effectLst>
            <a:outerShdw blurRad="50800" dist="19050" dir="5400000" algn="tl" rotWithShape="0">
              <a:srgbClr val="000000">
                <a:alpha val="60000"/>
              </a:srgbClr>
            </a:outerShdw>
            <a:softEdge rad="12700"/>
          </a:effectLst>
        </a:effectStyle>
      </a:effectStyleLst>
      <a:bgFillStyleLst>
        <a:solidFill>
          <a:schemeClr val="phClr"/>
        </a:solidFill>
        <a:solidFill>
          <a:schemeClr val="phClr">
            <a:shade val="97000"/>
            <a:satMod val="15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5000"/>
                <a:shade val="58000"/>
                <a:satMod val="120000"/>
              </a:schemeClr>
              <a:schemeClr val="phClr">
                <a:tint val="50000"/>
                <a:shade val="96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ood Type" id="{7ACABC62-BF99-48CF-A9DC-4DB89C7B13DC}" vid="{142A1326-48AB-42A9-8428-CB14AA30176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Тип дерева</Template>
  <TotalTime>221</TotalTime>
  <Words>255</Words>
  <Application>Microsoft Office PowerPoint</Application>
  <PresentationFormat>Широкоэкранный</PresentationFormat>
  <Paragraphs>52</Paragraphs>
  <Slides>14</Slides>
  <Notes>0</Notes>
  <HiddenSlides>1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9" baseType="lpstr">
      <vt:lpstr>Cambria</vt:lpstr>
      <vt:lpstr>Rockwell</vt:lpstr>
      <vt:lpstr>Rockwell Condensed</vt:lpstr>
      <vt:lpstr>Wingdings</vt:lpstr>
      <vt:lpstr>Дерево</vt:lpstr>
      <vt:lpstr>Интеллектуальная викторина</vt:lpstr>
      <vt:lpstr>Вопросы по литературе</vt:lpstr>
      <vt:lpstr>Вопрос № 1.  А какие краски осени можете назвать вы? </vt:lpstr>
      <vt:lpstr>Вопрос № 2.  Назовите автора этих поэтических строчек</vt:lpstr>
      <vt:lpstr>Вопрос № 3. назовите имя поэта.  Как называется троп, который используется в первой строчке отрывка? </vt:lpstr>
      <vt:lpstr>Вопрос № 4. Какое событие отмечал А.С. Пушкин 19 октября и почему этот день был так важен для поэта?</vt:lpstr>
      <vt:lpstr>Вопрос № 5.  назовите имя этого поэта</vt:lpstr>
      <vt:lpstr>Вопрос № 6. назовите имя этого поэта.  Как называется троп, который используется в первой строчке отрывка? </vt:lpstr>
      <vt:lpstr>Вопрос № 7. какое средство художественной изобразительности использует здесь поэт?</vt:lpstr>
      <vt:lpstr>Вопрос № 8. назовите имя этого поэта и название стихотворения, отрывок которого приведён.</vt:lpstr>
      <vt:lpstr>«Железная дорога»  (1864 г.)</vt:lpstr>
      <vt:lpstr>Вопрос № 9. назовите имя этого поэта</vt:lpstr>
      <vt:lpstr>Вопрос № 10. Как зовут эту поэтессу? </vt:lpstr>
      <vt:lpstr>Спасибо за участие  в викторине!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Интеллектуальная викторина</dc:title>
  <dc:creator>Ирина Душкина</dc:creator>
  <cp:lastModifiedBy>Ирина Душкина</cp:lastModifiedBy>
  <cp:revision>44</cp:revision>
  <dcterms:created xsi:type="dcterms:W3CDTF">2014-10-17T16:07:43Z</dcterms:created>
  <dcterms:modified xsi:type="dcterms:W3CDTF">2015-11-02T17:50:35Z</dcterms:modified>
</cp:coreProperties>
</file>