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64" r:id="rId4"/>
    <p:sldId id="265" r:id="rId5"/>
    <p:sldId id="267" r:id="rId6"/>
    <p:sldId id="266" r:id="rId7"/>
    <p:sldId id="271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участники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280</c:v>
                </c:pt>
                <c:pt idx="1">
                  <c:v>265</c:v>
                </c:pt>
                <c:pt idx="2">
                  <c:v>292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победители, призеры 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29</c:v>
                </c:pt>
                <c:pt idx="1">
                  <c:v>12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90400"/>
        <c:axId val="31192192"/>
      </c:barChart>
      <c:catAx>
        <c:axId val="31190400"/>
        <c:scaling>
          <c:orientation val="minMax"/>
        </c:scaling>
        <c:delete val="0"/>
        <c:axPos val="b"/>
        <c:majorTickMark val="out"/>
        <c:minorTickMark val="none"/>
        <c:tickLblPos val="nextTo"/>
        <c:crossAx val="31192192"/>
        <c:crosses val="autoZero"/>
        <c:auto val="1"/>
        <c:lblAlgn val="ctr"/>
        <c:lblOffset val="100"/>
        <c:noMultiLvlLbl val="0"/>
      </c:catAx>
      <c:valAx>
        <c:axId val="31192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190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56EAC2-2492-4950-B16D-2B4B30AB346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E2E250-4335-4B0E-A0CB-806B85F74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EAC2-2492-4950-B16D-2B4B30AB346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E250-4335-4B0E-A0CB-806B85F74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EAC2-2492-4950-B16D-2B4B30AB346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E250-4335-4B0E-A0CB-806B85F74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56EAC2-2492-4950-B16D-2B4B30AB346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E2E250-4335-4B0E-A0CB-806B85F74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56EAC2-2492-4950-B16D-2B4B30AB346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E2E250-4335-4B0E-A0CB-806B85F74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EAC2-2492-4950-B16D-2B4B30AB346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E250-4335-4B0E-A0CB-806B85F74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EAC2-2492-4950-B16D-2B4B30AB346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E250-4335-4B0E-A0CB-806B85F74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56EAC2-2492-4950-B16D-2B4B30AB346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E2E250-4335-4B0E-A0CB-806B85F74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EAC2-2492-4950-B16D-2B4B30AB346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2E250-4335-4B0E-A0CB-806B85F74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56EAC2-2492-4950-B16D-2B4B30AB346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E2E250-4335-4B0E-A0CB-806B85F74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56EAC2-2492-4950-B16D-2B4B30AB346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E2E250-4335-4B0E-A0CB-806B85F74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56EAC2-2492-4950-B16D-2B4B30AB346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E2E250-4335-4B0E-A0CB-806B85F74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92696"/>
            <a:ext cx="6172200" cy="4464496"/>
          </a:xfrm>
        </p:spPr>
        <p:txBody>
          <a:bodyPr>
            <a:normAutofit/>
          </a:bodyPr>
          <a:lstStyle/>
          <a:p>
            <a:pPr algn="ctr">
              <a:lnSpc>
                <a:spcPct val="300000"/>
              </a:lnSpc>
            </a:pPr>
            <a:r>
              <a:rPr lang="ru-RU" sz="2700" dirty="0" smtClean="0"/>
              <a:t>Работа с одаренными детьми-</a:t>
            </a:r>
            <a:br>
              <a:rPr lang="ru-RU" sz="2700" dirty="0" smtClean="0"/>
            </a:br>
            <a:r>
              <a:rPr lang="ru-RU" sz="2700" dirty="0" smtClean="0"/>
              <a:t> одно из основных направлений развития школы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725144"/>
            <a:ext cx="6172200" cy="164977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48680"/>
            <a:ext cx="61722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Условия для раскрытия личностного потенциала учащихся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628800"/>
            <a:ext cx="6172200" cy="474612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Разработка и реализация программы «Одаренность ребенка»</a:t>
            </a:r>
          </a:p>
          <a:p>
            <a:pPr marL="342900" indent="-342900">
              <a:buAutoNum type="arabicPeriod"/>
            </a:pPr>
            <a:r>
              <a:rPr lang="ru-RU" dirty="0" smtClean="0"/>
              <a:t>Психолого - педагогическое сопровождение одаренных и способных учащихся;</a:t>
            </a:r>
          </a:p>
          <a:p>
            <a:pPr marL="342900" indent="-342900">
              <a:buAutoNum type="arabicPeriod"/>
            </a:pPr>
            <a:r>
              <a:rPr lang="ru-RU" dirty="0" smtClean="0"/>
              <a:t>Использование новых образовательных технологий;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Обеспечение условий для участия  школьников в различных конкурсах , олимпиадах и  конференциях; 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Создание базы данных «Одаренные дети»;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Повышение квалификации педагогов через  курсы ПК,  семинары, методические совещания с целью методического поиска, творчества при работе с одаренными детьми.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646113"/>
            <a:ext cx="9113837" cy="55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Формы и методы работы с одарёнными детьми </a:t>
            </a:r>
            <a:br>
              <a:rPr lang="ru-RU" sz="2400" b="1" dirty="0" smtClean="0"/>
            </a:br>
            <a:r>
              <a:rPr lang="ru-RU" sz="2400" b="1" dirty="0" smtClean="0"/>
              <a:t>начальной школы.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828092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Основное направление начальной школы в работе с одаренными детьми -</a:t>
            </a:r>
            <a:r>
              <a:rPr lang="ru-RU" sz="2000" dirty="0"/>
              <a:t> </a:t>
            </a:r>
            <a:r>
              <a:rPr lang="ru-RU" sz="2000" u="sng" dirty="0" smtClean="0"/>
              <a:t>выявление способностей ребёнка</a:t>
            </a:r>
            <a:r>
              <a:rPr lang="ru-RU" sz="20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тестирование с привлечением психолога с целью выявления </a:t>
            </a:r>
          </a:p>
          <a:p>
            <a:r>
              <a:rPr lang="ru-RU" sz="2000" dirty="0" smtClean="0"/>
              <a:t>умственных </a:t>
            </a:r>
            <a:r>
              <a:rPr lang="ru-RU" sz="2000" dirty="0"/>
              <a:t>способностей интеллекта;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b="1" dirty="0"/>
              <a:t> </a:t>
            </a:r>
            <a:r>
              <a:rPr lang="ru-RU" sz="2000" dirty="0"/>
              <a:t>наблюдение за детьми</a:t>
            </a:r>
            <a:r>
              <a:rPr lang="ru-RU" sz="20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беседы с родителями, воспитателями </a:t>
            </a:r>
            <a:r>
              <a:rPr lang="ru-RU" sz="2000" dirty="0" err="1"/>
              <a:t>д</a:t>
            </a:r>
            <a:r>
              <a:rPr lang="ru-RU" sz="2000" dirty="0"/>
              <a:t>/с</a:t>
            </a:r>
            <a:r>
              <a:rPr lang="ru-RU" sz="20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диагностика;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/>
              <a:t> использование специальных развивающих программ</a:t>
            </a:r>
            <a:r>
              <a:rPr lang="ru-RU" sz="20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ориентирование программ на более сложное содержание, направленное на увеличение объёма знаний и развитие умственных операций;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/>
              <a:t>  проведение предметных недель;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проведение </a:t>
            </a:r>
            <a:r>
              <a:rPr lang="ru-RU" sz="2000" dirty="0"/>
              <a:t>школьных </a:t>
            </a:r>
            <a:r>
              <a:rPr lang="ru-RU" sz="2000" dirty="0" smtClean="0"/>
              <a:t>предметных </a:t>
            </a:r>
            <a:r>
              <a:rPr lang="ru-RU" sz="2000" dirty="0"/>
              <a:t>олимпиад, участие в </a:t>
            </a:r>
            <a:r>
              <a:rPr lang="ru-RU" sz="2000" dirty="0" smtClean="0"/>
              <a:t>городских, краевых, международных </a:t>
            </a:r>
            <a:r>
              <a:rPr lang="ru-RU" sz="2000" dirty="0"/>
              <a:t>конкурсах и олимпиадах.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Формы и методы работы с одарёнными детьми </a:t>
            </a:r>
            <a:br>
              <a:rPr lang="ru-RU" sz="2400" b="1" dirty="0" smtClean="0"/>
            </a:br>
            <a:r>
              <a:rPr lang="ru-RU" sz="2400" b="1" dirty="0" smtClean="0"/>
              <a:t>средней </a:t>
            </a:r>
            <a:r>
              <a:rPr lang="ru-RU" sz="2400" b="1" dirty="0"/>
              <a:t>школы</a:t>
            </a:r>
            <a:r>
              <a:rPr lang="ru-RU" sz="2400" b="1" dirty="0" smtClean="0"/>
              <a:t>.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Основное направление средней школы — </a:t>
            </a:r>
            <a:r>
              <a:rPr lang="ru-RU" u="sng" dirty="0"/>
              <a:t>развитие </a:t>
            </a:r>
            <a:r>
              <a:rPr lang="ru-RU" u="sng" dirty="0" smtClean="0"/>
              <a:t>интеллектуальных </a:t>
            </a:r>
            <a:r>
              <a:rPr lang="ru-RU" u="sng" dirty="0"/>
              <a:t>и творческих способностей учащихся </a:t>
            </a:r>
            <a:r>
              <a:rPr lang="ru-RU" u="sng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/>
              <a:t> </a:t>
            </a:r>
            <a:r>
              <a:rPr lang="ru-RU" dirty="0"/>
              <a:t>проведение целенаправленных диагностик, наблюдений за </a:t>
            </a:r>
            <a:r>
              <a:rPr lang="ru-RU" dirty="0" smtClean="0"/>
              <a:t>детьми</a:t>
            </a:r>
            <a:r>
              <a:rPr lang="ru-RU" dirty="0"/>
              <a:t>, проявившими высокую результативность в начальной </a:t>
            </a:r>
            <a:r>
              <a:rPr lang="ru-RU" dirty="0" smtClean="0"/>
              <a:t>школе</a:t>
            </a:r>
            <a:r>
              <a:rPr lang="ru-RU" dirty="0"/>
              <a:t>;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/>
              <a:t> использование технологий, направленных на развитие творческих, индивидуальных, коммуникативных способностей ребенка;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err="1"/>
              <a:t>поуровневая</a:t>
            </a:r>
            <a:r>
              <a:rPr lang="ru-RU" dirty="0"/>
              <a:t> дифференциация учащихся;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проведение тематических предметных декад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участие </a:t>
            </a:r>
            <a:r>
              <a:rPr lang="ru-RU" dirty="0"/>
              <a:t>в городских, региональных олимпиадах, </a:t>
            </a:r>
            <a:r>
              <a:rPr lang="ru-RU" dirty="0" smtClean="0"/>
              <a:t>конкурсах, соревнованиях;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сотрудничество </a:t>
            </a:r>
            <a:r>
              <a:rPr lang="ru-RU" dirty="0"/>
              <a:t>со школой Космонавтики г.Железногорска;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вовлечение </a:t>
            </a:r>
            <a:r>
              <a:rPr lang="ru-RU" dirty="0"/>
              <a:t>детей в общественную жизнь школы, города, </a:t>
            </a:r>
            <a:r>
              <a:rPr lang="ru-RU" dirty="0" smtClean="0"/>
              <a:t>края через </a:t>
            </a:r>
            <a:r>
              <a:rPr lang="ru-RU" dirty="0" err="1" smtClean="0"/>
              <a:t>д</a:t>
            </a:r>
            <a:r>
              <a:rPr lang="ru-RU" dirty="0" smtClean="0"/>
              <a:t>/о </a:t>
            </a:r>
            <a:r>
              <a:rPr lang="ru-RU" dirty="0" err="1"/>
              <a:t>СМиД</a:t>
            </a:r>
            <a:r>
              <a:rPr lang="ru-RU" dirty="0"/>
              <a:t>; </a:t>
            </a:r>
            <a:r>
              <a:rPr lang="ru-R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организация работы научного </a:t>
            </a:r>
            <a:r>
              <a:rPr lang="ru-RU" dirty="0" smtClean="0"/>
              <a:t>общества учащихся «Импульс»;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привлечение социума.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Формы и методы работы с одарёнными детьми </a:t>
            </a:r>
            <a:br>
              <a:rPr lang="ru-RU" sz="2400" b="1" dirty="0" smtClean="0"/>
            </a:br>
            <a:r>
              <a:rPr lang="ru-RU" sz="2400" b="1" dirty="0" smtClean="0"/>
              <a:t>старшей </a:t>
            </a:r>
            <a:r>
              <a:rPr lang="ru-RU" sz="2400" b="1" dirty="0"/>
              <a:t>школы</a:t>
            </a:r>
            <a:r>
              <a:rPr lang="ru-RU" sz="2400" b="1" dirty="0" smtClean="0"/>
              <a:t>.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Основное направление </a:t>
            </a:r>
            <a:r>
              <a:rPr lang="ru-RU" sz="2000" dirty="0" smtClean="0"/>
              <a:t>в работе </a:t>
            </a:r>
            <a:r>
              <a:rPr lang="ru-RU" sz="2000" dirty="0"/>
              <a:t>старшей школы — </a:t>
            </a:r>
            <a:r>
              <a:rPr lang="ru-RU" sz="2000" u="sng" dirty="0"/>
              <a:t>углубление </a:t>
            </a:r>
            <a:br>
              <a:rPr lang="ru-RU" sz="2000" u="sng" dirty="0"/>
            </a:br>
            <a:r>
              <a:rPr lang="ru-RU" sz="2000" u="sng" dirty="0"/>
              <a:t>знаний</a:t>
            </a:r>
            <a:r>
              <a:rPr lang="ru-RU" sz="2000" dirty="0"/>
              <a:t> учащегося в соответствии с его творческими способностями </a:t>
            </a:r>
            <a:br>
              <a:rPr lang="ru-RU" sz="2000" dirty="0"/>
            </a:br>
            <a:r>
              <a:rPr lang="ru-RU" sz="2000" dirty="0"/>
              <a:t>и профессиональной </a:t>
            </a:r>
            <a:r>
              <a:rPr lang="ru-RU" sz="2000" dirty="0" smtClean="0"/>
              <a:t>направленностью:</a:t>
            </a:r>
          </a:p>
          <a:p>
            <a:r>
              <a:rPr lang="ru-RU" sz="2000" dirty="0"/>
              <a:t>-</a:t>
            </a:r>
            <a:r>
              <a:rPr lang="ru-RU" sz="2000" dirty="0" smtClean="0"/>
              <a:t>анкетирование </a:t>
            </a:r>
            <a:r>
              <a:rPr lang="ru-RU" sz="2000" dirty="0"/>
              <a:t>по профессиональной направленности; </a:t>
            </a:r>
            <a:endParaRPr lang="ru-RU" sz="2000" dirty="0" smtClean="0"/>
          </a:p>
          <a:p>
            <a:r>
              <a:rPr lang="ru-RU" sz="2000" dirty="0"/>
              <a:t>-</a:t>
            </a:r>
            <a:r>
              <a:rPr lang="ru-RU" sz="2000" dirty="0" smtClean="0"/>
              <a:t>корректировка </a:t>
            </a:r>
            <a:r>
              <a:rPr lang="ru-RU" sz="2000" dirty="0"/>
              <a:t>образовательных </a:t>
            </a:r>
            <a:r>
              <a:rPr lang="ru-RU" sz="2000" dirty="0" smtClean="0"/>
              <a:t>программ;</a:t>
            </a:r>
          </a:p>
          <a:p>
            <a:r>
              <a:rPr lang="ru-RU" sz="2000" dirty="0" smtClean="0"/>
              <a:t>-участие </a:t>
            </a:r>
            <a:r>
              <a:rPr lang="ru-RU" sz="2000" dirty="0"/>
              <a:t>в конференциях, марафонах, конкурсах, олимпиадах, </a:t>
            </a:r>
            <a:r>
              <a:rPr lang="ru-RU" sz="2000" dirty="0" smtClean="0"/>
              <a:t>соревнованиях;</a:t>
            </a:r>
          </a:p>
          <a:p>
            <a:r>
              <a:rPr lang="ru-RU" sz="2000" dirty="0"/>
              <a:t>-</a:t>
            </a:r>
            <a:r>
              <a:rPr lang="ru-RU" sz="2000" b="1" dirty="0" smtClean="0"/>
              <a:t> </a:t>
            </a:r>
            <a:r>
              <a:rPr lang="ru-RU" sz="2000" dirty="0"/>
              <a:t>привлечение детей к процессу </a:t>
            </a:r>
            <a:r>
              <a:rPr lang="ru-RU" sz="2000" dirty="0" err="1"/>
              <a:t>соуправления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smtClean="0"/>
              <a:t>- создание </a:t>
            </a:r>
            <a:r>
              <a:rPr lang="ru-RU" sz="2000" dirty="0"/>
              <a:t>мобильных групп одарённых учащихся для </a:t>
            </a:r>
            <a:r>
              <a:rPr lang="ru-RU" sz="2000" dirty="0" smtClean="0"/>
              <a:t>выполнения </a:t>
            </a:r>
            <a:r>
              <a:rPr lang="ru-RU" sz="2000" dirty="0"/>
              <a:t>творческих работ, организации проектной </a:t>
            </a:r>
            <a:r>
              <a:rPr lang="ru-RU" sz="2000" dirty="0" smtClean="0"/>
              <a:t>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Результативность работы школы в конкурсах и соревнованиях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74049260"/>
              </p:ext>
            </p:extLst>
          </p:nvPr>
        </p:nvGraphicFramePr>
        <p:xfrm>
          <a:off x="683568" y="1412776"/>
          <a:ext cx="78488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67600" cy="1143000"/>
          </a:xfrm>
        </p:spPr>
        <p:txBody>
          <a:bodyPr/>
          <a:lstStyle/>
          <a:p>
            <a:r>
              <a:rPr lang="ru-RU" dirty="0" smtClean="0"/>
              <a:t>Результаты работы НОУ «Импульс»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717686"/>
              </p:ext>
            </p:extLst>
          </p:nvPr>
        </p:nvGraphicFramePr>
        <p:xfrm>
          <a:off x="971600" y="1556792"/>
          <a:ext cx="6120680" cy="4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170"/>
                <a:gridCol w="1530170"/>
                <a:gridCol w="1530170"/>
                <a:gridCol w="1530170"/>
              </a:tblGrid>
              <a:tr h="97210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Кол-во </a:t>
                      </a:r>
                      <a:r>
                        <a:rPr lang="ru-RU" dirty="0" smtClean="0"/>
                        <a:t>призовых </a:t>
                      </a:r>
                      <a:r>
                        <a:rPr lang="ru-RU" dirty="0" smtClean="0"/>
                        <a:t>мест(городская НПК «Старт в науку»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2011-2012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уч.год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2012-2013 </a:t>
                      </a:r>
                      <a:r>
                        <a:rPr lang="ru-RU" dirty="0" err="1" smtClean="0"/>
                        <a:t>уч.год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2013-2014 </a:t>
                      </a:r>
                      <a:r>
                        <a:rPr lang="ru-RU" dirty="0" err="1" smtClean="0"/>
                        <a:t>уч.год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2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r>
                        <a:rPr lang="ru-RU" baseline="0" dirty="0" smtClean="0"/>
                        <a:t>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255</TotalTime>
  <Words>330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Работа с одаренными детьми-  одно из основных направлений развития школы</vt:lpstr>
      <vt:lpstr>Условия для раскрытия личностного потенциала учащихся</vt:lpstr>
      <vt:lpstr>Презентация PowerPoint</vt:lpstr>
      <vt:lpstr>Формы и методы работы с одарёнными детьми  начальной школы.</vt:lpstr>
      <vt:lpstr>Формы и методы работы с одарёнными детьми  средней школы.</vt:lpstr>
      <vt:lpstr>Формы и методы работы с одарёнными детьми  старшей школы.</vt:lpstr>
      <vt:lpstr>Результативность работы школы в конкурсах и соревнованиях </vt:lpstr>
      <vt:lpstr>Результаты работы НОУ «Импульс»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Computer</cp:lastModifiedBy>
  <cp:revision>33</cp:revision>
  <dcterms:created xsi:type="dcterms:W3CDTF">2010-11-19T02:40:08Z</dcterms:created>
  <dcterms:modified xsi:type="dcterms:W3CDTF">2015-09-24T02:18:43Z</dcterms:modified>
</cp:coreProperties>
</file>