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319B1-862A-4CC2-B917-5986BADC284A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95007-6228-44CB-A00D-B0DFA6AB3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95007-6228-44CB-A00D-B0DFA6AB31C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95007-6228-44CB-A00D-B0DFA6AB31C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95007-6228-44CB-A00D-B0DFA6AB31C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уроков по роману «Преступление и наказание»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186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Составитель презентации : учитель русского языка и литературы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 Санкт-Петербургского государственного бюджетного профессионального общеобразовательного учреждения  колледжа «</a:t>
            </a:r>
            <a:r>
              <a:rPr lang="ru-RU" sz="2000" dirty="0" err="1" smtClean="0">
                <a:solidFill>
                  <a:schemeClr val="bg1"/>
                </a:solidFill>
              </a:rPr>
              <a:t>ПетроСтройСервис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31" name="Picture 7" descr="http://mega-u.ru/sites/default/files/styles/large/public/b_succe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4000528" cy="4643470"/>
          </a:xfrm>
          <a:prstGeom prst="rect">
            <a:avLst/>
          </a:prstGeom>
          <a:noFill/>
        </p:spPr>
      </p:pic>
      <p:pic>
        <p:nvPicPr>
          <p:cNvPr id="7" name="Рисунок 6" descr="Колледж&quot;ПетроСтройСервис&quot; Гр.№ 038  пр.Сизова,17"/>
          <p:cNvPicPr/>
          <p:nvPr/>
        </p:nvPicPr>
        <p:blipFill>
          <a:blip r:embed="rId4"/>
          <a:srcRect b="10667"/>
          <a:stretch>
            <a:fillRect/>
          </a:stretch>
        </p:blipFill>
        <p:spPr bwMode="auto">
          <a:xfrm>
            <a:off x="7215206" y="4857760"/>
            <a:ext cx="1928794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Символика цвета, имен и чисел в романе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00109"/>
            <a:ext cx="4040188" cy="5715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                   Герой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1000108"/>
            <a:ext cx="4041775" cy="750887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       Как связан с числом «3»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643051"/>
            <a:ext cx="4040188" cy="2571768"/>
          </a:xfrm>
        </p:spPr>
        <p:txBody>
          <a:bodyPr/>
          <a:lstStyle/>
          <a:p>
            <a:r>
              <a:rPr lang="ru-RU" dirty="0" err="1" smtClean="0"/>
              <a:t>Свидригайлов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Дуня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14489"/>
            <a:ext cx="4041775" cy="27860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Хотел предложить Дуне до тридцати тысяч.</a:t>
            </a:r>
          </a:p>
          <a:p>
            <a:r>
              <a:rPr lang="ru-RU" dirty="0" smtClean="0"/>
              <a:t>Вручает Соне три билета.</a:t>
            </a:r>
          </a:p>
          <a:p>
            <a:r>
              <a:rPr lang="ru-RU" dirty="0" smtClean="0"/>
              <a:t>Стреляет в </a:t>
            </a:r>
            <a:r>
              <a:rPr lang="ru-RU" dirty="0" err="1" smtClean="0"/>
              <a:t>Свидригайлова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трех шагах.</a:t>
            </a:r>
            <a:endParaRPr lang="ru-RU" dirty="0"/>
          </a:p>
        </p:txBody>
      </p:sp>
      <p:pic>
        <p:nvPicPr>
          <p:cNvPr id="38916" name="Picture 4" descr="http://www.kinomania.ru/images/frames/p_567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1" y="4143380"/>
            <a:ext cx="4929190" cy="2714620"/>
          </a:xfrm>
          <a:prstGeom prst="rect">
            <a:avLst/>
          </a:prstGeom>
          <a:noFill/>
        </p:spPr>
      </p:pic>
      <p:pic>
        <p:nvPicPr>
          <p:cNvPr id="38918" name="Picture 6" descr="http://prolinefilm.ru/resources/catalog/images/a62a674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4286248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Символика цвета, имен и чисел в романе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0" y="1428736"/>
            <a:ext cx="8758238" cy="207170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Согласно учению </a:t>
            </a:r>
            <a:r>
              <a:rPr lang="ru-RU" dirty="0" err="1" smtClean="0"/>
              <a:t>пифагорийцев</a:t>
            </a:r>
            <a:r>
              <a:rPr lang="ru-RU" dirty="0" smtClean="0"/>
              <a:t>, число 7 является символом святости, здоровья и разума, Число 7 называют «истинно святым числом», так как число 7-это соединение числа 3, символизирующего божественное совершенство, и числа 4, числа, которое относят к числам мирового порядка. Напрашивается вывод, что число 7 является символом «союза» Бога с че­ловеком, символом общения между Богом и его творением.</a:t>
            </a:r>
            <a:endParaRPr lang="ru-RU" dirty="0"/>
          </a:p>
        </p:txBody>
      </p:sp>
      <p:pic>
        <p:nvPicPr>
          <p:cNvPr id="39938" name="Picture 2" descr="http://cp-pressa.info/images/baby/02_5_15/02153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876"/>
            <a:ext cx="9001156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Символика цвета, имен и чисел в романе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357299"/>
            <a:ext cx="4040188" cy="50006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Деталь, эпизод романа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572000" y="1357298"/>
            <a:ext cx="4041775" cy="53656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 связано с числом «7»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42844" y="1785926"/>
            <a:ext cx="4040188" cy="507207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Сам роман</a:t>
            </a:r>
          </a:p>
          <a:p>
            <a:r>
              <a:rPr lang="ru-RU" sz="2000" dirty="0" smtClean="0"/>
              <a:t>1-я и 2-я части романа</a:t>
            </a:r>
          </a:p>
          <a:p>
            <a:r>
              <a:rPr lang="ru-RU" sz="2000" dirty="0" smtClean="0"/>
              <a:t>7 часов вечера</a:t>
            </a:r>
          </a:p>
          <a:p>
            <a:endParaRPr lang="ru-RU" sz="2000" dirty="0" smtClean="0"/>
          </a:p>
          <a:p>
            <a:r>
              <a:rPr lang="ru-RU" sz="2000" dirty="0" smtClean="0"/>
              <a:t>7 лет каторги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7 лет</a:t>
            </a:r>
          </a:p>
          <a:p>
            <a:endParaRPr lang="ru-RU" sz="2000" dirty="0" smtClean="0"/>
          </a:p>
          <a:p>
            <a:r>
              <a:rPr lang="ru-RU" sz="2000" dirty="0" smtClean="0"/>
              <a:t>7 детей</a:t>
            </a:r>
          </a:p>
          <a:p>
            <a:endParaRPr lang="ru-RU" sz="2000" dirty="0" smtClean="0"/>
          </a:p>
          <a:p>
            <a:r>
              <a:rPr lang="ru-RU" sz="2000" dirty="0" smtClean="0"/>
              <a:t>Раскольников в 7 лет</a:t>
            </a:r>
          </a:p>
          <a:p>
            <a:endParaRPr lang="ru-RU" sz="2000" dirty="0" smtClean="0"/>
          </a:p>
          <a:p>
            <a:r>
              <a:rPr lang="ru-RU" sz="2000" dirty="0" smtClean="0"/>
              <a:t>730 шагов</a:t>
            </a:r>
          </a:p>
          <a:p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3438" y="1714488"/>
            <a:ext cx="4041775" cy="421007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Состоит из 6 частей и эпилога.</a:t>
            </a:r>
          </a:p>
          <a:p>
            <a:r>
              <a:rPr lang="ru-RU" sz="8000" dirty="0" smtClean="0"/>
              <a:t>Состоят из 7 глав.</a:t>
            </a:r>
          </a:p>
          <a:p>
            <a:r>
              <a:rPr lang="ru-RU" sz="8000" dirty="0" smtClean="0"/>
              <a:t>Роковое время для Раскольникова, так как на это время он назначает убийство старухи-процентщицы.</a:t>
            </a:r>
          </a:p>
          <a:p>
            <a:r>
              <a:rPr lang="ru-RU" sz="8000" dirty="0" smtClean="0"/>
              <a:t>Такой срок определен в качестве наказания герою романа.</a:t>
            </a:r>
          </a:p>
          <a:p>
            <a:r>
              <a:rPr lang="ru-RU" sz="8000" dirty="0" smtClean="0"/>
              <a:t>Прожил </a:t>
            </a:r>
            <a:r>
              <a:rPr lang="ru-RU" sz="8000" dirty="0" err="1" smtClean="0"/>
              <a:t>Свидригайлов</a:t>
            </a:r>
            <a:r>
              <a:rPr lang="ru-RU" sz="8000" dirty="0" smtClean="0"/>
              <a:t> со своей женой, Марфой Петровной.</a:t>
            </a:r>
          </a:p>
          <a:p>
            <a:r>
              <a:rPr lang="ru-RU" sz="8000" dirty="0" smtClean="0"/>
              <a:t>У портного Капернаумова.</a:t>
            </a:r>
          </a:p>
          <a:p>
            <a:r>
              <a:rPr lang="ru-RU" sz="8000" dirty="0" smtClean="0"/>
              <a:t>Видит сон, в котором представляет себя семилетним мальчиком.</a:t>
            </a:r>
          </a:p>
          <a:p>
            <a:r>
              <a:rPr lang="ru-RU" sz="8000" dirty="0" smtClean="0"/>
              <a:t>До дома старухи-процентщицы.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Теория Раскольникова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85720" y="785794"/>
            <a:ext cx="4040188" cy="75088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    Обыкновенные люди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429124" y="785794"/>
            <a:ext cx="4041775" cy="75088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      </a:t>
            </a:r>
            <a:r>
              <a:rPr lang="ru-RU" sz="1800" b="1" dirty="0" smtClean="0">
                <a:solidFill>
                  <a:schemeClr val="bg1"/>
                </a:solidFill>
              </a:rPr>
              <a:t>  Необыкновенные </a:t>
            </a:r>
            <a:r>
              <a:rPr lang="ru-RU" sz="1800" b="1" dirty="0" smtClean="0">
                <a:solidFill>
                  <a:schemeClr val="bg1"/>
                </a:solidFill>
              </a:rPr>
              <a:t>люди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0" y="1357298"/>
            <a:ext cx="4357686" cy="550070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«Материал, служащий единственно для зарождения себе подобных».</a:t>
            </a:r>
          </a:p>
          <a:p>
            <a:r>
              <a:rPr lang="ru-RU" dirty="0" smtClean="0"/>
              <a:t>Живут в послушании.</a:t>
            </a:r>
          </a:p>
          <a:p>
            <a:r>
              <a:rPr lang="ru-RU" dirty="0" smtClean="0"/>
              <a:t>Эти люди не могут заслуживать к себе сожаления, их жизнь ничего не стоит, если ей придется жертвовать для достижения великих целей «особенным людям».</a:t>
            </a:r>
          </a:p>
          <a:p>
            <a:r>
              <a:rPr lang="ru-RU" dirty="0" smtClean="0"/>
              <a:t>«Обыкновенный» человек, слабый и бессильный, не способный изме­нить своей участи.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429124" y="1285860"/>
            <a:ext cx="4572032" cy="55721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«Имеющие дар или талант сказать в среде своей новое слово».</a:t>
            </a:r>
          </a:p>
          <a:p>
            <a:r>
              <a:rPr lang="ru-RU" dirty="0" smtClean="0"/>
              <a:t>Переступают закон во имя лучшего.</a:t>
            </a:r>
          </a:p>
          <a:p>
            <a:r>
              <a:rPr lang="ru-RU" dirty="0" smtClean="0"/>
              <a:t>Если ради своей идеи таким людям необходимо бу­дет переступить «через труп, через кровь», то они «внутри себя, по совести» могут «дать себе разре­шение перешагнуть через кровь».</a:t>
            </a:r>
          </a:p>
          <a:p>
            <a:r>
              <a:rPr lang="ru-RU" dirty="0" smtClean="0"/>
              <a:t>Ликург, Соломон, Магомет, Наполеон - «необыкно­венные» люди, давали новые законы жизни, меняли жизнь, разрушая старое, не останавливаясь перед необходимостью пролития крови.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Теория Раскольникова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105400" y="642918"/>
            <a:ext cx="4038600" cy="62150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Раскольников в своей теории утверждает, что на земле нет справедливости и должен прийти спаситель, который разрушит несправедливое общество и создаст общество счастливых людей. Но при этом Раскольников путь к счастью людей видит в необходимости насилия и пролития крови.</a:t>
            </a:r>
            <a:endParaRPr lang="ru-RU" dirty="0"/>
          </a:p>
        </p:txBody>
      </p:sp>
      <p:pic>
        <p:nvPicPr>
          <p:cNvPr id="40964" name="Picture 4" descr="http://cs623820.vk.me/v623820579/69d9/A9_QNtjOb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36"/>
            <a:ext cx="518162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Теория Раскольникова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 flipV="1">
            <a:off x="357158" y="6857999"/>
            <a:ext cx="4038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495800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Основная формула теории Раскольникова:</a:t>
            </a:r>
          </a:p>
          <a:p>
            <a:r>
              <a:rPr lang="ru-RU" sz="2400" dirty="0" smtClean="0"/>
              <a:t>За одну жизнь - тысячи жизней, спасенных от гниения и разложения.</a:t>
            </a:r>
          </a:p>
          <a:p>
            <a:r>
              <a:rPr lang="ru-RU" sz="2400" dirty="0" smtClean="0"/>
              <a:t>Одна смерть и сто жизней взамен.</a:t>
            </a:r>
          </a:p>
          <a:p>
            <a:r>
              <a:rPr lang="ru-RU" sz="2400" b="1" dirty="0" smtClean="0"/>
              <a:t>«Да ведь тут арифметика!»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 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 Герой ищет ответ на вопрос: можно ли, преступив законы нравственности, прийти к счастью?</a:t>
            </a:r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/>
          </a:p>
        </p:txBody>
      </p:sp>
      <p:pic>
        <p:nvPicPr>
          <p:cNvPr id="44034" name="Picture 2" descr="http://tribuna.ru/i/news/2014/03/12/4123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4743877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Причины  преступления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857233"/>
            <a:ext cx="4040188" cy="100013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 социальные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857233"/>
            <a:ext cx="4041775" cy="1000132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     нравственные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1857364"/>
            <a:ext cx="4040188" cy="50006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Крайняя степень нищеты героя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Болезненное и раздраженное со­стояние героя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Всеобщая несправедливость жизни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Знакомство с Мармеладовым и рас­сказ Мармеладова о своей </a:t>
            </a:r>
            <a:r>
              <a:rPr lang="ru-RU" sz="2000" dirty="0" smtClean="0"/>
              <a:t>семье.</a:t>
            </a:r>
          </a:p>
          <a:p>
            <a:r>
              <a:rPr lang="ru-RU" sz="2000" dirty="0" smtClean="0"/>
              <a:t>Письмо матери с сообщением о пред­полагаемом замужестве сестры </a:t>
            </a:r>
            <a:r>
              <a:rPr lang="ru-RU" sz="2000" dirty="0" smtClean="0"/>
              <a:t>Дуни.</a:t>
            </a:r>
          </a:p>
          <a:p>
            <a:r>
              <a:rPr lang="ru-RU" sz="2000" dirty="0" smtClean="0"/>
              <a:t>Встреча на бульваре с обманутой девушкой.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785926"/>
            <a:ext cx="4041775" cy="5072074"/>
          </a:xfrm>
        </p:spPr>
        <p:txBody>
          <a:bodyPr/>
          <a:lstStyle/>
          <a:p>
            <a:r>
              <a:rPr lang="ru-RU" dirty="0" smtClean="0"/>
              <a:t>Желание проверить теорию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Понять, к какой категории относится сам герой (Раскольников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Боль за униженных бедных, великая любовь к людям.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Раскольников о мотивах преступления в разговоре с Соней:</a:t>
            </a:r>
            <a:endParaRPr lang="ru-RU" sz="31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dirty="0" smtClean="0"/>
              <a:t>...ну да, чтоб ограбить</a:t>
            </a:r>
            <a:r>
              <a:rPr lang="ru-RU" dirty="0" smtClean="0"/>
              <a:t>...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...если б только я зарезал из того, что голоден был, то я </a:t>
            </a:r>
            <a:r>
              <a:rPr lang="ru-RU" dirty="0" smtClean="0"/>
              <a:t>бы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Вот что: я хотел наполеоном сделаться, оттого и убил...</a:t>
            </a:r>
            <a:r>
              <a:rPr lang="ru-RU" dirty="0" smtClean="0"/>
              <a:t> </a:t>
            </a:r>
            <a:r>
              <a:rPr lang="ru-RU" dirty="0" smtClean="0"/>
              <a:t>теперь... счастлив был</a:t>
            </a:r>
            <a:r>
              <a:rPr lang="ru-RU" dirty="0" smtClean="0"/>
              <a:t>!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Ну</a:t>
            </a:r>
            <a:r>
              <a:rPr lang="ru-RU" dirty="0" smtClean="0"/>
              <a:t>, вот и я решил, завладев старухиными деньгами, употребить их на мои первые годы, не мучая мать на обеспечение себя в университете, на первые шаги после университета... и на новую независимую дорогу стать...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Раскольников о мотивах преступления в разговоре с Соней: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51510" indent="-514350">
              <a:buNone/>
            </a:pPr>
            <a:r>
              <a:rPr lang="ru-RU" dirty="0" smtClean="0"/>
              <a:t>5.</a:t>
            </a:r>
            <a:r>
              <a:rPr lang="ru-RU" dirty="0" smtClean="0"/>
              <a:t> И я теперь знаю, Соня, что крепок и силен умом и духом, тот над ними и властелин! Кто много посмеет, тот у них и прав</a:t>
            </a:r>
            <a:r>
              <a:rPr lang="ru-RU" dirty="0" smtClean="0"/>
              <a:t>...</a:t>
            </a:r>
          </a:p>
          <a:p>
            <a:pPr marL="651510" indent="-514350">
              <a:buNone/>
            </a:pPr>
            <a:r>
              <a:rPr lang="ru-RU" dirty="0" smtClean="0"/>
              <a:t>6. И </a:t>
            </a:r>
            <a:r>
              <a:rPr lang="ru-RU" dirty="0" smtClean="0"/>
              <a:t>не деньги, главное, нужны мне были, Соня, когда я убил; не столько деньги нужны были, как другое... Другое толкало меня под руки; мне надо было узнать тогда, и поско­рее узнать, вошь ли я, как все, или человек? Смогу ли я переступить, или не смогу! Ос­мелюсь ли нагнуться и взять, или нет? Тварь ли я дрожащая, или право имею...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«Двойники» Раскольникова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714357"/>
            <a:ext cx="4040188" cy="8572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Петр Петрович Лужин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714357"/>
            <a:ext cx="4498975" cy="85725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Аркадий </a:t>
            </a:r>
            <a:r>
              <a:rPr lang="ru-RU" sz="2000" b="1" dirty="0" smtClean="0">
                <a:solidFill>
                  <a:schemeClr val="bg1"/>
                </a:solidFill>
              </a:rPr>
              <a:t>Иванович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</a:t>
            </a:r>
            <a:r>
              <a:rPr lang="ru-RU" sz="2000" b="1" dirty="0" err="1" smtClean="0">
                <a:solidFill>
                  <a:schemeClr val="bg1"/>
                </a:solidFill>
              </a:rPr>
              <a:t>Свидригайлов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0" y="1714488"/>
            <a:ext cx="4497388" cy="51435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Теория</a:t>
            </a:r>
          </a:p>
          <a:p>
            <a:pPr>
              <a:buNone/>
            </a:pPr>
            <a:r>
              <a:rPr lang="ru-RU" dirty="0" smtClean="0"/>
              <a:t>«Возлюби, прежде всех одного себя, ибо все на свете на личном интересе основа­но. Возлюбишь одного себя, то и дела свои обделаешь как следует и кафтан твой останется цел...»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714488"/>
            <a:ext cx="4498975" cy="51435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Теория</a:t>
            </a:r>
          </a:p>
          <a:p>
            <a:pPr>
              <a:buNone/>
            </a:pPr>
            <a:r>
              <a:rPr lang="ru-RU" dirty="0" smtClean="0"/>
              <a:t>«Человеку все позволено»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создания романа</a:t>
            </a:r>
            <a:endParaRPr lang="ru-RU" dirty="0"/>
          </a:p>
        </p:txBody>
      </p:sp>
      <p:pic>
        <p:nvPicPr>
          <p:cNvPr id="28674" name="Picture 2" descr="C:\Documents and Settings\Admin.HOME-40599CDA61\Рабочий стол\Prestuplenie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214282" y="1428736"/>
            <a:ext cx="4714908" cy="421484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1357298"/>
            <a:ext cx="4071966" cy="53578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• Замысел написания романа относится, вероятно, ко времени пребывания Ф. М. Достоевского на каторге. 9 октября 1859 г. из Твери он пишет брату: «В декабре я начну роман... Не помнишь ли я тебе говорил про одну исповедь - роман, который я хотел писать после всех, говоря, что еще самому нужно пережить. На днях я совершенно решил писать его немедля... Все сердце мое с кровью положится в этот роман. Я задумал его в каторге, лежа на нарах, в тяжелую минуту грусти и саморазложения... Исповедь окончательно утвердит мое имя».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</a:t>
            </a:r>
            <a:r>
              <a:rPr lang="ru-RU" sz="2800" dirty="0" smtClean="0"/>
              <a:t>Двойники» Раскольникова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4040188" cy="64294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Петр Петрович Лужин</a:t>
            </a:r>
            <a:endParaRPr lang="ru-RU" sz="1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714357"/>
            <a:ext cx="4498975" cy="71437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Аркадий Иванович                 </a:t>
            </a:r>
            <a:r>
              <a:rPr lang="ru-RU" sz="1800" b="1" dirty="0" err="1" smtClean="0">
                <a:solidFill>
                  <a:schemeClr val="bg1"/>
                </a:solidFill>
              </a:rPr>
              <a:t>Свидригайлов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285860"/>
            <a:ext cx="4497388" cy="55721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Поступки</a:t>
            </a:r>
          </a:p>
          <a:p>
            <a:r>
              <a:rPr lang="ru-RU" dirty="0" smtClean="0"/>
              <a:t>Желание жениться на Дуне, чтобы вла­ствовать над ней и держать ее в посто­янной зависимости от себя.</a:t>
            </a:r>
          </a:p>
          <a:p>
            <a:r>
              <a:rPr lang="ru-RU" dirty="0" smtClean="0"/>
              <a:t>Пытается опорочить Соню, для чего под­совывает ей сторублевую купюру. Этот поступок нужен Лужину, чтобы поссорить Родиона Раскольникова с родственниками.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7" y="1357298"/>
            <a:ext cx="4786314" cy="55007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Поступки</a:t>
            </a:r>
          </a:p>
          <a:p>
            <a:r>
              <a:rPr lang="ru-RU" dirty="0" smtClean="0"/>
              <a:t>Азартный игрок; доводит до самоубийства своего слугу Филиппа; жестоко оскорбил девочку, пытался обесчестить Дуню; его подозревают в причастности к отравле­нию его жены; подслушал признание Рас­кольникова о совершении убийства; пытается шантажировать Дуню, угрожая донести на Родиона Раскольникова.</a:t>
            </a:r>
          </a:p>
          <a:p>
            <a:r>
              <a:rPr lang="ru-RU" dirty="0" smtClean="0"/>
              <a:t>Но: дает деньги на содержание сирот Кате­рины Ивановны и Соне, чтобы она могла сопровождать Раскольникова на каторгу.</a:t>
            </a:r>
          </a:p>
          <a:p>
            <a:r>
              <a:rPr lang="ru-RU" dirty="0" smtClean="0"/>
              <a:t>Заканчивает жизнь самоубийством.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78579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Что объединяет </a:t>
            </a:r>
            <a:r>
              <a:rPr lang="ru-RU" sz="2800" dirty="0" smtClean="0"/>
              <a:t>героев с  Раскольниковым?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142984"/>
            <a:ext cx="8543956" cy="642942"/>
          </a:xfrm>
        </p:spPr>
        <p:txBody>
          <a:bodyPr>
            <a:normAutofit/>
          </a:bodyPr>
          <a:lstStyle/>
          <a:p>
            <a:pPr lvl="8" algn="r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/>
                </a:solidFill>
              </a:rPr>
              <a:t> Что отличает их от Раскольникова?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http://mypresentation.ru/documents/c013fe3da680b8dde9e1c103f9787d0e/img9.jpg"/>
          <p:cNvPicPr/>
          <p:nvPr/>
        </p:nvPicPr>
        <p:blipFill>
          <a:blip r:embed="rId2"/>
          <a:srcRect l="49065" t="4299" r="909"/>
          <a:stretch>
            <a:fillRect/>
          </a:stretch>
        </p:blipFill>
        <p:spPr bwMode="auto">
          <a:xfrm>
            <a:off x="428596" y="2428844"/>
            <a:ext cx="34290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ypresentation.ru/documents/c013fe3da680b8dde9e1c103f9787d0e/img8.jpg"/>
          <p:cNvPicPr/>
          <p:nvPr/>
        </p:nvPicPr>
        <p:blipFill>
          <a:blip r:embed="rId3"/>
          <a:srcRect t="3846" r="51737"/>
          <a:stretch>
            <a:fillRect/>
          </a:stretch>
        </p:blipFill>
        <p:spPr bwMode="auto">
          <a:xfrm>
            <a:off x="5143504" y="2428868"/>
            <a:ext cx="3286148" cy="428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9"/>
            <a:ext cx="90011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Считают себя «сильными мира сего», живут и действуют по принципу «все позволено», их теории приобретают откровенно </a:t>
            </a:r>
            <a:r>
              <a:rPr lang="ru-RU" sz="4000" dirty="0" smtClean="0"/>
              <a:t>бесчеловечный</a:t>
            </a:r>
            <a:r>
              <a:rPr lang="ru-RU" sz="4000" dirty="0" smtClean="0"/>
              <a:t>, циничный характер.</a:t>
            </a:r>
            <a:endParaRPr lang="ru-RU" sz="4000" dirty="0"/>
          </a:p>
        </p:txBody>
      </p:sp>
      <p:pic>
        <p:nvPicPr>
          <p:cNvPr id="38914" name="Picture 2" descr="http://s00.yaplakal.com/pics/pics_original/8/9/2/6205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57496"/>
            <a:ext cx="5357850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5643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объединяет Раскольникова и Соню?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Можно назвать их обоих преступниками?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Похожи мотивы их поступков?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Две правды в романе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85795"/>
            <a:ext cx="4040188" cy="785818"/>
          </a:xfrm>
        </p:spPr>
        <p:txBody>
          <a:bodyPr/>
          <a:lstStyle/>
          <a:p>
            <a:r>
              <a:rPr lang="ru-RU" b="1" dirty="0" smtClean="0"/>
              <a:t>          </a:t>
            </a:r>
            <a:r>
              <a:rPr lang="ru-RU" b="1" dirty="0" smtClean="0">
                <a:solidFill>
                  <a:schemeClr val="bg1"/>
                </a:solidFill>
              </a:rPr>
              <a:t>Соня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1357298"/>
            <a:ext cx="4254470" cy="550070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Преступает нравственный закон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Чтобы облегчить жизнь близких приносит в жертву себя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Страдания достигают предела. Идет на по­зор, унижения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Не возмущается и не протестует. Ее удел - незаметное подвижничество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Все ее поступки определяются </a:t>
            </a:r>
            <a:r>
              <a:rPr lang="ru-RU" sz="2000" dirty="0" smtClean="0"/>
              <a:t>христианскими </a:t>
            </a:r>
            <a:r>
              <a:rPr lang="ru-RU" sz="2000" dirty="0" smtClean="0"/>
              <a:t>заповедями и религиозными законами.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857232"/>
            <a:ext cx="4043362" cy="71438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       Раскольников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1357298"/>
            <a:ext cx="4256089" cy="55007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Преступает уголовный закон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Чтобы проверить правильность своей теории приносит в жертву двух беззащитных женщин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Бунтарь, не желающий смириться с неспра­ведливыми законами общества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Мания превосходства и вседозволенности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Свои совершает на основании придуманной теории о «сильной личности». Чувствует </a:t>
            </a:r>
            <a:r>
              <a:rPr lang="ru-RU" sz="2000" dirty="0" smtClean="0"/>
              <a:t>уязвимость </a:t>
            </a:r>
            <a:r>
              <a:rPr lang="ru-RU" sz="2000" dirty="0" smtClean="0"/>
              <a:t>своей теории, несостоятельность и обреченность индивидуализма.</a:t>
            </a: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250033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Героев спасет вера, сострадание, им помогает сила души и характера. Каждый из героев приходит к осознанию ценности любой человеческой жизни.</a:t>
            </a:r>
            <a:endParaRPr lang="ru-RU" sz="3200" dirty="0"/>
          </a:p>
        </p:txBody>
      </p:sp>
      <p:pic>
        <p:nvPicPr>
          <p:cNvPr id="39938" name="Picture 2" descr="http://i2.letsw.ch/img/1501511/h524/fanart/882c26067d6f4d79a26337ce0458fa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714620"/>
            <a:ext cx="8358247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История создания романа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214314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• Замысел романа вынашивался автором более 6 лет.</a:t>
            </a:r>
          </a:p>
          <a:p>
            <a:r>
              <a:rPr lang="ru-RU" dirty="0" smtClean="0"/>
              <a:t>• В Висбадене в 1865 г. Достоевский задумал повесть, замысел которой стал основой для будущего романа «Преступление и наказание».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• Сам Достоевский определяет содержание своего произведения таким образом: «Это - психологический отчет одного преступления... Молодой человек, исключенный из студентов университета, мещанин по происхождению и живущий в крайней бедности, по легкомыслию, по шаткости в понятиях, поддавшись некоторым странным, «недоконченным» идеям, которые носятся в воздухе, решил разом выйти из скверного своего положения. Он решился убить одну старуху, титулярную советницу, дающую деньги на проценты. ...</a:t>
            </a:r>
          </a:p>
          <a:p>
            <a:r>
              <a:rPr lang="ru-RU" dirty="0" smtClean="0"/>
              <a:t>В повести моей есть, кроме того, намек на ту мысль, что налагаемое юридическое наказание за преступление гораздо меньше устрашает преступника, чем думают законодатели, отчасти потому, что </a:t>
            </a:r>
            <a:r>
              <a:rPr lang="ru-RU" i="1" dirty="0" smtClean="0"/>
              <a:t>он и сам его нравственно требует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30722" name="Picture 2" descr="http://banana.by/uploads/posts/1187078531_262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14686"/>
            <a:ext cx="357190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/>
          <a:lstStyle/>
          <a:p>
            <a:r>
              <a:rPr lang="ru-RU" dirty="0" smtClean="0"/>
              <a:t>Сюжет , композиция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4040188" cy="571511"/>
          </a:xfrm>
        </p:spPr>
        <p:txBody>
          <a:bodyPr/>
          <a:lstStyle/>
          <a:p>
            <a:r>
              <a:rPr lang="ru-RU" dirty="0" smtClean="0"/>
              <a:t>     Преступление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5072066" y="1643050"/>
            <a:ext cx="3614734" cy="642949"/>
          </a:xfrm>
        </p:spPr>
        <p:txBody>
          <a:bodyPr/>
          <a:lstStyle/>
          <a:p>
            <a:r>
              <a:rPr lang="ru-RU" dirty="0" smtClean="0"/>
              <a:t>    наказание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Занимает 1 часть повествования</a:t>
            </a:r>
          </a:p>
          <a:p>
            <a:r>
              <a:rPr lang="ru-RU" dirty="0" smtClean="0"/>
              <a:t>Рассказывается о замысле и совершении преступления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Описывается в 5 частях</a:t>
            </a:r>
          </a:p>
          <a:p>
            <a:r>
              <a:rPr lang="ru-RU" dirty="0" smtClean="0"/>
              <a:t>Рассказывается о влиянии преступления на душу Раскольникова и пути героя к постепенному раскаянию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Жанр романа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роман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? социально-бытовой</a:t>
            </a:r>
          </a:p>
          <a:p>
            <a:r>
              <a:rPr lang="ru-RU" dirty="0" smtClean="0"/>
              <a:t>? детективный</a:t>
            </a:r>
          </a:p>
          <a:p>
            <a:r>
              <a:rPr lang="ru-RU" dirty="0" smtClean="0"/>
              <a:t>? любовный</a:t>
            </a:r>
          </a:p>
          <a:p>
            <a:r>
              <a:rPr lang="ru-RU" dirty="0" smtClean="0"/>
              <a:t>? психологический</a:t>
            </a:r>
          </a:p>
          <a:p>
            <a:r>
              <a:rPr lang="ru-RU" dirty="0" smtClean="0"/>
              <a:t>? философский</a:t>
            </a:r>
          </a:p>
          <a:p>
            <a:r>
              <a:rPr lang="ru-RU" dirty="0" smtClean="0"/>
              <a:t>? религиозный</a:t>
            </a:r>
          </a:p>
          <a:p>
            <a:endParaRPr lang="ru-RU" dirty="0"/>
          </a:p>
        </p:txBody>
      </p:sp>
      <p:pic>
        <p:nvPicPr>
          <p:cNvPr id="32770" name="Picture 2" descr="http://www.xxlbook.ru/imgh240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4714876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Символика цвета, имен и чисел в романе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4038600" cy="4857784"/>
          </a:xfrm>
        </p:spPr>
        <p:txBody>
          <a:bodyPr>
            <a:normAutofit fontScale="40000" lnSpcReduction="20000"/>
          </a:bodyPr>
          <a:lstStyle/>
          <a:p>
            <a:r>
              <a:rPr lang="ru-RU" sz="5800" dirty="0" smtClean="0"/>
              <a:t>Основной цвет романа - </a:t>
            </a:r>
            <a:r>
              <a:rPr lang="ru-RU" sz="5800" dirty="0" smtClean="0">
                <a:solidFill>
                  <a:srgbClr val="FFC000"/>
                </a:solidFill>
              </a:rPr>
              <a:t>желтый:</a:t>
            </a:r>
          </a:p>
          <a:p>
            <a:r>
              <a:rPr lang="ru-RU" sz="5800" dirty="0" smtClean="0"/>
              <a:t>Желтый цвет в романе создает дополнительное ощущение болезненности, усиливает атмосферу нездоровья, расстройства, надрыва, истеричности и одновременно затхлости и безысходности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00174"/>
            <a:ext cx="4038600" cy="514353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dirty="0" smtClean="0"/>
          </a:p>
          <a:p>
            <a:r>
              <a:rPr lang="ru-RU" sz="1600" dirty="0" smtClean="0">
                <a:solidFill>
                  <a:srgbClr val="FFC000"/>
                </a:solidFill>
              </a:rPr>
              <a:t>Раскольников</a:t>
            </a:r>
          </a:p>
          <a:p>
            <a:r>
              <a:rPr lang="ru-RU" sz="1600" dirty="0" smtClean="0"/>
              <a:t>Желтая каморка с желтенькими обоями; «Тяжелая, желчная, злая улыбка змеилась по его губам».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Соня</a:t>
            </a:r>
          </a:p>
          <a:p>
            <a:r>
              <a:rPr lang="ru-RU" sz="1600" dirty="0" smtClean="0"/>
              <a:t>Комната с «желтоватыми, обшмыганными и истасканными обоями».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Порфирий Петрович</a:t>
            </a:r>
          </a:p>
          <a:p>
            <a:r>
              <a:rPr lang="ru-RU" sz="1600" dirty="0" smtClean="0"/>
              <a:t>Мебель из «желтого отполированного дерева».</a:t>
            </a:r>
          </a:p>
          <a:p>
            <a:r>
              <a:rPr lang="ru-RU" sz="1600" dirty="0" err="1" smtClean="0">
                <a:solidFill>
                  <a:srgbClr val="FFC000"/>
                </a:solidFill>
              </a:rPr>
              <a:t>Свидригайлов</a:t>
            </a:r>
            <a:endParaRPr lang="ru-RU" sz="1600" dirty="0" smtClean="0">
              <a:solidFill>
                <a:srgbClr val="FFC000"/>
              </a:solidFill>
            </a:endParaRPr>
          </a:p>
          <a:p>
            <a:r>
              <a:rPr lang="ru-RU" sz="1600" dirty="0" smtClean="0"/>
              <a:t>Желтый цвет обоев в комнате гостиницы, где остановился герой.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Старуха-процентщица</a:t>
            </a:r>
          </a:p>
          <a:p>
            <a:r>
              <a:rPr lang="ru-RU" sz="1600" dirty="0" smtClean="0"/>
              <a:t>Одета в «истрепанную и пожелтелую кацавейку», комната обставлена мебелью из желтого дерева.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Символика цвета, имен и чисел в романе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42844" y="1571612"/>
            <a:ext cx="4038600" cy="5286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    </a:t>
            </a:r>
            <a:r>
              <a:rPr lang="ru-RU" sz="2000" dirty="0" smtClean="0">
                <a:solidFill>
                  <a:schemeClr val="bg1"/>
                </a:solidFill>
              </a:rPr>
              <a:t> Имя</a:t>
            </a:r>
          </a:p>
          <a:p>
            <a:r>
              <a:rPr lang="ru-RU" sz="1800" dirty="0" smtClean="0"/>
              <a:t>Раскольников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София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err="1" smtClean="0"/>
              <a:t>Лебезятников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err="1" smtClean="0"/>
              <a:t>Авдотья</a:t>
            </a:r>
            <a:r>
              <a:rPr lang="ru-RU" sz="1800" dirty="0" smtClean="0"/>
              <a:t> Романовна (сестра Раскольникова)</a:t>
            </a:r>
          </a:p>
          <a:p>
            <a:endParaRPr lang="ru-RU" sz="1800" dirty="0" smtClean="0"/>
          </a:p>
          <a:p>
            <a:r>
              <a:rPr lang="ru-RU" sz="1800" dirty="0" smtClean="0"/>
              <a:t>Разумихин</a:t>
            </a:r>
          </a:p>
          <a:p>
            <a:r>
              <a:rPr lang="ru-RU" sz="1800" dirty="0" smtClean="0"/>
              <a:t>Лизавета Ивановна</a:t>
            </a:r>
            <a:endParaRPr lang="ru-RU" sz="1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572000" y="1643050"/>
            <a:ext cx="4572000" cy="52149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/>
              <a:t>             </a:t>
            </a:r>
            <a:r>
              <a:rPr lang="ru-RU" sz="7200" dirty="0" smtClean="0">
                <a:solidFill>
                  <a:schemeClr val="bg1"/>
                </a:solidFill>
              </a:rPr>
              <a:t>Его значение в романе</a:t>
            </a:r>
          </a:p>
          <a:p>
            <a:r>
              <a:rPr lang="ru-RU" sz="7200" dirty="0" smtClean="0"/>
              <a:t>«Раскол» - «раздвоение» - с одной стороны страстная любовь к людям, с другой - полное безразличие к своим интересам.</a:t>
            </a:r>
          </a:p>
          <a:p>
            <a:r>
              <a:rPr lang="ru-RU" sz="7200" dirty="0" smtClean="0"/>
              <a:t>Смиренномудрие, Соня Мармеладова - смиренно несет крест, выпавший на ее долю, и верит в победу добра и справедливости.</a:t>
            </a:r>
          </a:p>
          <a:p>
            <a:r>
              <a:rPr lang="ru-RU" sz="7200" dirty="0" smtClean="0"/>
              <a:t>Человек, способный подличать, лебезить, поддакивать. Но автор переводит героя в новую категорию (сцена со сторублевкой), когда честное сердце </a:t>
            </a:r>
            <a:r>
              <a:rPr lang="ru-RU" sz="7200" dirty="0" err="1" smtClean="0"/>
              <a:t>Лебезятникова</a:t>
            </a:r>
            <a:r>
              <a:rPr lang="ru-RU" sz="7200" dirty="0" smtClean="0"/>
              <a:t> не выдерживает и он вступается за Сонечку и раскрывает замысел Лужина.</a:t>
            </a:r>
          </a:p>
          <a:p>
            <a:r>
              <a:rPr lang="ru-RU" sz="7200" dirty="0" smtClean="0"/>
              <a:t>Прототипом этой героини является </a:t>
            </a:r>
            <a:r>
              <a:rPr lang="ru-RU" sz="7200" dirty="0" err="1" smtClean="0"/>
              <a:t>Авдотья</a:t>
            </a:r>
            <a:r>
              <a:rPr lang="ru-RU" sz="7200" dirty="0" smtClean="0"/>
              <a:t> Яковлевна Панаева, первая любовь писателя.</a:t>
            </a:r>
          </a:p>
          <a:p>
            <a:r>
              <a:rPr lang="ru-RU" sz="7200" dirty="0" smtClean="0"/>
              <a:t>Рассудительный Лужин, ошибаясь, называет героя «</a:t>
            </a:r>
            <a:r>
              <a:rPr lang="ru-RU" sz="7200" dirty="0" err="1" smtClean="0"/>
              <a:t>Рассудкиным</a:t>
            </a:r>
            <a:r>
              <a:rPr lang="ru-RU" sz="7200" dirty="0" smtClean="0"/>
              <a:t>».</a:t>
            </a:r>
          </a:p>
          <a:p>
            <a:r>
              <a:rPr lang="ru-RU" sz="7200" dirty="0" smtClean="0"/>
              <a:t>«</a:t>
            </a:r>
            <a:r>
              <a:rPr lang="ru-RU" sz="7200" dirty="0" err="1" smtClean="0"/>
              <a:t>Елисавета</a:t>
            </a:r>
            <a:r>
              <a:rPr lang="ru-RU" sz="7200" dirty="0" smtClean="0"/>
              <a:t>» - почитающая Бога</a:t>
            </a:r>
            <a:r>
              <a:rPr lang="ru-RU" sz="6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Символика цвета, имен и чисел в романе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     Герой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 связан с числом «3»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0" y="2000241"/>
            <a:ext cx="3428992" cy="2357454"/>
          </a:xfrm>
        </p:spPr>
        <p:txBody>
          <a:bodyPr>
            <a:normAutofit/>
          </a:bodyPr>
          <a:lstStyle/>
          <a:p>
            <a:r>
              <a:rPr lang="ru-RU" dirty="0" smtClean="0"/>
              <a:t>Марфа Петровна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Соня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000497" y="2285992"/>
            <a:ext cx="5143504" cy="457200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Оставила три тысячи рублей Дуне по завещанию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Выкупила </a:t>
            </a:r>
            <a:r>
              <a:rPr lang="ru-RU" sz="1600" dirty="0" err="1" smtClean="0"/>
              <a:t>Свидригайлова</a:t>
            </a:r>
            <a:r>
              <a:rPr lang="ru-RU" sz="1600" dirty="0" smtClean="0"/>
              <a:t> за тридцать тысяч сребреников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«Три раза приходила» к </a:t>
            </a:r>
            <a:r>
              <a:rPr lang="ru-RU" sz="1600" dirty="0" err="1" smtClean="0"/>
              <a:t>Свидригайлову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Вынесла Мармеладову на похмелье свои последние тридцать копеек.</a:t>
            </a:r>
          </a:p>
          <a:p>
            <a:r>
              <a:rPr lang="ru-RU" sz="1600" dirty="0" smtClean="0"/>
              <a:t>Катерине Ивановне «выложила тридцать целковых</a:t>
            </a:r>
            <a:r>
              <a:rPr lang="ru-RU" sz="1600" dirty="0" smtClean="0"/>
              <a:t>».</a:t>
            </a:r>
          </a:p>
          <a:p>
            <a:r>
              <a:rPr lang="ru-RU" sz="1600" dirty="0" smtClean="0"/>
              <a:t>В ее комнате три больших окна.</a:t>
            </a:r>
            <a:endParaRPr lang="ru-RU" sz="1600" dirty="0"/>
          </a:p>
        </p:txBody>
      </p:sp>
      <p:pic>
        <p:nvPicPr>
          <p:cNvPr id="34818" name="Picture 2" descr="http://img.uakino.net/images/2842/scree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94"/>
            <a:ext cx="4000496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27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Символика цвета, имен и чисел в романе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3"/>
            <a:ext cx="4040188" cy="5715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           Герой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1285860"/>
            <a:ext cx="4041775" cy="750887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      Как связан с числом «3»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85927"/>
            <a:ext cx="4040188" cy="1000132"/>
          </a:xfrm>
        </p:spPr>
        <p:txBody>
          <a:bodyPr/>
          <a:lstStyle/>
          <a:p>
            <a:r>
              <a:rPr lang="ru-RU" dirty="0" smtClean="0"/>
              <a:t>Раскольников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3504" y="1928802"/>
            <a:ext cx="3543296" cy="4572032"/>
          </a:xfrm>
        </p:spPr>
        <p:txBody>
          <a:bodyPr/>
          <a:lstStyle/>
          <a:p>
            <a:r>
              <a:rPr lang="ru-RU" dirty="0" smtClean="0"/>
              <a:t>Трижды позвонил в колокольчик старухи.</a:t>
            </a:r>
          </a:p>
          <a:p>
            <a:r>
              <a:rPr lang="ru-RU" dirty="0" smtClean="0"/>
              <a:t>Трижды встречается с Порфирием Петровичем.</a:t>
            </a:r>
          </a:p>
          <a:p>
            <a:r>
              <a:rPr lang="ru-RU" dirty="0" smtClean="0"/>
              <a:t>Думает, что у Сони три дороги, когда она стоит в трех шагах от стола.</a:t>
            </a:r>
            <a:endParaRPr lang="ru-RU" dirty="0"/>
          </a:p>
        </p:txBody>
      </p:sp>
      <p:pic>
        <p:nvPicPr>
          <p:cNvPr id="37890" name="Picture 2" descr="http://mypresentation.ru/documents/fb48ec7aee3b61721abc20cc9c192b34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5143504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279</TotalTime>
  <Words>1714</Words>
  <PresentationFormat>Экран (4:3)</PresentationFormat>
  <Paragraphs>201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Система уроков по роману «Преступление и наказание»</vt:lpstr>
      <vt:lpstr>История создания романа</vt:lpstr>
      <vt:lpstr>История создания романа</vt:lpstr>
      <vt:lpstr>Сюжет , композиция</vt:lpstr>
      <vt:lpstr>Жанр романа</vt:lpstr>
      <vt:lpstr>Символика цвета, имен и чисел в романе</vt:lpstr>
      <vt:lpstr>Символика цвета, имен и чисел в романе</vt:lpstr>
      <vt:lpstr>Символика цвета, имен и чисел в романе</vt:lpstr>
      <vt:lpstr>Символика цвета, имен и чисел в романе</vt:lpstr>
      <vt:lpstr>Символика цвета, имен и чисел в романе</vt:lpstr>
      <vt:lpstr>Символика цвета, имен и чисел в романе</vt:lpstr>
      <vt:lpstr>Символика цвета, имен и чисел в романе</vt:lpstr>
      <vt:lpstr>Теория Раскольникова</vt:lpstr>
      <vt:lpstr>Теория Раскольникова</vt:lpstr>
      <vt:lpstr>Теория Раскольникова</vt:lpstr>
      <vt:lpstr>Причины  преступления</vt:lpstr>
      <vt:lpstr> Раскольников о мотивах преступления в разговоре с Соней:</vt:lpstr>
      <vt:lpstr>Раскольников о мотивах преступления в разговоре с Соней:</vt:lpstr>
      <vt:lpstr>«Двойники» Раскольникова</vt:lpstr>
      <vt:lpstr>«Двойники» Раскольникова</vt:lpstr>
      <vt:lpstr>Что объединяет героев с  Раскольниковым?</vt:lpstr>
      <vt:lpstr>Слайд 22</vt:lpstr>
      <vt:lpstr>Что объединяет Раскольникова и Соню?   Можно назвать их обоих преступниками?   Похожи мотивы их поступков?   </vt:lpstr>
      <vt:lpstr>Две правды в романе</vt:lpstr>
      <vt:lpstr>Героев спасет вера, сострадание, им помогает сила души и характера. Каждый из героев приходит к осознанию ценности любой человеческой жизни.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уроков по роману «Преступление и наказание»</dc:title>
  <cp:lastModifiedBy>User</cp:lastModifiedBy>
  <cp:revision>31</cp:revision>
  <dcterms:modified xsi:type="dcterms:W3CDTF">2015-11-05T01:18:03Z</dcterms:modified>
</cp:coreProperties>
</file>