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2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2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2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5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7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5D15-C05F-4440-A29D-6CC44F344573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F000-9538-4FF1-AF89-A1FF59DB9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 А. С. ПУШКИНА</a:t>
            </a:r>
            <a:br>
              <a:rPr lang="ru-RU" dirty="0" smtClean="0"/>
            </a:br>
            <a:r>
              <a:rPr lang="ru-RU" sz="2800" dirty="0" smtClean="0"/>
              <a:t>ГЛАВА  №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 ЛИЦЕЙСКАЯ  РЕСПУБЛИКА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571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0882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Глава №2  «ДРУЗЬЯ   МОИ…»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ДРУЗЬЯ МОИ, ПРЕКРАСЕН   НАШ СОЮЗ!</a:t>
            </a:r>
          </a:p>
          <a:p>
            <a:r>
              <a:rPr lang="ru-RU" sz="2400" b="1" dirty="0" smtClean="0"/>
              <a:t>ОН КАК ДУША  НЕРАЗДЕЛИМ И ВЕЧЕН –</a:t>
            </a:r>
          </a:p>
          <a:p>
            <a:r>
              <a:rPr lang="ru-RU" sz="2400" b="1" dirty="0" smtClean="0"/>
              <a:t>НЕКОЛЕБИМ, СВОБОДЕН И БЕСПЕЧЕН, </a:t>
            </a:r>
          </a:p>
          <a:p>
            <a:r>
              <a:rPr lang="ru-RU" sz="2400" b="1" dirty="0" smtClean="0"/>
              <a:t>СРАСТАЛСЯ ОН ПОД СЕНЬЮ ДРУЖНЫХ МУЗ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417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 ПУЩИН   </a:t>
            </a:r>
            <a:r>
              <a:rPr lang="ru-RU" sz="1800" b="0" dirty="0" smtClean="0"/>
              <a:t>УЖЕ  В ЛИЦЕЕ  ОКАЗЫВАЛ  БОЛЬШОЕ ВЛИЯНИЕ НА СВОЕГО ГЕНИАЛЬНОГО ДРУГА.</a:t>
            </a:r>
            <a:endParaRPr lang="ru-RU" sz="1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258816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032448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МОЙ ПЕРВЫЙ ДРУГ, МОЙ ДРУГ БЕСЦЕННЫЙ И Я СУДЬБУ БЛАГОСЛОВИЛ,</a:t>
            </a:r>
          </a:p>
          <a:p>
            <a:r>
              <a:rPr lang="ru-RU" sz="1600" dirty="0" smtClean="0"/>
              <a:t>КОГДА МОЙ ДВОР УЕДИНЕННЫЙ,</a:t>
            </a:r>
          </a:p>
          <a:p>
            <a:r>
              <a:rPr lang="ru-RU" sz="1600" dirty="0" smtClean="0"/>
              <a:t>ПЕЧАЛЬНЫМ СНЕГОМ ЗАНЕСЕННЫЙ, </a:t>
            </a:r>
          </a:p>
          <a:p>
            <a:r>
              <a:rPr lang="ru-RU" sz="1600" dirty="0" smtClean="0"/>
              <a:t>ТВОЙ КОЛОКОЛЬЧИК  ОГЛАСИЛ.</a:t>
            </a:r>
          </a:p>
          <a:p>
            <a:r>
              <a:rPr lang="ru-RU" sz="1600" dirty="0" smtClean="0"/>
              <a:t>МОЛЮ СВЯТОЕ ПРОВЕДЕНЬЕ:</a:t>
            </a:r>
          </a:p>
          <a:p>
            <a:r>
              <a:rPr lang="ru-RU" sz="1600" dirty="0" smtClean="0"/>
              <a:t>ДА ГОЛОС МОЙ ДУШЕ ТВОЕЙ</a:t>
            </a:r>
          </a:p>
          <a:p>
            <a:r>
              <a:rPr lang="ru-RU" sz="1600" dirty="0" smtClean="0"/>
              <a:t>ДАРУЕТ  ТО ЖЕ УТЕШЕНЬЕ, </a:t>
            </a:r>
          </a:p>
          <a:p>
            <a:r>
              <a:rPr lang="ru-RU" sz="1600" dirty="0" smtClean="0"/>
              <a:t>ДА ОЗАРИТ ОН ЗАТОЧЕНЬЕ</a:t>
            </a:r>
          </a:p>
          <a:p>
            <a:r>
              <a:rPr lang="ru-RU" sz="1600" dirty="0" smtClean="0"/>
              <a:t>ЛУЧОМ ЛИЦЕЙСКИХ ЯСНЫХ ДНЕЙ!</a:t>
            </a:r>
          </a:p>
          <a:p>
            <a:endParaRPr lang="ru-RU" sz="1600" dirty="0"/>
          </a:p>
          <a:p>
            <a:r>
              <a:rPr lang="ru-RU" sz="1600" dirty="0" smtClean="0"/>
              <a:t>               ПСКОВ.13 ДЕКАБРЯ 1826 г.</a:t>
            </a:r>
            <a:endParaRPr lang="ru-RU" sz="1600" dirty="0"/>
          </a:p>
        </p:txBody>
      </p:sp>
      <p:pic>
        <p:nvPicPr>
          <p:cNvPr id="1026" name="Picture 2" descr="C:\Users\Пользователь\Desktop\пущ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8770"/>
            <a:ext cx="5544616" cy="5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1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АНТОН  ДЕЛЬВИГ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«</a:t>
            </a:r>
            <a:r>
              <a:rPr lang="ru-RU" dirty="0" smtClean="0"/>
              <a:t>Добрый </a:t>
            </a:r>
            <a:r>
              <a:rPr lang="ru-RU" dirty="0" err="1" smtClean="0"/>
              <a:t>Дельвиг</a:t>
            </a:r>
            <a:r>
              <a:rPr lang="ru-RU" b="0" dirty="0" smtClean="0"/>
              <a:t>», «</a:t>
            </a:r>
            <a:r>
              <a:rPr lang="ru-RU" dirty="0" smtClean="0"/>
              <a:t>мой парнасский друг</a:t>
            </a:r>
            <a:r>
              <a:rPr lang="ru-RU" b="0" dirty="0" smtClean="0"/>
              <a:t>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32656"/>
            <a:ext cx="4186808" cy="5853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744416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 младенчества дух песен в нас горел,</a:t>
            </a:r>
          </a:p>
          <a:p>
            <a:r>
              <a:rPr lang="ru-RU" sz="1600" dirty="0" smtClean="0"/>
              <a:t>И дивное волненье мы познали;</a:t>
            </a:r>
          </a:p>
          <a:p>
            <a:r>
              <a:rPr lang="ru-RU" sz="1600" dirty="0" smtClean="0"/>
              <a:t>С младенчества две музы к нам летали, </a:t>
            </a:r>
          </a:p>
          <a:p>
            <a:r>
              <a:rPr lang="ru-RU" sz="1600" dirty="0" smtClean="0"/>
              <a:t>И сладок был их лаской наш удел:</a:t>
            </a:r>
          </a:p>
          <a:p>
            <a:r>
              <a:rPr lang="ru-RU" sz="1600" dirty="0" smtClean="0"/>
              <a:t>Но я любил уже рукоплесканья, </a:t>
            </a:r>
          </a:p>
          <a:p>
            <a:r>
              <a:rPr lang="ru-RU" sz="1600" dirty="0" smtClean="0"/>
              <a:t>Ты, гордый, пел для муз и для души;</a:t>
            </a:r>
          </a:p>
          <a:p>
            <a:r>
              <a:rPr lang="ru-RU" sz="1600" dirty="0" smtClean="0"/>
              <a:t>Свой дар, как  жизнь, я тратил без вниманья,</a:t>
            </a:r>
          </a:p>
          <a:p>
            <a:r>
              <a:rPr lang="ru-RU" sz="1600" dirty="0" smtClean="0"/>
              <a:t>Ты гений свой воспитывал в тиши.</a:t>
            </a:r>
            <a:endParaRPr lang="ru-RU" sz="1600" dirty="0"/>
          </a:p>
        </p:txBody>
      </p:sp>
      <p:pic>
        <p:nvPicPr>
          <p:cNvPr id="2050" name="Picture 2" descr="C:\Users\Пользователь\Desktop\portrait_of_anton_a_delvig_183дельви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164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8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ВИЛЬГЕЛЬМ КЮХЕЛЬБЕКЕР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04664"/>
            <a:ext cx="4320480" cy="554461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672408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Лицейской  жизни милый брат,</a:t>
            </a:r>
          </a:p>
          <a:p>
            <a:r>
              <a:rPr lang="ru-RU" sz="1600" dirty="0" smtClean="0"/>
              <a:t>Делю с тобой последние мгновенья,</a:t>
            </a:r>
          </a:p>
          <a:p>
            <a:r>
              <a:rPr lang="ru-RU" sz="1600" dirty="0" smtClean="0"/>
              <a:t>Прошли лета соединенья;</a:t>
            </a:r>
          </a:p>
          <a:p>
            <a:r>
              <a:rPr lang="ru-RU" sz="1600" dirty="0" smtClean="0"/>
              <a:t>Разорван он, нам верный круг,</a:t>
            </a:r>
          </a:p>
          <a:p>
            <a:r>
              <a:rPr lang="ru-RU" sz="1600" dirty="0" smtClean="0"/>
              <a:t>Прости! Хранимый небом,</a:t>
            </a:r>
          </a:p>
          <a:p>
            <a:r>
              <a:rPr lang="ru-RU" sz="1600" dirty="0" smtClean="0"/>
              <a:t>Не разлучайся, милый друг,</a:t>
            </a:r>
          </a:p>
          <a:p>
            <a:r>
              <a:rPr lang="ru-RU" sz="1600" dirty="0" smtClean="0"/>
              <a:t>С свободою и Фебом!..</a:t>
            </a:r>
          </a:p>
          <a:p>
            <a:r>
              <a:rPr lang="ru-RU" sz="1600" dirty="0" smtClean="0"/>
              <a:t>Прости! Где б ни был я: в огне ли </a:t>
            </a:r>
          </a:p>
          <a:p>
            <a:r>
              <a:rPr lang="ru-RU" sz="1600" dirty="0" smtClean="0"/>
              <a:t>Смертной битвы, </a:t>
            </a:r>
          </a:p>
          <a:p>
            <a:r>
              <a:rPr lang="ru-RU" sz="1600" dirty="0" smtClean="0"/>
              <a:t>При мирных ли брегах родимого ручья, Святому братству верен я.</a:t>
            </a:r>
            <a:endParaRPr lang="ru-RU" sz="1600" dirty="0"/>
          </a:p>
        </p:txBody>
      </p:sp>
      <p:pic>
        <p:nvPicPr>
          <p:cNvPr id="3074" name="Picture 2" descr="C:\Users\Пользователь\Desktop\кк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0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 ВОИНОВИЧ              НАЩОКИН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60648"/>
            <a:ext cx="447484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ПОСЛЕДНИЕ ГОДЫ СВОЕЙ ЖИЗНИ</a:t>
            </a:r>
          </a:p>
          <a:p>
            <a:r>
              <a:rPr lang="ru-RU" sz="1600" dirty="0" smtClean="0"/>
              <a:t>ПУШКИН НЕ ИМЕЛ ДРУГА БОЛЕЕ БЛИЗКОГО, БОЛЕЕ ЛЮБИМОГО И ПРЕДАННОГО, ЧЕМ НАЩОКИН.</a:t>
            </a:r>
          </a:p>
          <a:p>
            <a:r>
              <a:rPr lang="ru-RU" sz="1600" dirty="0" smtClean="0"/>
              <a:t>ОН ОБЛАДАЛ УМОМ САМОБЫТНЫМ,  ТОНКИМ ХУДОЖЕСТВЕННЫМ ВКУСОМ И ИНТУИТИВНЫМ ЧУТЬЕМ НА ЛЮДЕЙ., БЫЛ ВЕЛИКОЛЕПНЫМ РАССКАЗЧИКОМ.</a:t>
            </a:r>
          </a:p>
          <a:p>
            <a:r>
              <a:rPr lang="ru-RU" sz="1600" dirty="0" smtClean="0"/>
              <a:t>«НАЩОКИН  МИЛ ДО ЧРЕЗВЫЧАЙНОСТИ… СМЕШИТ МЕНЯ ДО УПАДУ», « БЕЗ НАЩОКИНА НЕ С КЕМ МНЕ БУДЕТ В МОСКВЕ  МОЛВИТЬ СЛОВА ЖИВОГО, Т.Е. УМНОГО И ДРУЖЕСКОГО»</a:t>
            </a:r>
          </a:p>
          <a:p>
            <a:endParaRPr lang="ru-RU" sz="1600" dirty="0"/>
          </a:p>
        </p:txBody>
      </p:sp>
      <p:pic>
        <p:nvPicPr>
          <p:cNvPr id="4098" name="Picture 2" descr="C:\Users\Пользователь\Desktop\НАЩО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09624"/>
            <a:ext cx="4392488" cy="50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4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19  Октября  1831</a:t>
            </a:r>
            <a:r>
              <a:rPr lang="ru-RU" dirty="0" smtClean="0"/>
              <a:t>г</a:t>
            </a:r>
            <a:r>
              <a:rPr lang="ru-RU" b="0" dirty="0" smtClean="0"/>
              <a:t>.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Чем чаще празднует Лицей</a:t>
            </a:r>
          </a:p>
          <a:p>
            <a:r>
              <a:rPr lang="ru-RU" sz="2400" dirty="0" smtClean="0"/>
              <a:t>Свою святую годовщину, тем </a:t>
            </a:r>
            <a:r>
              <a:rPr lang="ru-RU" sz="2400" dirty="0" err="1" smtClean="0"/>
              <a:t>робче</a:t>
            </a:r>
            <a:r>
              <a:rPr lang="ru-RU" sz="2400" dirty="0" smtClean="0"/>
              <a:t> старый круг друзей</a:t>
            </a:r>
          </a:p>
          <a:p>
            <a:r>
              <a:rPr lang="ru-RU" sz="2400" dirty="0" smtClean="0"/>
              <a:t>В семью стесняется </a:t>
            </a:r>
            <a:r>
              <a:rPr lang="ru-RU" sz="2400" dirty="0" err="1" smtClean="0"/>
              <a:t>едину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Тем реже он, тем праздник наш</a:t>
            </a:r>
          </a:p>
          <a:p>
            <a:r>
              <a:rPr lang="ru-RU" sz="2400" dirty="0" smtClean="0"/>
              <a:t>В своем веселии мрачнее;</a:t>
            </a:r>
          </a:p>
          <a:p>
            <a:r>
              <a:rPr lang="ru-RU" sz="2400" dirty="0" smtClean="0"/>
              <a:t>Тем глуше звон заздравных чаш</a:t>
            </a:r>
          </a:p>
          <a:p>
            <a:r>
              <a:rPr lang="ru-RU" sz="2400" dirty="0" smtClean="0"/>
              <a:t>И наши песни все грустнее.</a:t>
            </a:r>
          </a:p>
          <a:p>
            <a:r>
              <a:rPr lang="ru-RU" sz="2400" dirty="0" smtClean="0"/>
              <a:t>Кого недуг, кого печали</a:t>
            </a:r>
          </a:p>
          <a:p>
            <a:r>
              <a:rPr lang="ru-RU" sz="2400" dirty="0" smtClean="0"/>
              <a:t>Свели во мрак земли сырой, </a:t>
            </a:r>
          </a:p>
          <a:p>
            <a:r>
              <a:rPr lang="ru-RU" sz="2400" dirty="0" smtClean="0"/>
              <a:t>И надо всеми мы рыдали…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лицейскую годовщину Пушкин откликнулся одним из самых мрачных своих стихотворений.</a:t>
            </a:r>
          </a:p>
          <a:p>
            <a:r>
              <a:rPr lang="ru-RU" sz="2400" dirty="0" err="1" smtClean="0"/>
              <a:t>Пущин</a:t>
            </a:r>
            <a:r>
              <a:rPr lang="ru-RU" sz="2400" dirty="0" smtClean="0"/>
              <a:t> и Кюхельбекер – «во глубине сибирских руд», умерли </a:t>
            </a:r>
            <a:r>
              <a:rPr lang="ru-RU" sz="2400" dirty="0" err="1" smtClean="0"/>
              <a:t>Дельвиг</a:t>
            </a:r>
            <a:r>
              <a:rPr lang="ru-RU" sz="2400" dirty="0" smtClean="0"/>
              <a:t> и Корсаков, </a:t>
            </a:r>
            <a:r>
              <a:rPr lang="ru-RU" sz="2400" dirty="0" err="1"/>
              <a:t>Б</a:t>
            </a:r>
            <a:r>
              <a:rPr lang="ru-RU" sz="2400" dirty="0" err="1" smtClean="0"/>
              <a:t>роглио</a:t>
            </a:r>
            <a:r>
              <a:rPr lang="ru-RU" sz="2400" dirty="0" smtClean="0"/>
              <a:t> погиб в Греции…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24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П. А. </a:t>
            </a:r>
            <a:r>
              <a:rPr lang="ru-RU" sz="2800" dirty="0"/>
              <a:t>В</a:t>
            </a:r>
            <a:r>
              <a:rPr lang="ru-RU" sz="2800" dirty="0" smtClean="0"/>
              <a:t>яземск</a:t>
            </a:r>
            <a:r>
              <a:rPr lang="ru-RU" sz="2800" b="0" dirty="0" smtClean="0"/>
              <a:t>ий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Кто мог заменить в сердце Пушкина «лицейских братьев»?</a:t>
            </a:r>
          </a:p>
          <a:p>
            <a:r>
              <a:rPr lang="ru-RU" sz="2000" dirty="0" smtClean="0"/>
              <a:t>Жуковский и Вяземский?</a:t>
            </a:r>
          </a:p>
          <a:p>
            <a:r>
              <a:rPr lang="ru-RU" sz="2000" dirty="0" smtClean="0"/>
              <a:t>Конечно, теперь они были самые близкие для него люди. Но оба они значительно старше поэта, по давней привычке относятся к нему слегка по-менторски, считают своим долгом наставлять его на путь истинный.</a:t>
            </a:r>
            <a:endParaRPr lang="ru-RU" sz="2000" dirty="0"/>
          </a:p>
        </p:txBody>
      </p:sp>
      <p:pic>
        <p:nvPicPr>
          <p:cNvPr id="1026" name="Picture 2" descr="C:\Users\Пользователь\Desktop\вяземский 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2484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2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В.А. Жуковский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 принципе, В.А. Жуковский и П.А. Вяземский – единомышленники, но на многие события  политические, литературные смотрят иначе, чем Пушкин.</a:t>
            </a:r>
          </a:p>
          <a:p>
            <a:r>
              <a:rPr lang="ru-RU" sz="2000" dirty="0" smtClean="0"/>
              <a:t>С годами эти расхождения растут. Жуковский и Вяземский чаще не понимают мотивов поступков поэта, его политических взглядов.</a:t>
            </a:r>
            <a:endParaRPr lang="ru-RU" sz="2000" dirty="0"/>
          </a:p>
        </p:txBody>
      </p:sp>
      <p:pic>
        <p:nvPicPr>
          <p:cNvPr id="2050" name="Picture 2" descr="C:\Users\Пользователь\Desktop\портрет В.А. ЖУКов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76672"/>
            <a:ext cx="452437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4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Пётр Александрович Плетнев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 собственному признанию Плетнева, он был для Пушкина – «всем- и родственником, и другом, и издателем, и кассиром». Пушкин бесконечно благодарен Плетневу за его постоянную помощь в издательских делах, относится к нему с теплотой и заботливостью, но близким другом все-таки стать не мог…</a:t>
            </a:r>
            <a:endParaRPr lang="ru-RU" sz="2000" dirty="0"/>
          </a:p>
        </p:txBody>
      </p:sp>
      <p:pic>
        <p:nvPicPr>
          <p:cNvPr id="3074" name="Picture 2" descr="C:\Users\Пользователь\Desktop\плетн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9685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1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Александр Иванович Тургенев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«Добрый гений» Пушкина на протяжении всей его жизни.</a:t>
            </a:r>
          </a:p>
          <a:p>
            <a:r>
              <a:rPr lang="ru-RU" sz="2000" dirty="0" smtClean="0"/>
              <a:t>Тургенев – кладезь всевозможных познаний, лично знаком со всеми выдающимися писателями и мыслителями Европы. Для Пушкина он неоценимый собеседник. Их взгляды на русскую историю во многом </a:t>
            </a:r>
            <a:r>
              <a:rPr lang="ru-RU" sz="2000" dirty="0" err="1" smtClean="0"/>
              <a:t>совпадают.Но</a:t>
            </a:r>
            <a:r>
              <a:rPr lang="ru-RU" sz="2000" dirty="0" smtClean="0"/>
              <a:t> их отношения не выходят за рамки интеллектуального  общения.</a:t>
            </a:r>
            <a:endParaRPr lang="ru-RU" sz="2000" dirty="0"/>
          </a:p>
        </p:txBody>
      </p:sp>
      <p:pic>
        <p:nvPicPr>
          <p:cNvPr id="4098" name="Picture 2" descr="C:\Users\Пользователь\Desktop\P.F._Sokolov_003 портрет А.И. Турген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4" y="450850"/>
            <a:ext cx="4414341" cy="52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9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ЛИЦЕЙ  В ЦАРСКОМ СЕЛЕ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безвыездно прошли шесть лет жизни поэта, с 12 до 18 лет.. Он был привезен в Лицей почти ребенком, а вышел из него гениальным поэтом.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 дни, в таинственных  долинах,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при кликах лебединых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 вод, сиявших в тишине,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Являться муза стала мне.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img0Лицейская республ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124743"/>
            <a:ext cx="460851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Сергей Соболевский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Окололитературный остряк, весельчак, прожигатель жизни. Этому яркости не занимать! Его Пушкин любил сердечно, «жить без него не мог», ценил его литературные пристрастия, его библиофильский пыл. НО Соболевский бывал в частых заграничных разъездах, и друзья не виделись годами.</a:t>
            </a:r>
            <a:endParaRPr lang="ru-RU" sz="2000" dirty="0"/>
          </a:p>
        </p:txBody>
      </p:sp>
      <p:pic>
        <p:nvPicPr>
          <p:cNvPr id="5122" name="Picture 2" descr="C:\Users\Пользователь\Desktop\собол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93674"/>
            <a:ext cx="4854202" cy="57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7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«сиюминутные  друзья»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Кроме верных, преданных «друзей по душе», окружали Пушкина и друзья «сиюминутные».</a:t>
            </a:r>
          </a:p>
          <a:p>
            <a:r>
              <a:rPr lang="ru-RU" sz="2000" dirty="0" smtClean="0"/>
              <a:t>Таков был Никита Всеволожский, Алексей Вульф, </a:t>
            </a:r>
            <a:r>
              <a:rPr lang="ru-RU" sz="2000" dirty="0" err="1" smtClean="0"/>
              <a:t>иван</a:t>
            </a:r>
            <a:r>
              <a:rPr lang="ru-RU" sz="2000" dirty="0" smtClean="0"/>
              <a:t> Великопольский, Николай Алексеев. .Пожалуй, наиболее яркий представитель этого типа приятелей Пушкина – граф Федор Иванович Толстой.</a:t>
            </a:r>
            <a:endParaRPr lang="ru-RU" sz="2000" dirty="0"/>
          </a:p>
        </p:txBody>
      </p:sp>
      <p:pic>
        <p:nvPicPr>
          <p:cNvPr id="6146" name="Picture 2" descr="C:\Users\Пользователь\Desktop\толст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32656"/>
            <a:ext cx="4608512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1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Алексей  Вульф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Алексеем Вульфом Пушкин сошелся во время ссылки в Михайловском.</a:t>
            </a:r>
          </a:p>
          <a:p>
            <a:r>
              <a:rPr lang="ru-RU" sz="2000" dirty="0" smtClean="0"/>
              <a:t>Много часов они провели в разговорах о литературе, политике, истории.</a:t>
            </a:r>
            <a:endParaRPr lang="ru-RU" sz="2000" dirty="0"/>
          </a:p>
        </p:txBody>
      </p:sp>
      <p:pic>
        <p:nvPicPr>
          <p:cNvPr id="7170" name="Picture 2" descr="C:\Users\Пользователь\Desktop\вуль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4968552" cy="589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ПРЕПОДАВАТЕЛИ  ЛИЦЕЯ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200076"/>
            <a:ext cx="5111750" cy="5853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Профессор Александр </a:t>
            </a:r>
            <a:r>
              <a:rPr lang="ru-RU" sz="1800" b="1" dirty="0"/>
              <a:t>П</a:t>
            </a:r>
            <a:r>
              <a:rPr lang="ru-RU" sz="1800" b="1" dirty="0" smtClean="0"/>
              <a:t>етрович Куницын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«Любовь к славе и Отечеству,-говорил </a:t>
            </a:r>
            <a:r>
              <a:rPr lang="ru-RU" sz="1800" dirty="0" err="1" smtClean="0"/>
              <a:t>Куницин</a:t>
            </a:r>
            <a:r>
              <a:rPr lang="ru-RU" sz="1800" dirty="0" smtClean="0"/>
              <a:t>,-должны быть вашими руководителями!»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К</a:t>
            </a:r>
            <a:r>
              <a:rPr lang="ru-RU" sz="1800" dirty="0" smtClean="0"/>
              <a:t>уницыну дань сердца и  вина!</a:t>
            </a:r>
          </a:p>
          <a:p>
            <a:r>
              <a:rPr lang="ru-RU" sz="1800" dirty="0" smtClean="0"/>
              <a:t>Он создал нас, он воспитал наш пламень,</a:t>
            </a:r>
          </a:p>
          <a:p>
            <a:r>
              <a:rPr lang="ru-RU" sz="1800" dirty="0" smtClean="0"/>
              <a:t>Поставлен им краеугольный камень,</a:t>
            </a:r>
          </a:p>
          <a:p>
            <a:r>
              <a:rPr lang="ru-RU" sz="1800" dirty="0" smtClean="0"/>
              <a:t>Им чистая лампада </a:t>
            </a:r>
            <a:r>
              <a:rPr lang="ru-RU" sz="1800" dirty="0" err="1" smtClean="0"/>
              <a:t>возжена</a:t>
            </a:r>
            <a:r>
              <a:rPr lang="ru-RU" sz="1800" dirty="0" smtClean="0"/>
              <a:t>…»</a:t>
            </a:r>
            <a:endParaRPr lang="ru-RU" sz="1800" dirty="0"/>
          </a:p>
        </p:txBody>
      </p:sp>
      <p:pic>
        <p:nvPicPr>
          <p:cNvPr id="2050" name="Picture 2" descr="C:\Users\Пользователь\Desktop\Malinovsky_Vasily_Fedorovichпортрет куниц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24597"/>
            <a:ext cx="46085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2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ЛИЦЕЙСКАЯ  РЕСПУБЛИКА . ПРЕПОДАВАТЕЛИ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Николай Федорович </a:t>
            </a:r>
            <a:r>
              <a:rPr lang="ru-RU" sz="2000" b="1" dirty="0" err="1" smtClean="0"/>
              <a:t>Кошанский</a:t>
            </a:r>
            <a:r>
              <a:rPr lang="ru-RU" sz="2000" b="1" dirty="0" smtClean="0"/>
              <a:t>- </a:t>
            </a:r>
            <a:r>
              <a:rPr lang="ru-RU" sz="2000" dirty="0" smtClean="0"/>
              <a:t>доктор философии, преподаватель российской словесности.</a:t>
            </a:r>
          </a:p>
          <a:p>
            <a:r>
              <a:rPr lang="ru-RU" sz="2000" dirty="0" smtClean="0"/>
              <a:t>«Помилуй, трезвый Аристарх</a:t>
            </a:r>
          </a:p>
          <a:p>
            <a:r>
              <a:rPr lang="ru-RU" sz="2000" dirty="0" smtClean="0"/>
              <a:t>Моих </a:t>
            </a:r>
            <a:r>
              <a:rPr lang="ru-RU" sz="2000" dirty="0" err="1" smtClean="0"/>
              <a:t>бахических</a:t>
            </a:r>
            <a:r>
              <a:rPr lang="ru-RU" sz="2000" dirty="0" smtClean="0"/>
              <a:t> посланий, </a:t>
            </a:r>
          </a:p>
          <a:p>
            <a:r>
              <a:rPr lang="ru-RU" sz="2000" dirty="0" smtClean="0"/>
              <a:t>Не осуждай моих мечтаний</a:t>
            </a:r>
          </a:p>
          <a:p>
            <a:r>
              <a:rPr lang="ru-RU" sz="2000" dirty="0" smtClean="0"/>
              <a:t>И чувства в ветреных стихах…»</a:t>
            </a:r>
            <a:endParaRPr lang="ru-RU" sz="2000" dirty="0"/>
          </a:p>
        </p:txBody>
      </p:sp>
      <p:pic>
        <p:nvPicPr>
          <p:cNvPr id="1026" name="Picture 2" descr="C:\Users\Пользователь\Desktop\портрет Кошан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80975"/>
            <a:ext cx="4471987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4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ПРЕПОДАВАТЕЛИ   ЛИЦЕЯ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Александр Иванович Галич-</a:t>
            </a:r>
          </a:p>
          <a:p>
            <a:r>
              <a:rPr lang="ru-RU" sz="1800" dirty="0" smtClean="0"/>
              <a:t>Профессор философии, «мудрец любезный»</a:t>
            </a:r>
          </a:p>
          <a:p>
            <a:endParaRPr lang="ru-RU" sz="1800" dirty="0" smtClean="0"/>
          </a:p>
          <a:p>
            <a:r>
              <a:rPr lang="ru-RU" sz="1800" dirty="0" smtClean="0"/>
              <a:t>«Нет, добрый Галич мой!</a:t>
            </a:r>
          </a:p>
          <a:p>
            <a:r>
              <a:rPr lang="ru-RU" sz="1800" dirty="0" smtClean="0"/>
              <a:t>Поклону ты не </a:t>
            </a:r>
            <a:r>
              <a:rPr lang="ru-RU" sz="1800" dirty="0" err="1" smtClean="0"/>
              <a:t>сроден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Друг мудрости прямой</a:t>
            </a:r>
          </a:p>
          <a:p>
            <a:r>
              <a:rPr lang="ru-RU" sz="1800" dirty="0" smtClean="0"/>
              <a:t>Правдив и благороден…»</a:t>
            </a:r>
            <a:endParaRPr lang="ru-RU" sz="1800" dirty="0"/>
          </a:p>
        </p:txBody>
      </p:sp>
      <p:pic>
        <p:nvPicPr>
          <p:cNvPr id="2050" name="Picture 2" descr="C:\Users\Пользователь\Desktop\гал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18921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3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ПРЕПОДАВАТЕЛИ  ЛИЦЕЯ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Яков  Иванович Карцев </a:t>
            </a:r>
            <a:r>
              <a:rPr lang="ru-RU" sz="1800" dirty="0" smtClean="0"/>
              <a:t>– преподаватель физико-математических наук.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Это человек насмешливый, острый, язвительный. Математика мало интересовала лицеистов, что поначалу бесило Карцева. Но вскоре он смирился с этим. </a:t>
            </a:r>
          </a:p>
          <a:p>
            <a:r>
              <a:rPr lang="ru-RU" sz="1800" dirty="0" smtClean="0"/>
              <a:t>И юному Пушкину милостиво позволял на своих занятиях «писать стихи».</a:t>
            </a:r>
          </a:p>
          <a:p>
            <a:endParaRPr lang="ru-RU" sz="1800" dirty="0"/>
          </a:p>
        </p:txBody>
      </p:sp>
      <p:pic>
        <p:nvPicPr>
          <p:cNvPr id="3074" name="Picture 2" descr="C:\Users\Пользователь\Desktop\карц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5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6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ПАМЯТНИК   А.С. ПУШКИНУ В ГОРОДЕ ПУШКИН  В ПАРКЕ ЛИЦЕЯ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амятник в цар.се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593850"/>
            <a:ext cx="66370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ЛИЦЕЮ  ПОВЕЗЛО И НА ДИРЕКТОРОВ. И В.Ф. МАЛИНОВСКИЙ И А.Е.ЭНГЕЛЬГАРД -ОБА «ДОБРЯКИ И ЛИБЕРАЛЫ»- СТРЕМИЛИСЬ ОГРАДИТЬ ЛИЦЕИСТОВ ОТ МУШТРЫ, КАЗЕНЩИНЫ В ВОСПИТАНИИ И ОБУЧЕНИИ, ОТСТАИВАЛИ ПРИНЦИПЫ «ЛИЦЕЙСКОЙ РЕСПУБЛИКИ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c8fd221283f8f62be654db76a9e04a02директора ли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4" y="1412776"/>
            <a:ext cx="7601471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5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 ЭКЗАМЕНЕ  ПО РУССКОЙ СЛОВЕСНОСТИ   А. ПУШКИН ЧИТАЕТ «ВОСПОМИНАНИЕ В ЦАРСКОМ СЕЛЕ» В ПРИСУТСТВИИ Г.Р. ДЕРЖАВИНА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экзаме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72816"/>
            <a:ext cx="6912768" cy="41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23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1030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МИР  А. С. ПУШКИНА ГЛАВА  № 1</vt:lpstr>
      <vt:lpstr>ЛИЦЕЙ  В ЦАРСКОМ СЕЛЕ</vt:lpstr>
      <vt:lpstr>ПРЕПОДАВАТЕЛИ  ЛИЦЕЯ</vt:lpstr>
      <vt:lpstr>ЛИЦЕЙСКАЯ  РЕСПУБЛИКА . ПРЕПОДАВАТЕЛИ</vt:lpstr>
      <vt:lpstr>ПРЕПОДАВАТЕЛИ   ЛИЦЕЯ</vt:lpstr>
      <vt:lpstr>ПРЕПОДАВАТЕЛИ  ЛИЦЕЯ</vt:lpstr>
      <vt:lpstr>ПАМЯТНИК   А.С. ПУШКИНУ В ГОРОДЕ ПУШКИН  В ПАРКЕ ЛИЦЕЯ</vt:lpstr>
      <vt:lpstr>ЛИЦЕЮ  ПОВЕЗЛО И НА ДИРЕКТОРОВ. И В.Ф. МАЛИНОВСКИЙ И А.Е.ЭНГЕЛЬГАРД -ОБА «ДОБРЯКИ И ЛИБЕРАЛЫ»- СТРЕМИЛИСЬ ОГРАДИТЬ ЛИЦЕИСТОВ ОТ МУШТРЫ, КАЗЕНЩИНЫ В ВОСПИТАНИИ И ОБУЧЕНИИ, ОТСТАИВАЛИ ПРИНЦИПЫ «ЛИЦЕЙСКОЙ РЕСПУБЛИКИ»</vt:lpstr>
      <vt:lpstr>НА ЭКЗАМЕНЕ  ПО РУССКОЙ СЛОВЕСНОСТИ   А. ПУШКИН ЧИТАЕТ «ВОСПОМИНАНИЕ В ЦАРСКОМ СЕЛЕ» В ПРИСУТСТВИИ Г.Р. ДЕРЖАВИНА</vt:lpstr>
      <vt:lpstr>Глава №2  «ДРУЗЬЯ   МОИ…»</vt:lpstr>
      <vt:lpstr>ИВАН  ПУЩИН   УЖЕ  В ЛИЦЕЕ  ОКАЗЫВАЛ  БОЛЬШОЕ ВЛИЯНИЕ НА СВОЕГО ГЕНИАЛЬНОГО ДРУГА.</vt:lpstr>
      <vt:lpstr>АНТОН  ДЕЛЬВИГ  «Добрый Дельвиг», «мой парнасский друг».</vt:lpstr>
      <vt:lpstr>ВИЛЬГЕЛЬМ КЮХЕЛЬБЕКЕР</vt:lpstr>
      <vt:lpstr>ПАВЕЛ  ВОИНОВИЧ              НАЩОКИН</vt:lpstr>
      <vt:lpstr>19  Октября  1831г.</vt:lpstr>
      <vt:lpstr>П. А. Вяземский</vt:lpstr>
      <vt:lpstr>В.А. Жуковский</vt:lpstr>
      <vt:lpstr>Пётр Александрович Плетнев</vt:lpstr>
      <vt:lpstr>Александр Иванович Тургенев</vt:lpstr>
      <vt:lpstr>Сергей Соболевский</vt:lpstr>
      <vt:lpstr>«сиюминутные  друзья»</vt:lpstr>
      <vt:lpstr>Алексей  Вульф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А. С. ПУШКИНА</dc:title>
  <dc:creator>Пользователь</dc:creator>
  <cp:lastModifiedBy>Пользователь</cp:lastModifiedBy>
  <cp:revision>13</cp:revision>
  <dcterms:created xsi:type="dcterms:W3CDTF">2015-10-28T16:22:22Z</dcterms:created>
  <dcterms:modified xsi:type="dcterms:W3CDTF">2015-11-04T04:29:20Z</dcterms:modified>
</cp:coreProperties>
</file>