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4" r:id="rId3"/>
    <p:sldId id="258" r:id="rId4"/>
    <p:sldId id="260" r:id="rId5"/>
    <p:sldId id="259" r:id="rId6"/>
    <p:sldId id="293" r:id="rId7"/>
    <p:sldId id="294" r:id="rId8"/>
    <p:sldId id="300" r:id="rId9"/>
    <p:sldId id="301" r:id="rId10"/>
    <p:sldId id="295" r:id="rId11"/>
    <p:sldId id="296" r:id="rId12"/>
    <p:sldId id="297" r:id="rId13"/>
    <p:sldId id="298" r:id="rId14"/>
    <p:sldId id="299" r:id="rId15"/>
    <p:sldId id="303" r:id="rId16"/>
    <p:sldId id="304" r:id="rId17"/>
    <p:sldId id="305" r:id="rId18"/>
    <p:sldId id="286" r:id="rId19"/>
    <p:sldId id="287" r:id="rId20"/>
    <p:sldId id="288" r:id="rId21"/>
    <p:sldId id="292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612EB"/>
    <a:srgbClr val="99FF66"/>
    <a:srgbClr val="0099FF"/>
    <a:srgbClr val="F96565"/>
    <a:srgbClr val="009900"/>
    <a:srgbClr val="F26800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27F11-DEA9-418C-B956-2F9CF59C38DA}" type="datetimeFigureOut">
              <a:rPr lang="ru-RU"/>
              <a:pPr>
                <a:defRPr/>
              </a:pPr>
              <a:t>28.10.2015</a:t>
            </a:fld>
            <a:endParaRPr lang="ru-RU" dirty="0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CEF09-0E5A-4534-BA46-F26419E733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A712C-D8AC-450D-B1AD-C13A39A14133}" type="datetimeFigureOut">
              <a:rPr lang="ru-RU"/>
              <a:pPr>
                <a:defRPr/>
              </a:pPr>
              <a:t>28.10.2015</a:t>
            </a:fld>
            <a:endParaRPr lang="ru-RU" dirty="0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B32E9-0AC8-4DBF-980A-4C5B6ED1CE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047C6-78EB-4DDC-AF6B-338363B0B33F}" type="datetimeFigureOut">
              <a:rPr lang="ru-RU"/>
              <a:pPr>
                <a:defRPr/>
              </a:pPr>
              <a:t>28.10.2015</a:t>
            </a:fld>
            <a:endParaRPr lang="ru-RU" dirty="0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A0426-E4AB-4857-9CB4-C500613704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5259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E9656-801B-419F-B078-1394190BDF82}" type="datetimeFigureOut">
              <a:rPr lang="ru-RU"/>
              <a:pPr>
                <a:defRPr/>
              </a:pPr>
              <a:t>28.10.2015</a:t>
            </a:fld>
            <a:endParaRPr lang="ru-RU" dirty="0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B9369-597E-4B25-A2C5-B21518CBAC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14A03-A38F-4928-8D02-DE600706F004}" type="datetimeFigureOut">
              <a:rPr lang="ru-RU"/>
              <a:pPr>
                <a:defRPr/>
              </a:pPr>
              <a:t>28.10.2015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047B4-BD47-4A19-8A89-B2BBC27C12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926D7-447B-4F05-9FE2-2DBC590479C4}" type="datetimeFigureOut">
              <a:rPr lang="ru-RU"/>
              <a:pPr>
                <a:defRPr/>
              </a:pPr>
              <a:t>28.10.2015</a:t>
            </a:fld>
            <a:endParaRPr lang="ru-RU" dirty="0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73B6D-7731-499D-B07B-9A91D7DAA4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D25EC-C95D-48C7-A823-84E566265F92}" type="datetimeFigureOut">
              <a:rPr lang="ru-RU"/>
              <a:pPr>
                <a:defRPr/>
              </a:pPr>
              <a:t>28.10.2015</a:t>
            </a:fld>
            <a:endParaRPr lang="ru-RU" dirty="0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C8317-FE36-4714-971B-CEF30AF912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A62B4-2343-422C-8ED2-35D79EEECED3}" type="datetimeFigureOut">
              <a:rPr lang="ru-RU"/>
              <a:pPr>
                <a:defRPr/>
              </a:pPr>
              <a:t>28.10.2015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722EB-4BEB-4BCB-8F9F-F086F13E6C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7D1-0D6C-4D5B-B604-A8DC9CF88114}" type="datetimeFigureOut">
              <a:rPr lang="ru-RU"/>
              <a:pPr>
                <a:defRPr/>
              </a:pPr>
              <a:t>28.10.2015</a:t>
            </a:fld>
            <a:endParaRPr lang="ru-RU" dirty="0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8D2C1-89A6-4592-B0E6-3F1FA40245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18D8-8DEF-4CFD-98B3-B4BE5C3FC57A}" type="datetimeFigureOut">
              <a:rPr lang="ru-RU"/>
              <a:pPr>
                <a:defRPr/>
              </a:pPr>
              <a:t>28.10.2015</a:t>
            </a:fld>
            <a:endParaRPr lang="ru-RU" dirty="0"/>
          </a:p>
        </p:txBody>
      </p:sp>
      <p:sp>
        <p:nvSpPr>
          <p:cNvPr id="3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D871E-312F-45FD-9E6C-59CF2D890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DEFBF-7839-43B6-8D08-95C638A09D98}" type="datetimeFigureOut">
              <a:rPr lang="ru-RU"/>
              <a:pPr>
                <a:defRPr/>
              </a:pPr>
              <a:t>28.10.2015</a:t>
            </a:fld>
            <a:endParaRPr lang="ru-RU" dirty="0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A488B-EEB8-43B2-B57C-B1A3EA7845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A6542-73ED-463A-B24A-435044FA3427}" type="datetimeFigureOut">
              <a:rPr lang="ru-RU"/>
              <a:pPr>
                <a:defRPr/>
              </a:pPr>
              <a:t>28.10.2015</a:t>
            </a:fld>
            <a:endParaRPr lang="ru-RU" dirty="0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83FC7-8DEC-4348-ADD0-15CD330E34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3A197A-C15C-4184-B9E3-02F7E52570C3}" type="datetimeFigureOut">
              <a:rPr lang="ru-RU"/>
              <a:pPr>
                <a:defRPr/>
              </a:pPr>
              <a:t>28.10.2015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0468F1-6081-4D30-BCE5-4A0F703E7B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2" r:id="rId4"/>
    <p:sldLayoutId id="2147483676" r:id="rId5"/>
    <p:sldLayoutId id="2147483671" r:id="rId6"/>
    <p:sldLayoutId id="2147483670" r:id="rId7"/>
    <p:sldLayoutId id="2147483677" r:id="rId8"/>
    <p:sldLayoutId id="2147483669" r:id="rId9"/>
    <p:sldLayoutId id="2147483668" r:id="rId10"/>
    <p:sldLayoutId id="2147483667" r:id="rId11"/>
    <p:sldLayoutId id="214748366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orte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orte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orte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orte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orte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orte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orte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orte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48;&#1096;&#1082;&#1084;&#1076;&#1075;%20&#1082;&#1086;&#1088;&#1086;&#1090;&#1099;&#1096;.mp3" TargetMode="Externa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google.ru/url?sa=i&amp;rct=j&amp;q=&amp;esrc=s&amp;source=images&amp;cd=&amp;cad=rja&amp;uact=8&amp;ved=0CAcQjRw&amp;url=http://ru.gde-fon.com/download/zaryadka_deti_kaktus/369897/1680x1050&amp;ei=SuZPVPCaLYThywOQ9IGoDw&amp;bvm=bv.78597519,d.bGQ&amp;psig=AFQjCNGpq5mwZoU1omLyNlI8KLkMJiuWiw&amp;ust=141460876128371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48;&#1096;&#1082;&#1084;&#1076;&#1075;%20&#1082;&#1086;&#1088;&#1086;&#1090;&#1099;&#1096;.mp3" TargetMode="Externa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48;&#1096;&#1082;&#1084;&#1076;&#1075;%20&#1082;&#1086;&#1088;&#1086;&#1090;&#1099;&#1096;.mp3" TargetMode="External"/><Relationship Id="rId6" Type="http://schemas.openxmlformats.org/officeDocument/2006/relationships/image" Target="../media/image25.pn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aphorism-list.com/poslovica.php?page=len&amp;tkposlovica=len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oulsongs.ru/proverb_shalash_ray.php" TargetMode="External"/><Relationship Id="rId13" Type="http://schemas.openxmlformats.org/officeDocument/2006/relationships/hyperlink" Target="http://forum.sibmama.ru/viewtopic.php?t=370191&amp;postdays=0&amp;postorder=asc&amp;start=195" TargetMode="External"/><Relationship Id="rId3" Type="http://schemas.openxmlformats.org/officeDocument/2006/relationships/hyperlink" Target="http://www.vlg.rodgor.ru/news/tkrim/12195/" TargetMode="External"/><Relationship Id="rId7" Type="http://schemas.openxmlformats.org/officeDocument/2006/relationships/hyperlink" Target="http://uslugi.slando.ru/moskva/fizika_matematika_lyubaya_podgotovka_P_23803593.html" TargetMode="External"/><Relationship Id="rId12" Type="http://schemas.openxmlformats.org/officeDocument/2006/relationships/hyperlink" Target="http://www.korn-keram.ru/catalog/1703/11914" TargetMode="External"/><Relationship Id="rId2" Type="http://schemas.openxmlformats.org/officeDocument/2006/relationships/hyperlink" Target="http://www.wallgrad.ru/photo/cveta/oranzhevyj_fon/39-0-3586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xed.ru/main.php" TargetMode="External"/><Relationship Id="rId11" Type="http://schemas.openxmlformats.org/officeDocument/2006/relationships/hyperlink" Target="http://www.chel-15.ru/obraz2010.html" TargetMode="External"/><Relationship Id="rId5" Type="http://schemas.openxmlformats.org/officeDocument/2006/relationships/hyperlink" Target="http://www.basketfood.ru/fruits/m/10193_291_malina_i_k.html" TargetMode="External"/><Relationship Id="rId15" Type="http://schemas.openxmlformats.org/officeDocument/2006/relationships/hyperlink" Target="http://www.ateney.ru/art/showimg.php?i=011/15_Portret_V.I._Dalya" TargetMode="External"/><Relationship Id="rId10" Type="http://schemas.openxmlformats.org/officeDocument/2006/relationships/hyperlink" Target="http://vkontakte.ru/id1841371" TargetMode="External"/><Relationship Id="rId4" Type="http://schemas.openxmlformats.org/officeDocument/2006/relationships/hyperlink" Target="http://www.proshkolu.ru/user/abc0804/file/210245/" TargetMode="External"/><Relationship Id="rId9" Type="http://schemas.openxmlformats.org/officeDocument/2006/relationships/hyperlink" Target="http://www.harvestukraine.org/rus/litera/trackts/money.htm-" TargetMode="External"/><Relationship Id="rId14" Type="http://schemas.openxmlformats.org/officeDocument/2006/relationships/hyperlink" Target="http://www.akniga.ru/Author13362.html?printform=o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bzi.ru/10-differences/" TargetMode="External"/><Relationship Id="rId3" Type="http://schemas.openxmlformats.org/officeDocument/2006/relationships/hyperlink" Target="http://segalega.ucoz.ru/news/5" TargetMode="External"/><Relationship Id="rId7" Type="http://schemas.openxmlformats.org/officeDocument/2006/relationships/hyperlink" Target="http://illustrators.ru/illustrations/?keyword=&amp;page=46&amp;sort=0&amp;tag=17673" TargetMode="External"/><Relationship Id="rId2" Type="http://schemas.openxmlformats.org/officeDocument/2006/relationships/hyperlink" Target="http://orgprazdnik.ru/cards/cards-st-valentine/395-vmeste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remagemin.inf.ua/smartdesigns-smartvectorpr/c-53251.html" TargetMode="External"/><Relationship Id="rId11" Type="http://schemas.openxmlformats.org/officeDocument/2006/relationships/hyperlink" Target="http://www.gifpark.su/dom1.htm" TargetMode="External"/><Relationship Id="rId5" Type="http://schemas.openxmlformats.org/officeDocument/2006/relationships/hyperlink" Target="http://rus-katana-dogs.ru/blok_razvlekai/686.html" TargetMode="External"/><Relationship Id="rId10" Type="http://schemas.openxmlformats.org/officeDocument/2006/relationships/hyperlink" Target="http://singingstar.ucoz.ru/index/ukazateli/0-32" TargetMode="External"/><Relationship Id="rId4" Type="http://schemas.openxmlformats.org/officeDocument/2006/relationships/hyperlink" Target="http://animo2.ucoz.ru/photo/animacii_malogo_razmera/animacii_ljudej/18-2-0-0-2" TargetMode="External"/><Relationship Id="rId9" Type="http://schemas.openxmlformats.org/officeDocument/2006/relationships/hyperlink" Target="http://arttower.ru/wiki/index.php?title=%D0%9F%D0%B5%D0%B9%D0%B7%D0%B0%D0%B6&amp;oldid=5317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1"/>
          <p:cNvSpPr>
            <a:spLocks noChangeArrowheads="1"/>
          </p:cNvSpPr>
          <p:nvPr/>
        </p:nvSpPr>
        <p:spPr bwMode="auto">
          <a:xfrm>
            <a:off x="714375" y="857250"/>
            <a:ext cx="792956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i="1">
                <a:solidFill>
                  <a:srgbClr val="009900"/>
                </a:solidFill>
                <a:latin typeface="Garamond Premr Pro Smbd"/>
              </a:rPr>
              <a:t>Внеклассное мероприятие </a:t>
            </a:r>
          </a:p>
          <a:p>
            <a:pPr algn="ctr"/>
            <a:r>
              <a:rPr lang="ru-RU" sz="4000" b="1" i="1">
                <a:solidFill>
                  <a:srgbClr val="009900"/>
                </a:solidFill>
                <a:latin typeface="Garamond Premr Pro Smbd"/>
              </a:rPr>
              <a:t>«Пословица – к народной мудрости ступенька»</a:t>
            </a:r>
          </a:p>
        </p:txBody>
      </p:sp>
      <p:sp>
        <p:nvSpPr>
          <p:cNvPr id="14338" name="Прямоугольник 3"/>
          <p:cNvSpPr>
            <a:spLocks noChangeArrowheads="1"/>
          </p:cNvSpPr>
          <p:nvPr/>
        </p:nvSpPr>
        <p:spPr bwMode="auto">
          <a:xfrm>
            <a:off x="1428750" y="4929188"/>
            <a:ext cx="6858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9900"/>
                </a:solidFill>
                <a:latin typeface="Arial Narrow" pitchFamily="34" charset="0"/>
              </a:rPr>
              <a:t>Балиткиева И.М.</a:t>
            </a:r>
          </a:p>
          <a:p>
            <a:pPr algn="ctr"/>
            <a:r>
              <a:rPr lang="ru-RU" b="1">
                <a:solidFill>
                  <a:srgbClr val="009900"/>
                </a:solidFill>
                <a:latin typeface="Arial Narrow" pitchFamily="34" charset="0"/>
              </a:rPr>
              <a:t>Учитель русского языка и литературы, Ковынкаева В.Н. Учитель английского языка, Боваева Н.Н. учитель калмыцкого языка и литературы</a:t>
            </a:r>
          </a:p>
          <a:p>
            <a:pPr algn="ctr"/>
            <a:r>
              <a:rPr lang="ru-RU" b="1">
                <a:solidFill>
                  <a:srgbClr val="009900"/>
                </a:solidFill>
                <a:latin typeface="Arial Narrow" pitchFamily="34" charset="0"/>
              </a:rPr>
              <a:t>МОКУ « Оватинская СОШ» </a:t>
            </a:r>
          </a:p>
          <a:p>
            <a:pPr algn="ctr"/>
            <a:endParaRPr lang="ru-RU" b="1">
              <a:solidFill>
                <a:srgbClr val="0099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третий 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конкурс :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                                     «</a:t>
            </a:r>
            <a:r>
              <a:rPr lang="ru-RU" b="1" i="1" dirty="0" smtClean="0">
                <a:solidFill>
                  <a:srgbClr val="0070C0"/>
                </a:solidFill>
                <a:cs typeface="Aharoni" pitchFamily="2" charset="-79"/>
              </a:rPr>
              <a:t>пантомима»</a:t>
            </a:r>
            <a:endParaRPr lang="ru-RU" dirty="0"/>
          </a:p>
        </p:txBody>
      </p:sp>
      <p:pic>
        <p:nvPicPr>
          <p:cNvPr id="4" name="Ишкмдг коротыш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4495800" y="3663950"/>
            <a:ext cx="304800" cy="304800"/>
          </a:xfrm>
        </p:spPr>
      </p:pic>
      <p:pic>
        <p:nvPicPr>
          <p:cNvPr id="23555" name="Picture 2" descr="C:\Documents and Settings\Admin\Мои документы\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1628775"/>
            <a:ext cx="741680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662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            </a:t>
            </a:r>
            <a:r>
              <a:rPr lang="ru-RU" dirty="0" err="1" smtClean="0"/>
              <a:t>физминутка</a:t>
            </a:r>
            <a:endParaRPr lang="ru-RU" dirty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24579" name="AutoShape 2" descr="https://encrypted-tbn2.gstatic.com/images?q=tbn:ANd9GcS9ipLdXMsxeEbCy3ZaCdrjtlEvHc5KYvcLmYsbB9sdDyRh61AFOQ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6038" y="-2697163"/>
            <a:ext cx="8534400" cy="533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4580" name="AutoShape 4" descr="https://encrypted-tbn2.gstatic.com/images?q=tbn:ANd9GcS9ipLdXMsxeEbCy3ZaCdrjtlEvHc5KYvcLmYsbB9sdDyRh61AFOQ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2667000"/>
            <a:ext cx="8534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4581" name="AutoShape 6" descr="https://encrypted-tbn1.gstatic.com/images?q=tbn:ANd9GcR2v8H3ZFKSlGR43F3MmTHYCj8HVSYeVLxdoqnEZ8woxwZXrqtc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46087" name="Picture 7" descr="C:\Users\user\Desktop\imagesDO4RM0R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500174"/>
            <a:ext cx="4286280" cy="3429024"/>
          </a:xfrm>
          <a:prstGeom prst="ellipse">
            <a:avLst/>
          </a:prstGeom>
          <a:ln w="63500" cap="rnd">
            <a:solidFill>
              <a:schemeClr val="bg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6088" name="Picture 8" descr="C:\Users\user\Desktop\images2G5DBH9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3214686"/>
            <a:ext cx="4033846" cy="3214710"/>
          </a:xfrm>
          <a:prstGeom prst="ellipse">
            <a:avLst/>
          </a:prstGeom>
          <a:ln w="63500" cap="rnd">
            <a:solidFill>
              <a:schemeClr val="bg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150" y="533399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четвертый 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конкурс :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                               собери    пословицу </a:t>
            </a:r>
            <a:endParaRPr lang="ru-RU" dirty="0"/>
          </a:p>
        </p:txBody>
      </p:sp>
      <p:pic>
        <p:nvPicPr>
          <p:cNvPr id="48130" name="Picture 2" descr="C:\Users\user\Desktop\imagesYWMY8RZE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28728" y="1714488"/>
            <a:ext cx="6357982" cy="4286280"/>
          </a:xfrm>
          <a:prstGeom prst="ellipse">
            <a:avLst/>
          </a:prstGeom>
          <a:ln w="63500" cap="rnd">
            <a:solidFill>
              <a:schemeClr val="bg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Ишкмдг коротыш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27538" y="32845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662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cap="none" smtClean="0">
                <a:effectLst/>
                <a:latin typeface="Arial" charset="0"/>
              </a:rPr>
              <a:t>          Собранные пословицы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        «поспешишь»,                                       «людей насмешишь» 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2.не спеши языком,                                     торопись делом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3.ум хорошо,                                                 а два лучше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4.не сиди сложа руки –                                так и не будет скуки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5.скоро сказка сказывается,                     да не скоро дело делается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6.семь раз пример,                                      а один отрежь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7.скучен день до вечера,                            коли делать нечего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8.каков мастер,                                            такова и работа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9.терпение и труд                                         все перетрут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10.старый друг лучше                                   новых двух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11.все за одного,                                          один за всех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12.учение – свет,                                          а </a:t>
            </a:r>
            <a:r>
              <a:rPr lang="ru-RU" sz="7200" i="1" dirty="0" err="1" smtClean="0"/>
              <a:t>неученье</a:t>
            </a:r>
            <a:r>
              <a:rPr lang="ru-RU" sz="7200" i="1" dirty="0" smtClean="0"/>
              <a:t> – тьма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13.в гостях хорошо,                                      а дома лучше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14.взялся за гуж,                                         не говори, что не дюж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15.готовь сани летом,                                  а телегу зимой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16.не имей 100 рублей,                                а имей 100 друзей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17.что посеешь,                                                      то и пожнешь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7200" i="1" dirty="0" smtClean="0"/>
              <a:t>18.маленькое дело лучше                             большого безделья</a:t>
            </a:r>
            <a:endParaRPr lang="ru-RU" sz="7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пятый 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конкурс :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                             нарисуй    пословицу </a:t>
            </a:r>
            <a:endParaRPr lang="ru-RU" dirty="0"/>
          </a:p>
        </p:txBody>
      </p:sp>
      <p:pic>
        <p:nvPicPr>
          <p:cNvPr id="27650" name="Picture 2" descr="C:\Users\user\Desktop\imagesJ4IZ3TGX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357563" y="3000375"/>
            <a:ext cx="2609850" cy="1847850"/>
          </a:xfrm>
        </p:spPr>
      </p:pic>
      <p:pic>
        <p:nvPicPr>
          <p:cNvPr id="27651" name="Picture 3" descr="C:\Users\user\Desktop\imagesNRE260OJ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1714500"/>
            <a:ext cx="24669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C:\Users\user\Desktop\imagesDHNZHYBV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25" y="4572000"/>
            <a:ext cx="25336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Ишкмдг коротыш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662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C:\Users\Сергей\Desktop\cat66.gif"/>
          <p:cNvPicPr>
            <a:picLocks noGrp="1" noChangeAspect="1" noChangeArrowheads="1" noCrop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427538" y="3716338"/>
            <a:ext cx="4105275" cy="2608262"/>
          </a:xfrm>
        </p:spPr>
      </p:pic>
      <p:pic>
        <p:nvPicPr>
          <p:cNvPr id="28674" name="Picture 6" descr="i (2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557338"/>
            <a:ext cx="381635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шестой 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конкурс :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                             пословицы о лени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cap="none" smtClean="0">
              <a:effectLst/>
              <a:latin typeface="Arial" charset="0"/>
            </a:endParaRPr>
          </a:p>
        </p:txBody>
      </p:sp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4400" smtClean="0"/>
              <a:t>Пословицы и поговорки – это мудрый совет, тонкая мысль, доброе пожелание. Вовремя сказанные, они запоминаются на всю жизнь</a:t>
            </a:r>
            <a:r>
              <a:rPr lang="ru-RU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cap="none" smtClean="0">
              <a:effectLst/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ru-RU" sz="5400" smtClean="0"/>
          </a:p>
          <a:p>
            <a:pPr eaLnBrk="1" hangingPunct="1"/>
            <a:r>
              <a:rPr lang="ru-RU" sz="5400" smtClean="0"/>
              <a:t>Спасибо за внимание!</a:t>
            </a:r>
          </a:p>
          <a:p>
            <a:pPr eaLnBrk="1" hangingPunct="1"/>
            <a:r>
              <a:rPr lang="ru-RU" sz="5400" smtClean="0"/>
              <a:t>До новых встреч!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28625" y="1500188"/>
            <a:ext cx="8358188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  <a:hlinkClick r:id="rId2"/>
              </a:rPr>
              <a:t>1. http://aphorism-list.com/poslovica.php?page=len&amp;tkposlovica=len</a:t>
            </a:r>
            <a:endParaRPr lang="ru-RU" sz="2000" u="sng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u="sng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C00000"/>
                </a:solidFill>
                <a:latin typeface="+mn-lt"/>
                <a:cs typeface="+mn-cs"/>
              </a:rPr>
              <a:t>2.</a:t>
            </a:r>
            <a:r>
              <a:rPr lang="ru-RU" sz="2000" dirty="0">
                <a:latin typeface="+mn-lt"/>
                <a:cs typeface="+mn-cs"/>
              </a:rPr>
              <a:t>   </a:t>
            </a:r>
            <a:r>
              <a:rPr lang="ru-RU" sz="2000" dirty="0">
                <a:solidFill>
                  <a:srgbClr val="C00000"/>
                </a:solidFill>
                <a:latin typeface="+mn-lt"/>
                <a:cs typeface="+mn-cs"/>
              </a:rPr>
              <a:t>Язык русских пословиц: Элективный курс для учащихся/</a:t>
            </a:r>
            <a:r>
              <a:rPr lang="ru-RU" sz="2000" dirty="0" err="1">
                <a:solidFill>
                  <a:srgbClr val="C00000"/>
                </a:solidFill>
                <a:latin typeface="+mn-lt"/>
                <a:cs typeface="+mn-cs"/>
              </a:rPr>
              <a:t>Г.И.Канакина</a:t>
            </a:r>
            <a:r>
              <a:rPr lang="ru-RU" sz="2000" dirty="0">
                <a:solidFill>
                  <a:srgbClr val="C00000"/>
                </a:solidFill>
                <a:latin typeface="+mn-lt"/>
                <a:cs typeface="+mn-cs"/>
              </a:rPr>
              <a:t>, Е.В.Викторова; под общ. ред. </a:t>
            </a:r>
            <a:r>
              <a:rPr lang="ru-RU" sz="2000" dirty="0" err="1">
                <a:solidFill>
                  <a:srgbClr val="C00000"/>
                </a:solidFill>
                <a:latin typeface="+mn-lt"/>
                <a:cs typeface="+mn-cs"/>
              </a:rPr>
              <a:t>Г.И.Канакиной</a:t>
            </a:r>
            <a:r>
              <a:rPr lang="ru-RU" sz="2000" dirty="0">
                <a:solidFill>
                  <a:srgbClr val="C00000"/>
                </a:solidFill>
                <a:latin typeface="+mn-lt"/>
                <a:cs typeface="+mn-cs"/>
              </a:rPr>
              <a:t>. – </a:t>
            </a:r>
            <a:r>
              <a:rPr lang="ru-RU" sz="2000" dirty="0" err="1">
                <a:solidFill>
                  <a:srgbClr val="C00000"/>
                </a:solidFill>
                <a:latin typeface="+mn-lt"/>
                <a:cs typeface="+mn-cs"/>
              </a:rPr>
              <a:t>М.:Вербум</a:t>
            </a:r>
            <a:r>
              <a:rPr lang="ru-RU" sz="2000" dirty="0">
                <a:solidFill>
                  <a:srgbClr val="C00000"/>
                </a:solidFill>
                <a:latin typeface="+mn-lt"/>
                <a:cs typeface="+mn-cs"/>
              </a:rPr>
              <a:t> – М, 2006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ru-RU" sz="2000" dirty="0" err="1">
                <a:solidFill>
                  <a:srgbClr val="C00000"/>
                </a:solidFill>
                <a:latin typeface="+mn-lt"/>
                <a:cs typeface="+mn-cs"/>
              </a:rPr>
              <a:t>Фелицына</a:t>
            </a:r>
            <a:r>
              <a:rPr lang="ru-RU" sz="2000" dirty="0">
                <a:solidFill>
                  <a:srgbClr val="C00000"/>
                </a:solidFill>
                <a:latin typeface="+mn-lt"/>
                <a:cs typeface="+mn-cs"/>
              </a:rPr>
              <a:t> В.П., Прохоров Ю.Е. Русские пословицы, поговорки и крылатые выражения: Лингвострановедческий словарь/ </a:t>
            </a:r>
            <a:r>
              <a:rPr lang="ru-RU" sz="2000" dirty="0" err="1">
                <a:solidFill>
                  <a:srgbClr val="C00000"/>
                </a:solidFill>
                <a:latin typeface="+mn-lt"/>
                <a:cs typeface="+mn-cs"/>
              </a:rPr>
              <a:t>Ин-т</a:t>
            </a:r>
            <a:r>
              <a:rPr lang="ru-RU" sz="2000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+mn-lt"/>
                <a:cs typeface="+mn-cs"/>
              </a:rPr>
              <a:t>рус.яз</a:t>
            </a:r>
            <a:r>
              <a:rPr lang="ru-RU" sz="2000" dirty="0">
                <a:solidFill>
                  <a:srgbClr val="C00000"/>
                </a:solidFill>
                <a:latin typeface="+mn-lt"/>
                <a:cs typeface="+mn-cs"/>
              </a:rPr>
              <a:t>. Им. А.С.Пушкина; Под ред. Е.М.Верещагина, В.Г.Костомарова. – М.:Рус.яз.,1979.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en-US" sz="2000" u="sng" dirty="0">
                <a:solidFill>
                  <a:srgbClr val="C00000"/>
                </a:solidFill>
                <a:latin typeface="+mn-lt"/>
                <a:cs typeface="+mn-cs"/>
              </a:rPr>
              <a:t>http://www.lenta.tv/index.php?id=685&amp;tx_fesearchintable_pi1[sTable]=tt_news&amp;tx_fesearchintable_pi1[sUID]=79541&amp;tx_ttnews[tt_news]=79541</a:t>
            </a:r>
            <a:r>
              <a:rPr lang="ru-RU" sz="2000" u="sng" dirty="0">
                <a:solidFill>
                  <a:srgbClr val="C00000"/>
                </a:solidFill>
                <a:latin typeface="+mn-lt"/>
                <a:cs typeface="+mn-cs"/>
              </a:rPr>
              <a:t>– </a:t>
            </a:r>
            <a:r>
              <a:rPr lang="ru-RU" sz="2000" dirty="0">
                <a:solidFill>
                  <a:srgbClr val="C00000"/>
                </a:solidFill>
                <a:latin typeface="+mn-lt"/>
                <a:cs typeface="+mn-cs"/>
              </a:rPr>
              <a:t>«Маша больше не лентяйка».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en-US" sz="2000" u="sng" dirty="0">
                <a:solidFill>
                  <a:srgbClr val="C00000"/>
                </a:solidFill>
                <a:latin typeface="+mn-lt"/>
                <a:cs typeface="+mn-cs"/>
              </a:rPr>
              <a:t>http://sonic002.ucoz.ru/</a:t>
            </a:r>
            <a:r>
              <a:rPr lang="ru-RU" sz="2000" u="sng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+mn-lt"/>
                <a:cs typeface="+mn-cs"/>
              </a:rPr>
              <a:t>-  «Буратино».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ru-RU" sz="2000" dirty="0">
                <a:solidFill>
                  <a:srgbClr val="C00000"/>
                </a:solidFill>
                <a:latin typeface="+mn-lt"/>
                <a:cs typeface="+mn-cs"/>
              </a:rPr>
              <a:t>Звукозапись - собственная</a:t>
            </a:r>
          </a:p>
        </p:txBody>
      </p:sp>
      <p:sp>
        <p:nvSpPr>
          <p:cNvPr id="46082" name="Прямоугольник 9"/>
          <p:cNvSpPr>
            <a:spLocks noChangeArrowheads="1"/>
          </p:cNvSpPr>
          <p:nvPr/>
        </p:nvSpPr>
        <p:spPr bwMode="auto">
          <a:xfrm>
            <a:off x="1143000" y="500063"/>
            <a:ext cx="6572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7030A0"/>
                </a:solidFill>
                <a:latin typeface="Arno Pro Smbd Display"/>
              </a:rPr>
              <a:t>Использованные ресурсы (тексты)</a:t>
            </a:r>
            <a:r>
              <a:rPr lang="en-US" sz="3600">
                <a:solidFill>
                  <a:srgbClr val="7030A0"/>
                </a:solidFill>
                <a:latin typeface="Arno Pro Smbd Display"/>
              </a:rPr>
              <a:t> </a:t>
            </a:r>
            <a:endParaRPr lang="ru-RU" sz="3600">
              <a:solidFill>
                <a:srgbClr val="7030A0"/>
              </a:solidFill>
              <a:latin typeface="Arno Pro Smbd Displa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Прямоугольник 1"/>
          <p:cNvSpPr>
            <a:spLocks noChangeArrowheads="1"/>
          </p:cNvSpPr>
          <p:nvPr/>
        </p:nvSpPr>
        <p:spPr bwMode="auto">
          <a:xfrm>
            <a:off x="785813" y="500063"/>
            <a:ext cx="7567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solidFill>
                  <a:srgbClr val="7030A0"/>
                </a:solidFill>
                <a:latin typeface="Arno Pro Smbd Display"/>
              </a:rPr>
              <a:t>Использованные ресурсы (иллюстрации)</a:t>
            </a:r>
            <a:r>
              <a:rPr lang="en-US" sz="3600">
                <a:solidFill>
                  <a:srgbClr val="7030A0"/>
                </a:solidFill>
                <a:latin typeface="Arno Pro Smbd Display"/>
              </a:rPr>
              <a:t> </a:t>
            </a:r>
            <a:endParaRPr lang="ru-RU" sz="3600">
              <a:solidFill>
                <a:srgbClr val="7030A0"/>
              </a:solidFill>
              <a:latin typeface="Arno Pro Smbd Display"/>
            </a:endParaRPr>
          </a:p>
        </p:txBody>
      </p:sp>
      <p:sp>
        <p:nvSpPr>
          <p:cNvPr id="47106" name="Прямоугольник 2"/>
          <p:cNvSpPr>
            <a:spLocks noChangeArrowheads="1"/>
          </p:cNvSpPr>
          <p:nvPr/>
        </p:nvSpPr>
        <p:spPr bwMode="auto">
          <a:xfrm>
            <a:off x="357188" y="1214438"/>
            <a:ext cx="85010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  <a:hlinkClick r:id="rId2"/>
              </a:rPr>
              <a:t>http://www.wallgrad.ru/photo/cveta/oranzhevyj_fon/39-0-3586</a:t>
            </a:r>
            <a:r>
              <a:rPr lang="ru-RU">
                <a:latin typeface="Franklin Gothic Book" pitchFamily="34" charset="0"/>
              </a:rPr>
              <a:t> - фон презентации</a:t>
            </a:r>
          </a:p>
          <a:p>
            <a:endParaRPr lang="ru-RU">
              <a:latin typeface="Franklin Gothic Book" pitchFamily="34" charset="0"/>
            </a:endParaRPr>
          </a:p>
          <a:p>
            <a:r>
              <a:rPr lang="ru-RU">
                <a:latin typeface="Franklin Gothic Book" pitchFamily="34" charset="0"/>
              </a:rPr>
              <a:t> </a:t>
            </a:r>
          </a:p>
        </p:txBody>
      </p:sp>
      <p:sp>
        <p:nvSpPr>
          <p:cNvPr id="47107" name="Прямоугольник 4"/>
          <p:cNvSpPr>
            <a:spLocks noChangeArrowheads="1"/>
          </p:cNvSpPr>
          <p:nvPr/>
        </p:nvSpPr>
        <p:spPr bwMode="auto">
          <a:xfrm>
            <a:off x="357188" y="1571625"/>
            <a:ext cx="82153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Franklin Gothic Book" pitchFamily="34" charset="0"/>
                <a:hlinkClick r:id="rId3"/>
              </a:rPr>
              <a:t>http://www.vlg.rodgor.ru/news/tkrim/12195</a:t>
            </a:r>
            <a:r>
              <a:rPr lang="ru-RU">
                <a:latin typeface="Franklin Gothic Book" pitchFamily="34" charset="0"/>
                <a:hlinkClick r:id="rId3"/>
              </a:rPr>
              <a:t>/</a:t>
            </a:r>
            <a:r>
              <a:rPr lang="ru-RU">
                <a:latin typeface="Franklin Gothic Book" pitchFamily="34" charset="0"/>
              </a:rPr>
              <a:t> - машина</a:t>
            </a: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47108" name="Прямоугольник 5"/>
          <p:cNvSpPr>
            <a:spLocks noChangeArrowheads="1"/>
          </p:cNvSpPr>
          <p:nvPr/>
        </p:nvSpPr>
        <p:spPr bwMode="auto">
          <a:xfrm>
            <a:off x="357188" y="1928813"/>
            <a:ext cx="8143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Franklin Gothic Book" pitchFamily="34" charset="0"/>
                <a:hlinkClick r:id="rId4"/>
              </a:rPr>
              <a:t>http://www.proshkolu.ru/user/abc0804/file/210245</a:t>
            </a:r>
            <a:r>
              <a:rPr lang="ru-RU">
                <a:latin typeface="Franklin Gothic Book" pitchFamily="34" charset="0"/>
                <a:hlinkClick r:id="rId4"/>
              </a:rPr>
              <a:t>/</a:t>
            </a:r>
            <a:r>
              <a:rPr lang="ru-RU">
                <a:latin typeface="Franklin Gothic Book" pitchFamily="34" charset="0"/>
              </a:rPr>
              <a:t> - голодный волк</a:t>
            </a: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47109" name="Прямоугольник 6"/>
          <p:cNvSpPr>
            <a:spLocks noChangeArrowheads="1"/>
          </p:cNvSpPr>
          <p:nvPr/>
        </p:nvSpPr>
        <p:spPr bwMode="auto">
          <a:xfrm>
            <a:off x="357188" y="2214563"/>
            <a:ext cx="8429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Franklin Gothic Book" pitchFamily="34" charset="0"/>
                <a:hlinkClick r:id="rId5"/>
              </a:rPr>
              <a:t>http://www.basketfood.ru/fruits/m/10193_291_malina_i_k.html</a:t>
            </a:r>
            <a:r>
              <a:rPr lang="ru-RU">
                <a:latin typeface="Franklin Gothic Book" pitchFamily="34" charset="0"/>
              </a:rPr>
              <a:t>  - две клубнички</a:t>
            </a:r>
          </a:p>
          <a:p>
            <a:r>
              <a:rPr lang="ru-RU" u="sng">
                <a:latin typeface="Franklin Gothic Book" pitchFamily="34" charset="0"/>
                <a:hlinkClick r:id="rId6"/>
              </a:rPr>
              <a:t>http://www.axed.ru/main.php</a:t>
            </a:r>
            <a:r>
              <a:rPr lang="ru-RU">
                <a:latin typeface="Franklin Gothic Book" pitchFamily="34" charset="0"/>
              </a:rPr>
              <a:t> - синяя роза</a:t>
            </a: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47110" name="Прямоугольник 7"/>
          <p:cNvSpPr>
            <a:spLocks noChangeArrowheads="1"/>
          </p:cNvSpPr>
          <p:nvPr/>
        </p:nvSpPr>
        <p:spPr bwMode="auto">
          <a:xfrm>
            <a:off x="357188" y="2786063"/>
            <a:ext cx="85010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Franklin Gothic Book" pitchFamily="34" charset="0"/>
                <a:hlinkClick r:id="rId7"/>
              </a:rPr>
              <a:t>http://uslugi.slando.ru/moskva/fizika_matematika_lyubaya_podgotovka_P_23803593.html</a:t>
            </a:r>
            <a:r>
              <a:rPr lang="ru-RU">
                <a:latin typeface="Franklin Gothic Book" pitchFamily="34" charset="0"/>
              </a:rPr>
              <a:t> - грамота и обучение</a:t>
            </a:r>
          </a:p>
          <a:p>
            <a:r>
              <a:rPr lang="ru-RU" u="sng">
                <a:latin typeface="Franklin Gothic Book" pitchFamily="34" charset="0"/>
                <a:hlinkClick r:id="rId8"/>
              </a:rPr>
              <a:t>http://www.soulsongs.ru/proverb_shalash_ray.php</a:t>
            </a:r>
            <a:r>
              <a:rPr lang="ru-RU">
                <a:latin typeface="Franklin Gothic Book" pitchFamily="34" charset="0"/>
              </a:rPr>
              <a:t> - с милым рай и в шалаше</a:t>
            </a:r>
          </a:p>
        </p:txBody>
      </p:sp>
      <p:sp>
        <p:nvSpPr>
          <p:cNvPr id="47111" name="Прямоугольник 8"/>
          <p:cNvSpPr>
            <a:spLocks noChangeArrowheads="1"/>
          </p:cNvSpPr>
          <p:nvPr/>
        </p:nvSpPr>
        <p:spPr bwMode="auto">
          <a:xfrm>
            <a:off x="357188" y="3714750"/>
            <a:ext cx="8786812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Franklin Gothic Book" pitchFamily="34" charset="0"/>
                <a:hlinkClick r:id="rId9"/>
              </a:rPr>
              <a:t>http://www.harvestukraine.org/rus/litera/trackts/money.htm-</a:t>
            </a:r>
            <a:r>
              <a:rPr lang="ru-RU" u="sng">
                <a:latin typeface="Franklin Gothic Book" pitchFamily="34" charset="0"/>
              </a:rPr>
              <a:t> </a:t>
            </a:r>
            <a:r>
              <a:rPr lang="ru-RU">
                <a:latin typeface="Franklin Gothic Book" pitchFamily="34" charset="0"/>
              </a:rPr>
              <a:t>рынок и власть денег</a:t>
            </a:r>
          </a:p>
          <a:p>
            <a:r>
              <a:rPr lang="ru-RU" u="sng">
                <a:latin typeface="Franklin Gothic Book" pitchFamily="34" charset="0"/>
                <a:hlinkClick r:id="rId10"/>
              </a:rPr>
              <a:t>http://vkontakte.ru/id1841371</a:t>
            </a:r>
            <a:r>
              <a:rPr lang="ru-RU">
                <a:latin typeface="Franklin Gothic Book" pitchFamily="34" charset="0"/>
              </a:rPr>
              <a:t> - печальный человек</a:t>
            </a:r>
          </a:p>
          <a:p>
            <a:r>
              <a:rPr lang="ru-RU" u="sng">
                <a:latin typeface="Franklin Gothic Book" pitchFamily="34" charset="0"/>
                <a:hlinkClick r:id="rId11"/>
              </a:rPr>
              <a:t>http://www.chel-15.ru/obraz2010.html</a:t>
            </a:r>
            <a:r>
              <a:rPr lang="ru-RU">
                <a:latin typeface="Franklin Gothic Book" pitchFamily="34" charset="0"/>
              </a:rPr>
              <a:t> - сколько голов - столько умов</a:t>
            </a:r>
          </a:p>
          <a:p>
            <a:r>
              <a:rPr lang="ru-RU" u="sng">
                <a:solidFill>
                  <a:srgbClr val="C00000"/>
                </a:solidFill>
                <a:latin typeface="Franklin Gothic Book" pitchFamily="34" charset="0"/>
              </a:rPr>
              <a:t>http://www.forchel.ru/photoshop/page/15/</a:t>
            </a:r>
            <a:r>
              <a:rPr lang="ru-RU">
                <a:latin typeface="Franklin Gothic Book" pitchFamily="34" charset="0"/>
              </a:rPr>
              <a:t> - дерево с яблоками</a:t>
            </a:r>
          </a:p>
          <a:p>
            <a:r>
              <a:rPr lang="ru-RU" u="sng">
                <a:latin typeface="Franklin Gothic Book" pitchFamily="34" charset="0"/>
                <a:hlinkClick r:id="rId12"/>
              </a:rPr>
              <a:t>http://www.korn-keram.ru/catalog/1703/11914</a:t>
            </a:r>
            <a:r>
              <a:rPr lang="ru-RU">
                <a:latin typeface="Franklin Gothic Book" pitchFamily="34" charset="0"/>
              </a:rPr>
              <a:t> - счастье в дом</a:t>
            </a:r>
          </a:p>
          <a:p>
            <a:r>
              <a:rPr lang="ru-RU" u="sng">
                <a:solidFill>
                  <a:srgbClr val="C00000"/>
                </a:solidFill>
                <a:latin typeface="Franklin Gothic Book" pitchFamily="34" charset="0"/>
              </a:rPr>
              <a:t>http://www.proshkolu.ru/user/elena570/folder/12698/ </a:t>
            </a:r>
            <a:r>
              <a:rPr lang="ru-RU">
                <a:latin typeface="Franklin Gothic Book" pitchFamily="34" charset="0"/>
              </a:rPr>
              <a:t>- сова</a:t>
            </a:r>
          </a:p>
        </p:txBody>
      </p:sp>
      <p:sp>
        <p:nvSpPr>
          <p:cNvPr id="47112" name="Прямоугольник 9"/>
          <p:cNvSpPr>
            <a:spLocks noChangeArrowheads="1"/>
          </p:cNvSpPr>
          <p:nvPr/>
        </p:nvSpPr>
        <p:spPr bwMode="auto">
          <a:xfrm>
            <a:off x="357188" y="5429250"/>
            <a:ext cx="8501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Franklin Gothic Book" pitchFamily="34" charset="0"/>
                <a:hlinkClick r:id="rId13"/>
              </a:rPr>
              <a:t>http://forum.sibmama.ru/viewtopic.php?t=370191&amp;postdays=0&amp;postorder=asc&amp;start=195</a:t>
            </a:r>
            <a:r>
              <a:rPr lang="ru-RU">
                <a:latin typeface="Franklin Gothic Book" pitchFamily="34" charset="0"/>
              </a:rPr>
              <a:t> – дом с дымом</a:t>
            </a:r>
          </a:p>
        </p:txBody>
      </p:sp>
      <p:sp>
        <p:nvSpPr>
          <p:cNvPr id="47113" name="Прямоугольник 10"/>
          <p:cNvSpPr>
            <a:spLocks noChangeArrowheads="1"/>
          </p:cNvSpPr>
          <p:nvPr/>
        </p:nvSpPr>
        <p:spPr bwMode="auto">
          <a:xfrm>
            <a:off x="357188" y="6000750"/>
            <a:ext cx="8286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Franklin Gothic Book" pitchFamily="34" charset="0"/>
                <a:hlinkClick r:id="rId14"/>
              </a:rPr>
              <a:t>http://</a:t>
            </a:r>
            <a:r>
              <a:rPr lang="ru-RU">
                <a:latin typeface="Franklin Gothic Book" pitchFamily="34" charset="0"/>
                <a:hlinkClick r:id="rId14"/>
              </a:rPr>
              <a:t>www.akniga.ru/Author13362.html?printform=on</a:t>
            </a:r>
            <a:r>
              <a:rPr lang="ru-RU">
                <a:latin typeface="Franklin Gothic Book" pitchFamily="34" charset="0"/>
              </a:rPr>
              <a:t> - книга</a:t>
            </a:r>
          </a:p>
        </p:txBody>
      </p:sp>
      <p:sp>
        <p:nvSpPr>
          <p:cNvPr id="47114" name="Прямоугольник 11"/>
          <p:cNvSpPr>
            <a:spLocks noChangeArrowheads="1"/>
          </p:cNvSpPr>
          <p:nvPr/>
        </p:nvSpPr>
        <p:spPr bwMode="auto">
          <a:xfrm>
            <a:off x="357188" y="6286500"/>
            <a:ext cx="87868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  <a:hlinkClick r:id="rId15"/>
              </a:rPr>
              <a:t>http://www.ateney.ru/art/showimg.php?i=011/15_Portret_V.I._Dalya</a:t>
            </a:r>
            <a:r>
              <a:rPr lang="ru-RU">
                <a:latin typeface="Franklin Gothic Book" pitchFamily="34" charset="0"/>
              </a:rPr>
              <a:t> - портрет В.Даля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929190" y="928670"/>
            <a:ext cx="4000528" cy="230832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dirty="0">
                <a:ln w="11430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 Premr Pro Smbd" pitchFamily="18" charset="0"/>
                <a:cs typeface="Arabic Typesetting" pitchFamily="66" charset="-78"/>
              </a:rPr>
              <a:t>Пословицы 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dirty="0">
                <a:ln w="11430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 Premr Pro Smbd" pitchFamily="18" charset="0"/>
                <a:cs typeface="Arabic Typesetting" pitchFamily="66" charset="-78"/>
              </a:rPr>
              <a:t>поговорки</a:t>
            </a:r>
          </a:p>
        </p:txBody>
      </p:sp>
      <p:sp>
        <p:nvSpPr>
          <p:cNvPr id="15362" name="TextBox 11"/>
          <p:cNvSpPr txBox="1">
            <a:spLocks noChangeArrowheads="1"/>
          </p:cNvSpPr>
          <p:nvPr/>
        </p:nvSpPr>
        <p:spPr bwMode="auto">
          <a:xfrm>
            <a:off x="4857750" y="1785938"/>
            <a:ext cx="3643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15363" name="Picture 2" descr="E:\Школьные запросы\К уроку\Новая папка\УРОК\Интерактив презент\c197e7a6b359.gif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285750"/>
            <a:ext cx="5500688" cy="621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Прямоугольник 1"/>
          <p:cNvSpPr>
            <a:spLocks noChangeArrowheads="1"/>
          </p:cNvSpPr>
          <p:nvPr/>
        </p:nvSpPr>
        <p:spPr bwMode="auto">
          <a:xfrm>
            <a:off x="357188" y="1071563"/>
            <a:ext cx="8358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Franklin Gothic Book" pitchFamily="34" charset="0"/>
                <a:hlinkClick r:id="rId2"/>
              </a:rPr>
              <a:t>http://orgprazdnik.ru/cards/cards-st-valentine/395-vmeste.html</a:t>
            </a:r>
            <a:r>
              <a:rPr lang="ru-RU">
                <a:latin typeface="Franklin Gothic Book" pitchFamily="34" charset="0"/>
              </a:rPr>
              <a:t> два кота вместе</a:t>
            </a:r>
          </a:p>
        </p:txBody>
      </p:sp>
      <p:sp>
        <p:nvSpPr>
          <p:cNvPr id="48130" name="Прямоугольник 2"/>
          <p:cNvSpPr>
            <a:spLocks noChangeArrowheads="1"/>
          </p:cNvSpPr>
          <p:nvPr/>
        </p:nvSpPr>
        <p:spPr bwMode="auto">
          <a:xfrm>
            <a:off x="357188" y="1428750"/>
            <a:ext cx="8786812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Franklin Gothic Book" pitchFamily="34" charset="0"/>
                <a:hlinkClick r:id="rId3"/>
              </a:rPr>
              <a:t>http://segalega.ucoz.ru/news/5</a:t>
            </a:r>
            <a:r>
              <a:rPr lang="ru-RU">
                <a:latin typeface="Franklin Gothic Book" pitchFamily="34" charset="0"/>
              </a:rPr>
              <a:t> - павлины</a:t>
            </a:r>
          </a:p>
          <a:p>
            <a:r>
              <a:rPr lang="ru-RU" u="sng">
                <a:latin typeface="Franklin Gothic Book" pitchFamily="34" charset="0"/>
                <a:hlinkClick r:id="rId4"/>
              </a:rPr>
              <a:t>http://animo2.ucoz.ru/photo/animacii_malogo_razmera/animacii_ljudej/18-2-0-0-2</a:t>
            </a:r>
            <a:r>
              <a:rPr lang="ru-RU">
                <a:latin typeface="Franklin Gothic Book" pitchFamily="34" charset="0"/>
              </a:rPr>
              <a:t> -  испуганный мальчик</a:t>
            </a:r>
          </a:p>
          <a:p>
            <a:r>
              <a:rPr lang="ru-RU" u="sng">
                <a:latin typeface="Franklin Gothic Book" pitchFamily="34" charset="0"/>
                <a:hlinkClick r:id="rId5"/>
              </a:rPr>
              <a:t>http://rus-katana-dogs.ru/blok_razvlekai/686.html</a:t>
            </a:r>
            <a:r>
              <a:rPr lang="ru-RU">
                <a:latin typeface="Franklin Gothic Book" pitchFamily="34" charset="0"/>
              </a:rPr>
              <a:t> - бегущая собачка</a:t>
            </a:r>
          </a:p>
          <a:p>
            <a:r>
              <a:rPr lang="ru-RU" u="sng">
                <a:latin typeface="Franklin Gothic Book" pitchFamily="34" charset="0"/>
                <a:hlinkClick r:id="rId6"/>
              </a:rPr>
              <a:t>http://uremagemin.inf.ua/smartdesigns-smartvectorpr/c-53251.html</a:t>
            </a:r>
            <a:r>
              <a:rPr lang="ru-RU">
                <a:latin typeface="Franklin Gothic Book" pitchFamily="34" charset="0"/>
              </a:rPr>
              <a:t> - смайлы</a:t>
            </a:r>
          </a:p>
        </p:txBody>
      </p:sp>
      <p:sp>
        <p:nvSpPr>
          <p:cNvPr id="48131" name="Прямоугольник 3"/>
          <p:cNvSpPr>
            <a:spLocks noChangeArrowheads="1"/>
          </p:cNvSpPr>
          <p:nvPr/>
        </p:nvSpPr>
        <p:spPr bwMode="auto">
          <a:xfrm>
            <a:off x="357188" y="2857500"/>
            <a:ext cx="8501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  <a:hlinkClick r:id="rId7"/>
              </a:rPr>
              <a:t>http://illustrators.ru/illustrations/?keyword=&amp;page=46&amp;sort=0&amp;tag=17673</a:t>
            </a:r>
            <a:r>
              <a:rPr lang="ru-RU">
                <a:latin typeface="Franklin Gothic Book" pitchFamily="34" charset="0"/>
              </a:rPr>
              <a:t> – лесная азбука</a:t>
            </a:r>
          </a:p>
        </p:txBody>
      </p:sp>
      <p:sp>
        <p:nvSpPr>
          <p:cNvPr id="48132" name="Прямоугольник 4"/>
          <p:cNvSpPr>
            <a:spLocks noChangeArrowheads="1"/>
          </p:cNvSpPr>
          <p:nvPr/>
        </p:nvSpPr>
        <p:spPr bwMode="auto">
          <a:xfrm>
            <a:off x="357188" y="3357563"/>
            <a:ext cx="8358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  <a:hlinkClick r:id="rId8"/>
              </a:rPr>
              <a:t>http://www.rebzi.ru/10-differences/</a:t>
            </a:r>
            <a:r>
              <a:rPr lang="ru-RU">
                <a:latin typeface="Franklin Gothic Book" pitchFamily="34" charset="0"/>
              </a:rPr>
              <a:t> - семеро одного не ждут</a:t>
            </a:r>
          </a:p>
        </p:txBody>
      </p:sp>
      <p:sp>
        <p:nvSpPr>
          <p:cNvPr id="48133" name="Прямоугольник 5"/>
          <p:cNvSpPr>
            <a:spLocks noChangeArrowheads="1"/>
          </p:cNvSpPr>
          <p:nvPr/>
        </p:nvSpPr>
        <p:spPr bwMode="auto">
          <a:xfrm>
            <a:off x="357188" y="3714750"/>
            <a:ext cx="87868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  <a:hlinkClick r:id="rId9"/>
              </a:rPr>
              <a:t>http://arttower.ru/wiki/index.php?title=%D0%9F%D0%B5%D0%B9%D0%B7%D0%B0%D0%B6&amp;oldid=5317</a:t>
            </a:r>
            <a:r>
              <a:rPr lang="ru-RU">
                <a:latin typeface="Franklin Gothic Book" pitchFamily="34" charset="0"/>
              </a:rPr>
              <a:t> – грачи прилетели</a:t>
            </a:r>
          </a:p>
        </p:txBody>
      </p:sp>
      <p:sp>
        <p:nvSpPr>
          <p:cNvPr id="48134" name="Прямоугольник 6"/>
          <p:cNvSpPr>
            <a:spLocks noChangeArrowheads="1"/>
          </p:cNvSpPr>
          <p:nvPr/>
        </p:nvSpPr>
        <p:spPr bwMode="auto">
          <a:xfrm>
            <a:off x="357188" y="4429125"/>
            <a:ext cx="8358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  <a:hlinkClick r:id="rId10"/>
              </a:rPr>
              <a:t>http://singingstar.ucoz.ru/index/ukazateli/0-32</a:t>
            </a:r>
            <a:r>
              <a:rPr lang="ru-RU">
                <a:latin typeface="Franklin Gothic Book" pitchFamily="34" charset="0"/>
              </a:rPr>
              <a:t> - стрелки</a:t>
            </a:r>
          </a:p>
        </p:txBody>
      </p:sp>
      <p:sp>
        <p:nvSpPr>
          <p:cNvPr id="48135" name="Прямоугольник 7"/>
          <p:cNvSpPr>
            <a:spLocks noChangeArrowheads="1"/>
          </p:cNvSpPr>
          <p:nvPr/>
        </p:nvSpPr>
        <p:spPr bwMode="auto">
          <a:xfrm>
            <a:off x="357188" y="4714875"/>
            <a:ext cx="4908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u="sng">
                <a:latin typeface="Franklin Gothic Book" pitchFamily="34" charset="0"/>
                <a:hlinkClick r:id="rId11"/>
              </a:rPr>
              <a:t>http://</a:t>
            </a:r>
            <a:r>
              <a:rPr lang="ru-RU">
                <a:latin typeface="Franklin Gothic Book" pitchFamily="34" charset="0"/>
                <a:hlinkClick r:id="rId11"/>
              </a:rPr>
              <a:t>www.gifpark.su/dom1.htm</a:t>
            </a:r>
            <a:r>
              <a:rPr lang="ru-RU">
                <a:latin typeface="Franklin Gothic Book" pitchFamily="34" charset="0"/>
              </a:rPr>
              <a:t>  - кот в гамаке</a:t>
            </a:r>
          </a:p>
        </p:txBody>
      </p:sp>
      <p:sp>
        <p:nvSpPr>
          <p:cNvPr id="48136" name="Прямоугольник 8"/>
          <p:cNvSpPr>
            <a:spLocks noChangeArrowheads="1"/>
          </p:cNvSpPr>
          <p:nvPr/>
        </p:nvSpPr>
        <p:spPr bwMode="auto">
          <a:xfrm>
            <a:off x="857250" y="500063"/>
            <a:ext cx="75676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solidFill>
                  <a:srgbClr val="7030A0"/>
                </a:solidFill>
                <a:latin typeface="Arno Pro Smbd Display"/>
              </a:rPr>
              <a:t>Использованные ресурсы (иллюстрации)</a:t>
            </a:r>
            <a:r>
              <a:rPr lang="en-US" sz="3600">
                <a:solidFill>
                  <a:srgbClr val="7030A0"/>
                </a:solidFill>
                <a:latin typeface="Arno Pro Smbd Display"/>
              </a:rPr>
              <a:t> </a:t>
            </a:r>
            <a:endParaRPr lang="ru-RU" sz="3600">
              <a:solidFill>
                <a:srgbClr val="7030A0"/>
              </a:solidFill>
              <a:latin typeface="Arno Pro Smbd Displa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Их  водой не разольёшь</a:t>
            </a:r>
            <a:b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ru-RU" dirty="0"/>
          </a:p>
        </p:txBody>
      </p:sp>
      <p:pic>
        <p:nvPicPr>
          <p:cNvPr id="49154" name="Picture 7" descr="C:\Users\Сергей\Desktop\6de8879d1262cc40a870cbd3ad8adc1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58963" y="1554163"/>
            <a:ext cx="5578475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71472" y="357166"/>
            <a:ext cx="7929618" cy="1000132"/>
          </a:xfrm>
          <a:prstGeom prst="roundRect">
            <a:avLst/>
          </a:prstGeom>
          <a:solidFill>
            <a:srgbClr val="99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Пословица и поговорка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750" y="428625"/>
            <a:ext cx="6286500" cy="64611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cap="all" dirty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5429256" y="2928934"/>
            <a:ext cx="3071834" cy="1571636"/>
          </a:xfrm>
          <a:prstGeom prst="actionButtonBlank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+mj-lt"/>
                <a:cs typeface="Aharoni" pitchFamily="2" charset="-79"/>
                <a:hlinkClick r:id="rId2" action="ppaction://hlinksldjump"/>
              </a:rPr>
              <a:t>ПОГОВОРКА</a:t>
            </a:r>
            <a:endParaRPr lang="ru-RU" sz="3200" b="1" dirty="0">
              <a:latin typeface="+mj-lt"/>
              <a:cs typeface="Aharoni" pitchFamily="2" charset="-79"/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571472" y="3000372"/>
            <a:ext cx="3214710" cy="1571636"/>
          </a:xfrm>
          <a:prstGeom prst="actionButtonBlank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j-lt"/>
                <a:cs typeface="Aharoni" pitchFamily="2" charset="-79"/>
                <a:hlinkClick r:id="rId3" action="ppaction://hlinksldjump"/>
              </a:rPr>
              <a:t>ПОСЛОВИЦА</a:t>
            </a:r>
            <a:endParaRPr lang="ru-RU" sz="3200" b="1" dirty="0">
              <a:solidFill>
                <a:srgbClr val="C00000"/>
              </a:solidFill>
              <a:latin typeface="+mj-lt"/>
              <a:cs typeface="Aharoni" pitchFamily="2" charset="-79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7158" y="1928802"/>
            <a:ext cx="3786214" cy="4214842"/>
          </a:xfrm>
          <a:prstGeom prst="roundRect">
            <a:avLst/>
          </a:prstGeom>
          <a:gradFill>
            <a:gsLst>
              <a:gs pos="10000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Четкое, яркое народное выражение, часть суждения без вывода, без заключения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929190" y="1928802"/>
            <a:ext cx="3929090" cy="4214842"/>
          </a:xfrm>
          <a:prstGeom prst="roundRect">
            <a:avLst/>
          </a:prstGeom>
          <a:gradFill>
            <a:gsLst>
              <a:gs pos="10000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Краткое мудрое изречение, содержащее законченную мысль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6" descr="http://s7.rimg.info/5bbb01912e708540447984bc9703111c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5929313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500063" y="500063"/>
            <a:ext cx="8001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endParaRPr lang="ru-RU" sz="1400" b="1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57200" algn="l"/>
              </a:tabLst>
            </a:pPr>
            <a:endParaRPr lang="ru-RU" sz="1400" b="1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57200" algn="l"/>
              </a:tabLst>
            </a:pPr>
            <a:endParaRPr lang="ru-RU" sz="2400"/>
          </a:p>
        </p:txBody>
      </p:sp>
      <p:sp>
        <p:nvSpPr>
          <p:cNvPr id="17411" name="Прямоугольник 6"/>
          <p:cNvSpPr>
            <a:spLocks noChangeArrowheads="1"/>
          </p:cNvSpPr>
          <p:nvPr/>
        </p:nvSpPr>
        <p:spPr bwMode="auto">
          <a:xfrm>
            <a:off x="900113" y="1628775"/>
            <a:ext cx="7077075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обобщение знания детей о пословицах и поговорках;</a:t>
            </a:r>
            <a:endParaRPr lang="ru-RU" sz="2800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расширение информационной базы учащихся, знакомство с сокровищами общечеловеческой культуры;</a:t>
            </a:r>
            <a:endParaRPr lang="ru-RU" sz="2800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формирование патриотических чувств, любви и интереса к народному творчеству.</a:t>
            </a:r>
            <a:endParaRPr lang="ru-RU" sz="2800"/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1071563" y="285750"/>
            <a:ext cx="7143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4400" b="1">
                <a:latin typeface="Times New Roman" pitchFamily="18" charset="0"/>
                <a:cs typeface="Times New Roman" pitchFamily="18" charset="0"/>
              </a:rPr>
              <a:t>Цели и задачи: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E:\Школьные запросы\К уроку\Новая папка\УРОК\Интерактив презент\strelki09.gif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029325"/>
            <a:ext cx="5619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Прямоугольник 5"/>
          <p:cNvSpPr>
            <a:spLocks noChangeArrowheads="1"/>
          </p:cNvSpPr>
          <p:nvPr/>
        </p:nvSpPr>
        <p:spPr bwMode="auto">
          <a:xfrm>
            <a:off x="1042988" y="1125538"/>
            <a:ext cx="65627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i="1">
                <a:latin typeface="Franklin Gothic Book" pitchFamily="34" charset="0"/>
              </a:rPr>
              <a:t>Красна речь пословицей</a:t>
            </a:r>
          </a:p>
          <a:p>
            <a:r>
              <a:rPr lang="ru-RU" sz="3200" i="1">
                <a:latin typeface="Franklin Gothic Book" pitchFamily="34" charset="0"/>
              </a:rPr>
              <a:t>Без пословицы не проживешь</a:t>
            </a:r>
            <a:r>
              <a:rPr lang="ru-RU" sz="3200">
                <a:latin typeface="Franklin Gothic Book" pitchFamily="34" charset="0"/>
              </a:rPr>
              <a:t>. </a:t>
            </a:r>
          </a:p>
          <a:p>
            <a:r>
              <a:rPr lang="ru-RU" sz="3200" i="1">
                <a:latin typeface="Franklin Gothic Book" pitchFamily="34" charset="0"/>
              </a:rPr>
              <a:t>Старая пословица век не сломится.</a:t>
            </a:r>
            <a:r>
              <a:rPr lang="ru-RU" sz="3200">
                <a:latin typeface="Franklin Gothic Book" pitchFamily="34" charset="0"/>
              </a:rPr>
              <a:t> </a:t>
            </a:r>
            <a:br>
              <a:rPr lang="ru-RU" sz="3200">
                <a:latin typeface="Franklin Gothic Book" pitchFamily="34" charset="0"/>
              </a:rPr>
            </a:br>
            <a:r>
              <a:rPr lang="ru-RU" sz="3200" i="1">
                <a:latin typeface="Franklin Gothic Book" pitchFamily="34" charset="0"/>
              </a:rPr>
              <a:t>Пословица - всем делам помощница</a:t>
            </a:r>
            <a:r>
              <a:rPr lang="ru-RU" sz="2400">
                <a:latin typeface="Franklin Gothic Book" pitchFamily="34" charset="0"/>
              </a:rPr>
              <a:t>. </a:t>
            </a:r>
          </a:p>
          <a:p>
            <a:endParaRPr lang="ru-RU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            </a:t>
            </a:r>
            <a:r>
              <a:rPr lang="ru-RU" sz="3100" b="1" dirty="0" smtClean="0">
                <a:solidFill>
                  <a:srgbClr val="0070C0"/>
                </a:solidFill>
              </a:rPr>
              <a:t>Первый</a:t>
            </a:r>
            <a:r>
              <a:rPr lang="ru-RU" sz="3100" b="1" dirty="0" smtClean="0"/>
              <a:t> </a:t>
            </a:r>
            <a:r>
              <a:rPr lang="ru-RU" sz="3100" b="1" dirty="0" smtClean="0">
                <a:solidFill>
                  <a:srgbClr val="0070C0"/>
                </a:solidFill>
              </a:rPr>
              <a:t>конкурс </a:t>
            </a:r>
            <a:r>
              <a:rPr lang="ru-RU" b="1" dirty="0" smtClean="0">
                <a:solidFill>
                  <a:srgbClr val="0070C0"/>
                </a:solidFill>
              </a:rPr>
              <a:t>: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           </a:t>
            </a:r>
            <a:r>
              <a:rPr lang="ru-RU" sz="3100" b="1" i="1" dirty="0" smtClean="0">
                <a:solidFill>
                  <a:srgbClr val="0070C0"/>
                </a:solidFill>
                <a:cs typeface="Aharoni" pitchFamily="2" charset="-79"/>
              </a:rPr>
              <a:t>Пословицы о Родине</a:t>
            </a:r>
            <a:r>
              <a:rPr lang="ru-RU" sz="3100" b="1" i="1" dirty="0" smtClean="0">
                <a:cs typeface="Aharoni" pitchFamily="2" charset="-79"/>
              </a:rPr>
              <a:t/>
            </a:r>
            <a:br>
              <a:rPr lang="ru-RU" sz="3100" b="1" i="1" dirty="0" smtClean="0">
                <a:cs typeface="Aharoni" pitchFamily="2" charset="-79"/>
              </a:rPr>
            </a:br>
            <a:endParaRPr lang="ru-RU" sz="3100" b="1" i="1" dirty="0">
              <a:cs typeface="Aharoni" pitchFamily="2" charset="-79"/>
            </a:endParaRPr>
          </a:p>
        </p:txBody>
      </p:sp>
      <p:sp>
        <p:nvSpPr>
          <p:cNvPr id="19458" name="AutoShape 4" descr="https://encrypted-tbn1.gstatic.com/images?q=tbn:ANd9GcSLQMlS08my4ST9D_utNHAV634afnUNhGAV69XCQITvhiLi1eYLkw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43013" name="Picture 5" descr="C:\Users\user\Desktop\images54LJJJ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7" y="3214686"/>
            <a:ext cx="4817388" cy="3286148"/>
          </a:xfrm>
          <a:prstGeom prst="ellipse">
            <a:avLst/>
          </a:prstGeom>
          <a:ln w="63500" cap="rnd">
            <a:solidFill>
              <a:schemeClr val="bg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3014" name="Picture 6" descr="F:\i (13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7158" y="1296062"/>
            <a:ext cx="4500594" cy="3061632"/>
          </a:xfrm>
          <a:prstGeom prst="ellipse">
            <a:avLst/>
          </a:prstGeom>
          <a:ln w="63500" cap="rnd">
            <a:solidFill>
              <a:schemeClr val="bg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Второй 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конкурс :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           </a:t>
            </a:r>
            <a:r>
              <a:rPr lang="ru-RU" b="1" i="1" dirty="0" smtClean="0">
                <a:solidFill>
                  <a:srgbClr val="0070C0"/>
                </a:solidFill>
                <a:cs typeface="Aharoni" pitchFamily="2" charset="-79"/>
              </a:rPr>
              <a:t>Пословицы о труде, учебе</a:t>
            </a:r>
            <a:r>
              <a:rPr lang="ru-RU" b="1" i="1" dirty="0" smtClean="0">
                <a:cs typeface="Aharoni" pitchFamily="2" charset="-79"/>
              </a:rPr>
              <a:t/>
            </a:r>
            <a:br>
              <a:rPr lang="ru-RU" b="1" i="1" dirty="0" smtClean="0">
                <a:cs typeface="Aharoni" pitchFamily="2" charset="-79"/>
              </a:rPr>
            </a:br>
            <a:endParaRPr lang="ru-RU" dirty="0"/>
          </a:p>
        </p:txBody>
      </p:sp>
      <p:pic>
        <p:nvPicPr>
          <p:cNvPr id="44033" name="Picture 1" descr="F:\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2910" y="1643050"/>
            <a:ext cx="3571900" cy="2714644"/>
          </a:xfrm>
          <a:prstGeom prst="ellipse">
            <a:avLst/>
          </a:prstGeom>
          <a:ln w="63500" cap="rnd">
            <a:solidFill>
              <a:schemeClr val="bg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4035" name="Picture 3" descr="https://encrypted-tbn3.gstatic.com/images?q=tbn:ANd9GcRfUr6-5kGG4B7i4ROgNIMoMRKqvuQxI01AoY3fdoimg6tue6rYf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4214818"/>
            <a:ext cx="3357586" cy="2419353"/>
          </a:xfrm>
          <a:prstGeom prst="ellipse">
            <a:avLst/>
          </a:prstGeom>
          <a:ln w="63500" cap="rnd">
            <a:solidFill>
              <a:schemeClr val="bg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4036" name="Picture 4" descr="F:\i (6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1643050"/>
            <a:ext cx="4052908" cy="2779247"/>
          </a:xfrm>
          <a:prstGeom prst="ellipse">
            <a:avLst/>
          </a:prstGeom>
          <a:ln w="63500" cap="rnd">
            <a:solidFill>
              <a:schemeClr val="bg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cap="none" smtClean="0">
              <a:effectLst/>
            </a:endParaRPr>
          </a:p>
        </p:txBody>
      </p:sp>
      <p:pic>
        <p:nvPicPr>
          <p:cNvPr id="21506" name="Picture 2" descr="C:\Users\Сергей\Desktop\Новая папка\fileCj7dqh.jpg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-36513"/>
            <a:ext cx="4500563" cy="4132263"/>
          </a:xfrm>
        </p:spPr>
      </p:pic>
      <p:pic>
        <p:nvPicPr>
          <p:cNvPr id="21507" name="Picture 5" descr="i (3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3298825"/>
            <a:ext cx="4643437" cy="355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Oval 7"/>
          <p:cNvSpPr>
            <a:spLocks noChangeArrowheads="1"/>
          </p:cNvSpPr>
          <p:nvPr/>
        </p:nvSpPr>
        <p:spPr bwMode="auto">
          <a:xfrm>
            <a:off x="3635375" y="2924175"/>
            <a:ext cx="73025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341438"/>
            <a:ext cx="3619500" cy="47386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3600" b="1" smtClean="0">
                <a:solidFill>
                  <a:srgbClr val="0070C0"/>
                </a:solidFill>
                <a:latin typeface="Forte" pitchFamily="66" charset="0"/>
              </a:rPr>
              <a:t>Повторенье – мать ученья</a:t>
            </a:r>
          </a:p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3600" b="1" smtClean="0">
              <a:solidFill>
                <a:srgbClr val="0070C0"/>
              </a:solidFill>
              <a:latin typeface="Forte" pitchFamily="66" charset="0"/>
            </a:endParaRPr>
          </a:p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3600" b="1" smtClean="0">
                <a:solidFill>
                  <a:srgbClr val="0070C0"/>
                </a:solidFill>
                <a:latin typeface="Forte" pitchFamily="66" charset="0"/>
              </a:rPr>
              <a:t>Век живи – век учись</a:t>
            </a:r>
          </a:p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3600" b="1" smtClean="0">
              <a:solidFill>
                <a:srgbClr val="0070C0"/>
              </a:solidFill>
              <a:latin typeface="Forte" pitchFamily="66" charset="0"/>
            </a:endParaRPr>
          </a:p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3600" b="1" smtClean="0">
                <a:solidFill>
                  <a:srgbClr val="0070C0"/>
                </a:solidFill>
                <a:latin typeface="Forte" pitchFamily="66" charset="0"/>
              </a:rPr>
              <a:t>Сытое брюхо к ученью глухо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</p:txBody>
      </p:sp>
      <p:pic>
        <p:nvPicPr>
          <p:cNvPr id="22530" name="Picture 2" descr="C:\Users\Сергей\Desktop\Новая папка\39bec16b3a7b608f62dd633d5117362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1500188"/>
            <a:ext cx="421005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Заголовок 4"/>
          <p:cNvPicPr>
            <a:picLocks noGrp="1" noChangeArrowheads="1"/>
          </p:cNvPicPr>
          <p:nvPr>
            <p:ph type="title"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98638" y="457200"/>
            <a:ext cx="5699125" cy="838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Другая 1">
      <a:majorFont>
        <a:latin typeface="Forte"/>
        <a:ea typeface=""/>
        <a:cs typeface=""/>
      </a:majorFont>
      <a:minorFont>
        <a:latin typeface="Franklin Gothic Book"/>
        <a:ea typeface=""/>
        <a:cs typeface="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1967</TotalTime>
  <Words>603</Words>
  <Application>Microsoft Office PowerPoint</Application>
  <PresentationFormat>Экран (4:3)</PresentationFormat>
  <Paragraphs>96</Paragraphs>
  <Slides>21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Слайд 1</vt:lpstr>
      <vt:lpstr>Слайд 2</vt:lpstr>
      <vt:lpstr>Слайд 3</vt:lpstr>
      <vt:lpstr>Слайд 4</vt:lpstr>
      <vt:lpstr>Слайд 5</vt:lpstr>
      <vt:lpstr>            Первый конкурс :              Пословицы о Родине </vt:lpstr>
      <vt:lpstr>Второй  конкурс :              Пословицы о труде, учебе </vt:lpstr>
      <vt:lpstr>Слайд 8</vt:lpstr>
      <vt:lpstr>Слайд 9</vt:lpstr>
      <vt:lpstr>третий  конкурс :                                        «пантомима»</vt:lpstr>
      <vt:lpstr>                    физминутка</vt:lpstr>
      <vt:lpstr>четвертый  конкурс :                                  собери    пословицу </vt:lpstr>
      <vt:lpstr>          Собранные пословицы</vt:lpstr>
      <vt:lpstr>пятый  конкурс :                                нарисуй    пословицу </vt:lpstr>
      <vt:lpstr>шестой  конкурс :                                пословицы о лени</vt:lpstr>
      <vt:lpstr>Слайд 16</vt:lpstr>
      <vt:lpstr>Слайд 17</vt:lpstr>
      <vt:lpstr>Слайд 18</vt:lpstr>
      <vt:lpstr>Слайд 19</vt:lpstr>
      <vt:lpstr>Слайд 20</vt:lpstr>
      <vt:lpstr>Их  водой не разольёшь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user</cp:lastModifiedBy>
  <cp:revision>223</cp:revision>
  <dcterms:created xsi:type="dcterms:W3CDTF">2011-06-01T10:12:09Z</dcterms:created>
  <dcterms:modified xsi:type="dcterms:W3CDTF">2015-10-28T17:18:25Z</dcterms:modified>
</cp:coreProperties>
</file>