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6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ANI\&#1056;&#1072;&#1073;&#1086;&#1095;&#1080;&#1081;%20&#1089;&#1090;&#1086;&#1083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5\&#1052;&#1086;&#1080;%20&#1076;&#1086;&#1082;&#1091;&#1084;&#1077;&#1085;&#1090;&#1099;\&#1042;&#1086;&#1089;&#1087;&#1080;&#1090;&#1072;&#1090;&#1077;&#1083;&#1080;%20&#1043;&#1055;&#1044;\&#1084;&#1072;&#1088;&#1080;&#1085;&#1072;%20&#1072;&#1083;&#1100;&#1073;&#1077;&#1088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332671877299393"/>
          <c:y val="3.2187182405016133E-2"/>
          <c:w val="0.85507370107212277"/>
          <c:h val="0.664672919935017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1.7039403620873281E-2"/>
                  <c:y val="-4.4025157232704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559105431309976E-2"/>
                  <c:y val="-1.886792452830189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559105431309976E-2"/>
                  <c:y val="-1.257861635220120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89030883919205E-2"/>
                  <c:y val="-6.289308176100650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689030883919205E-2"/>
                  <c:y val="-9.4339622641509517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689030883919205E-2"/>
                  <c:y val="-6.289308176100650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нравственный</c:v>
                </c:pt>
                <c:pt idx="1">
                  <c:v>коммуникативный</c:v>
                </c:pt>
                <c:pt idx="2">
                  <c:v>познавательный</c:v>
                </c:pt>
                <c:pt idx="3">
                  <c:v>эстетический</c:v>
                </c:pt>
                <c:pt idx="4">
                  <c:v>здоровьесберегающий</c:v>
                </c:pt>
                <c:pt idx="5">
                  <c:v>трудовой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0.64800000000000091</c:v>
                </c:pt>
                <c:pt idx="1">
                  <c:v>0.56000000000000005</c:v>
                </c:pt>
                <c:pt idx="2">
                  <c:v>0.53</c:v>
                </c:pt>
                <c:pt idx="3">
                  <c:v>0.67000000000000104</c:v>
                </c:pt>
                <c:pt idx="4">
                  <c:v>0.66000000000000103</c:v>
                </c:pt>
                <c:pt idx="5">
                  <c:v>0.73000000000000065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промежуточная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6.389776357827481E-3"/>
                  <c:y val="-1.886792452830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886792452830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9.433962264150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8096364419803975E-17"/>
                  <c:y val="-2.2012578616352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299254526091615E-3"/>
                  <c:y val="-2.5157232704402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нравственный</c:v>
                </c:pt>
                <c:pt idx="1">
                  <c:v>коммуникативный</c:v>
                </c:pt>
                <c:pt idx="2">
                  <c:v>познавательный</c:v>
                </c:pt>
                <c:pt idx="3">
                  <c:v>эстетический</c:v>
                </c:pt>
                <c:pt idx="4">
                  <c:v>здоровьесберегающий</c:v>
                </c:pt>
                <c:pt idx="5">
                  <c:v>трудовой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0.6800000000000006</c:v>
                </c:pt>
                <c:pt idx="1">
                  <c:v>0.73000000000000065</c:v>
                </c:pt>
                <c:pt idx="2">
                  <c:v>0.6400000000000009</c:v>
                </c:pt>
                <c:pt idx="3">
                  <c:v>0.75000000000000089</c:v>
                </c:pt>
                <c:pt idx="4">
                  <c:v>0.73000000000000065</c:v>
                </c:pt>
                <c:pt idx="5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513856"/>
        <c:axId val="84149376"/>
        <c:axId val="0"/>
      </c:bar3DChart>
      <c:catAx>
        <c:axId val="81513856"/>
        <c:scaling>
          <c:orientation val="minMax"/>
        </c:scaling>
        <c:delete val="0"/>
        <c:axPos val="b"/>
        <c:majorTickMark val="out"/>
        <c:minorTickMark val="none"/>
        <c:tickLblPos val="nextTo"/>
        <c:crossAx val="84149376"/>
        <c:crosses val="autoZero"/>
        <c:auto val="1"/>
        <c:lblAlgn val="ctr"/>
        <c:lblOffset val="100"/>
        <c:noMultiLvlLbl val="0"/>
      </c:catAx>
      <c:valAx>
        <c:axId val="841493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15138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5000000000000001E-2"/>
                  <c:y val="-6.4815179352581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333333333333343"/>
                  <c:y val="-1.3888888888888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Лист1!$A$30:$A$31</c:f>
              <c:strCache>
                <c:ptCount val="2"/>
                <c:pt idx="0">
                  <c:v>начало года </c:v>
                </c:pt>
                <c:pt idx="1">
                  <c:v>промежуточная</c:v>
                </c:pt>
              </c:strCache>
            </c:strRef>
          </c:cat>
          <c:val>
            <c:numRef>
              <c:f>Лист1!$B$30:$B$31</c:f>
              <c:numCache>
                <c:formatCode>0.0%</c:formatCode>
                <c:ptCount val="2"/>
                <c:pt idx="0">
                  <c:v>0.63</c:v>
                </c:pt>
                <c:pt idx="1">
                  <c:v>0.72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4155776"/>
        <c:axId val="84171392"/>
        <c:axId val="0"/>
      </c:bar3DChart>
      <c:catAx>
        <c:axId val="84155776"/>
        <c:scaling>
          <c:orientation val="minMax"/>
        </c:scaling>
        <c:delete val="0"/>
        <c:axPos val="b"/>
        <c:majorTickMark val="out"/>
        <c:minorTickMark val="none"/>
        <c:tickLblPos val="nextTo"/>
        <c:crossAx val="84171392"/>
        <c:crosses val="autoZero"/>
        <c:auto val="1"/>
        <c:lblAlgn val="ctr"/>
        <c:lblOffset val="100"/>
        <c:noMultiLvlLbl val="0"/>
      </c:catAx>
      <c:valAx>
        <c:axId val="8417139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84155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774A1-BA1D-4C18-B975-1A88BBA4520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06D51-8113-40E8-865C-3AA8988CE0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1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06D51-8113-40E8-865C-3AA8988CE0B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ED9082-515A-452A-BB32-6EEA94D81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31E2C-FFB9-41B2-BEC9-18EBE63C51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F5C52-DEC3-4D36-B28C-5DCA1AF4EA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8ABB0-29A7-4888-8156-102DFF7FDA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FEFE4-CBFD-432E-AAA0-1D21513B16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C14E3-0A89-4078-BE63-78F8C00B24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EE834-A743-4DC4-A2B6-A0ACD1B33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A5868-94B0-4E31-877B-21B320D413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6D9EE-DA3E-4BBB-AB97-E6AF3B1E89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01A9B-9386-4F06-A079-7E7872FF4A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9EAF6-ED02-4A43-B85B-56BA9EF212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ADF973-FC33-4F9B-8B85-5308C9804B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latin typeface="Constantia" pitchFamily="18" charset="0"/>
              </a:rPr>
              <a:t>Личностное становление подростка</a:t>
            </a:r>
            <a:endParaRPr lang="ru-RU" sz="6000" dirty="0">
              <a:latin typeface="Constantia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57760"/>
            <a:ext cx="6272234" cy="1214446"/>
          </a:xfrm>
        </p:spPr>
        <p:txBody>
          <a:bodyPr/>
          <a:lstStyle/>
          <a:p>
            <a:r>
              <a:rPr lang="ru-RU" dirty="0" smtClean="0">
                <a:latin typeface="Constantia" pitchFamily="18" charset="0"/>
              </a:rPr>
              <a:t>6 «А» класс – группа</a:t>
            </a:r>
          </a:p>
          <a:p>
            <a:r>
              <a:rPr lang="ru-RU" dirty="0">
                <a:latin typeface="Constantia" pitchFamily="18" charset="0"/>
              </a:rPr>
              <a:t>в</a:t>
            </a:r>
            <a:r>
              <a:rPr lang="ru-RU" dirty="0" smtClean="0">
                <a:latin typeface="Constantia" pitchFamily="18" charset="0"/>
              </a:rPr>
              <a:t>оспитатель: </a:t>
            </a:r>
            <a:r>
              <a:rPr lang="ru-RU" dirty="0" err="1" smtClean="0">
                <a:latin typeface="Constantia" pitchFamily="18" charset="0"/>
              </a:rPr>
              <a:t>Тулякова</a:t>
            </a:r>
            <a:r>
              <a:rPr lang="ru-RU" dirty="0" smtClean="0">
                <a:latin typeface="Constantia" pitchFamily="18" charset="0"/>
              </a:rPr>
              <a:t> М.А.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Constantia" pitchFamily="18" charset="0"/>
              </a:rPr>
              <a:t>Потребность в самоутверждении и </a:t>
            </a:r>
            <a:r>
              <a:rPr lang="ru-RU" sz="2400" b="1" dirty="0" smtClean="0">
                <a:solidFill>
                  <a:schemeClr val="tx2"/>
                </a:solidFill>
                <a:latin typeface="Constantia" pitchFamily="18" charset="0"/>
              </a:rPr>
              <a:t>самосовершенствовании </a:t>
            </a:r>
            <a:r>
              <a:rPr lang="ru-RU" sz="2400" b="1" dirty="0">
                <a:solidFill>
                  <a:schemeClr val="tx2"/>
                </a:solidFill>
                <a:latin typeface="Constantia" pitchFamily="18" charset="0"/>
              </a:rPr>
              <a:t>в деятельности, имеющий личностный смысл. Самоопределение.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600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</p:spPr>
        <p:txBody>
          <a:bodyPr/>
          <a:lstStyle/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Подростковый возраст знаменателен еще тем, что именно в этом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возрасте вырабатываются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умения, навыки, деловые качества, происходит выбор будущей профессии. В этом возрасте у детей отмечается повышенный интерес к различного рода деятельности, стремление сделать что – то своими руками. </a:t>
            </a:r>
          </a:p>
          <a:p>
            <a:endParaRPr lang="ru-RU" sz="1600" dirty="0">
              <a:latin typeface="Constantia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928934"/>
            <a:ext cx="3895745" cy="3493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Documents and Settings\ANI\Рабочий стол\фото для презентации\сб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835408"/>
            <a:ext cx="4456120" cy="376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600" dirty="0" smtClean="0">
                <a:latin typeface="Constantia" pitchFamily="18" charset="0"/>
              </a:rPr>
              <a:t>На базе отдыха «Обь»</a:t>
            </a:r>
            <a:br>
              <a:rPr lang="ru-RU" sz="3600" dirty="0" smtClean="0">
                <a:latin typeface="Constantia" pitchFamily="18" charset="0"/>
              </a:rPr>
            </a:br>
            <a:r>
              <a:rPr lang="ru-RU" sz="3600" dirty="0" smtClean="0">
                <a:latin typeface="Constantia" pitchFamily="18" charset="0"/>
              </a:rPr>
              <a:t> Туристический поход</a:t>
            </a:r>
            <a:endParaRPr lang="ru-RU" sz="3600" dirty="0">
              <a:latin typeface="Constantia" pitchFamily="18" charset="0"/>
            </a:endParaRPr>
          </a:p>
        </p:txBody>
      </p:sp>
      <p:pic>
        <p:nvPicPr>
          <p:cNvPr id="27650" name="Picture 2" descr="D:\Documents and Settings\ANI\Рабочий стол\педсовет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4643470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G:\фотки школа 2011 год\Туризм 2011 год\P10603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143272" cy="3230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D:\Documents and Settings\ANI\Рабочий стол\фото для презентации\Изображение 0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1" y="1214422"/>
            <a:ext cx="4643470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Подростковый возраст – период становления личности, который доставляет немало проблем родителям, педагогам, а прежде всего самому ребенку. Стремительное физиологическое развитие, поиски собственного «Я», попытки индивидуализации и идентификации – вот далеко не полный перечень проблем, которые решает ребенок в подростковом возрасте. Каким будет будущее человека зависит от того, как проживет он этот трудный момент своего взросления. </a:t>
            </a:r>
            <a:br>
              <a:rPr lang="ru-RU" sz="1600" dirty="0" smtClean="0"/>
            </a:br>
            <a:endParaRPr lang="ru-RU" sz="1600" dirty="0">
              <a:latin typeface="Constantia" pitchFamily="18" charset="0"/>
            </a:endParaRPr>
          </a:p>
        </p:txBody>
      </p:sp>
      <p:pic>
        <p:nvPicPr>
          <p:cNvPr id="5122" name="Picture 2" descr="D:\Documents and Settings\ANI\Рабочий стол\фото для презентации\DSC051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6703202" cy="3730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500198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i="1" dirty="0" smtClean="0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  <a:t>Понимать</a:t>
            </a:r>
            <a:r>
              <a:rPr lang="ru-RU" sz="2800" i="1" dirty="0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  <a:t>…     </a:t>
            </a:r>
            <a:br>
              <a:rPr lang="ru-RU" sz="2800" i="1" dirty="0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  <a:t> Не </a:t>
            </a:r>
            <a:r>
              <a:rPr lang="ru-RU" sz="2800" i="1" dirty="0" err="1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  <a:t>назидать</a:t>
            </a:r>
            <a:r>
              <a:rPr lang="ru-RU" sz="2800" i="1" dirty="0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  <a:t>, а взаимодействовать…</a:t>
            </a:r>
            <a:br>
              <a:rPr lang="ru-RU" sz="2800" i="1" dirty="0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  <a:t>Заряжать эмоционально на деятельность…</a:t>
            </a:r>
            <a:r>
              <a:rPr lang="ru-RU" sz="2800" dirty="0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800" dirty="0"/>
          </a:p>
        </p:txBody>
      </p:sp>
      <p:pic>
        <p:nvPicPr>
          <p:cNvPr id="21508" name="Picture 4" descr="D:\Documents and Settings\ANI\Рабочий стол\педсовет\фарида фотки для газеты 0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785926"/>
            <a:ext cx="650085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sz="3200" dirty="0" smtClean="0">
                <a:latin typeface="Constantia" pitchFamily="18" charset="0"/>
              </a:rPr>
              <a:t>«Комплексная программа воспитания детей с нарушениями слуха»</a:t>
            </a:r>
            <a:endParaRPr lang="ru-RU" sz="3200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714908"/>
          </a:xfrm>
        </p:spPr>
        <p:txBody>
          <a:bodyPr/>
          <a:lstStyle/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В частности, на возрастной ступени 5 – 8 классы, разделы программы: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Нравственная культура способствует формированию моральной активности через знание нравственных норм, воспитанию гуманных и патриотических чувств, морально – этических понятий и представлений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</a:p>
          <a:p>
            <a:pPr lvl="0"/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  <a:p>
            <a:pPr lvl="0"/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Эстетическая и этическая культура направлена на воспитание правильного поведения в коллективе, формированию гостевого этикета, развитие культуры поведения в общественных местах и транспорте, знание правил приветствия при знакомстве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 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 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Патриотические аспекты формируют систему ценностей и установок поведения подростка, помогают приобретать знания и умения, необходимые для будущей самостоятельной жизни в обществе.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 </a:t>
            </a:r>
          </a:p>
          <a:p>
            <a:pPr lvl="0"/>
            <a:r>
              <a:rPr lang="ru-RU" sz="1600" dirty="0" err="1">
                <a:solidFill>
                  <a:schemeClr val="tx1"/>
                </a:solidFill>
                <a:latin typeface="Constantia" pitchFamily="18" charset="0"/>
              </a:rPr>
              <a:t>Здоровьесбережение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 предусматривает формирование целостного понимания основ здорового образа жизни. 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  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Профессиональная ориентация имеет своей целью подготовку к сознательному выбору профессии.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Уровень воспитанности учащихся 6 «А» </a:t>
            </a:r>
            <a:br>
              <a:rPr lang="ru-RU" sz="2800" dirty="0" smtClean="0">
                <a:latin typeface="Constantia" pitchFamily="18" charset="0"/>
              </a:rPr>
            </a:br>
            <a:r>
              <a:rPr lang="ru-RU" sz="2800" dirty="0" smtClean="0">
                <a:latin typeface="Constantia" pitchFamily="18" charset="0"/>
              </a:rPr>
              <a:t>класса – группы (начало года – промежуточная)</a:t>
            </a:r>
            <a:endParaRPr lang="ru-RU" sz="2800" dirty="0">
              <a:latin typeface="Constant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390048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643438" y="2143116"/>
          <a:ext cx="4071966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85728"/>
            <a:ext cx="4037030" cy="3028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00438"/>
            <a:ext cx="3962406" cy="2971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7681" y="3500438"/>
            <a:ext cx="3936285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algn="ctr"/>
            <a:r>
              <a:rPr lang="ru-RU" dirty="0" smtClean="0">
                <a:latin typeface="Constantia" pitchFamily="18" charset="0"/>
              </a:rPr>
              <a:t>Чувство взрослости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785818"/>
          </a:xfrm>
        </p:spPr>
        <p:txBody>
          <a:bodyPr/>
          <a:lstStyle/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Возникающее у подростка новое для него чувство взрослости психологически ставит его на один уровень с другими взрослыми людьми. Подросток хочет, чтобы взрослые относились к нему не как к ребенку, а как к взрослому. 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23560" name="Picture 8" descr="D:\Documents and Settings\ANI\Рабочий стол\педсовет\Фото018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1643050"/>
            <a:ext cx="264320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1" name="Picture 9" descr="D:\Documents and Settings\ANI\Рабочий стол\педсовет\Фото01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4286256"/>
            <a:ext cx="2861312" cy="2448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Documents and Settings\ANI\Рабочий стол\фото для презентации\DSC0519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714752"/>
            <a:ext cx="2823592" cy="304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Documents and Settings\ANI\Рабочий стол\фото для презентации\DSC0076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1643050"/>
            <a:ext cx="2857521" cy="2452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/>
          <a:lstStyle/>
          <a:p>
            <a:pPr algn="ctr"/>
            <a:r>
              <a:rPr lang="ru-RU" sz="3600" dirty="0" smtClean="0">
                <a:latin typeface="Constantia" pitchFamily="18" charset="0"/>
              </a:rPr>
              <a:t>Развитие самосознания, </a:t>
            </a:r>
            <a:br>
              <a:rPr lang="ru-RU" sz="3600" dirty="0" smtClean="0">
                <a:latin typeface="Constantia" pitchFamily="18" charset="0"/>
              </a:rPr>
            </a:br>
            <a:r>
              <a:rPr lang="ru-RU" sz="3600" dirty="0" smtClean="0">
                <a:latin typeface="Constantia" pitchFamily="18" charset="0"/>
              </a:rPr>
              <a:t>формирование идеала личности</a:t>
            </a:r>
            <a:endParaRPr lang="ru-RU" sz="3600" dirty="0">
              <a:latin typeface="Constant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2071701"/>
          </a:xfrm>
        </p:spPr>
        <p:txBody>
          <a:bodyPr/>
          <a:lstStyle/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Направлено на осознание человеком своих личных особенностей. Это определяется критическим отношением подростка к своим недостаткам. Желательный образ «Я» обычно складывается из ценимых качеств и достоинств других людей. Но так как идеалом для подражания у него выступают взрослые, и сверстники, то образ получается противоречивым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. В конечном итоге у подростка должны быть сформированы: действенность его мировоззрения, морально  - нравственных идеалов, убеждений. Подросток должен не только думать, но и действовать по совести, в соответствии со своими мировоззрениями.</a:t>
            </a:r>
            <a:endParaRPr lang="ru-RU" sz="1600" dirty="0">
              <a:latin typeface="Constantia" pitchFamily="18" charset="0"/>
            </a:endParaRPr>
          </a:p>
          <a:p>
            <a:pPr algn="ctr">
              <a:buNone/>
            </a:pP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  <a:p>
            <a:pPr algn="ctr"/>
            <a:endParaRPr lang="ru-RU" sz="1600" dirty="0">
              <a:latin typeface="Constantia" pitchFamily="18" charset="0"/>
            </a:endParaRPr>
          </a:p>
        </p:txBody>
      </p:sp>
      <p:pic>
        <p:nvPicPr>
          <p:cNvPr id="24582" name="Picture 6" descr="D:\Documents and Settings\ANI\Рабочий стол\педсовет\Фото01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3071810"/>
            <a:ext cx="5786478" cy="36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Constantia" pitchFamily="18" charset="0"/>
              </a:rPr>
              <a:t>Портфолио</a:t>
            </a: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 </a:t>
            </a:r>
            <a:r>
              <a:rPr lang="ru-RU" sz="2800" dirty="0" smtClean="0">
                <a:latin typeface="Constantia" pitchFamily="18" charset="0"/>
              </a:rPr>
              <a:t>Что пишут о себе воспитанники.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5" name="Picture 3" descr="D:\Documents and Settings\ANI\Рабочий стол\педсовет\Изображение 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714488"/>
            <a:ext cx="3500462" cy="4857784"/>
          </a:xfrm>
          <a:prstGeom prst="rect">
            <a:avLst/>
          </a:prstGeom>
          <a:noFill/>
        </p:spPr>
      </p:pic>
      <p:pic>
        <p:nvPicPr>
          <p:cNvPr id="7" name="Picture 4" descr="D:\Documents and Settings\ANI\Рабочий стол\педсовет\Изображ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4488"/>
            <a:ext cx="3286116" cy="48577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29454" y="1714489"/>
            <a:ext cx="19288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latin typeface="Constantia" pitchFamily="18" charset="0"/>
              </a:rPr>
              <a:t>Мои достоинства</a:t>
            </a:r>
            <a:r>
              <a:rPr lang="ru-RU" sz="1400" dirty="0" smtClean="0">
                <a:latin typeface="Constantia" pitchFamily="18" charset="0"/>
              </a:rPr>
              <a:t>:</a:t>
            </a:r>
          </a:p>
          <a:p>
            <a:r>
              <a:rPr lang="ru-RU" sz="1400" dirty="0" smtClean="0">
                <a:latin typeface="Constantia" pitchFamily="18" charset="0"/>
              </a:rPr>
              <a:t>Добрый</a:t>
            </a:r>
          </a:p>
          <a:p>
            <a:r>
              <a:rPr lang="ru-RU" sz="1400" dirty="0" smtClean="0">
                <a:latin typeface="Constantia" pitchFamily="18" charset="0"/>
              </a:rPr>
              <a:t> Внимательный,</a:t>
            </a:r>
          </a:p>
          <a:p>
            <a:r>
              <a:rPr lang="ru-RU" sz="1400" dirty="0" smtClean="0">
                <a:latin typeface="Constantia" pitchFamily="18" charset="0"/>
              </a:rPr>
              <a:t>Веселый </a:t>
            </a:r>
          </a:p>
          <a:p>
            <a:r>
              <a:rPr lang="ru-RU" sz="1400" dirty="0" smtClean="0">
                <a:latin typeface="Constantia" pitchFamily="18" charset="0"/>
              </a:rPr>
              <a:t>Аккуратный </a:t>
            </a:r>
          </a:p>
          <a:p>
            <a:r>
              <a:rPr lang="ru-RU" sz="1400" dirty="0" smtClean="0">
                <a:latin typeface="Constantia" pitchFamily="18" charset="0"/>
              </a:rPr>
              <a:t>Скромный</a:t>
            </a:r>
          </a:p>
          <a:p>
            <a:r>
              <a:rPr lang="ru-RU" sz="1400" dirty="0" smtClean="0">
                <a:latin typeface="Constantia" pitchFamily="18" charset="0"/>
              </a:rPr>
              <a:t>Общительная</a:t>
            </a:r>
          </a:p>
          <a:p>
            <a:r>
              <a:rPr lang="ru-RU" sz="1400" dirty="0" smtClean="0">
                <a:latin typeface="Constantia" pitchFamily="18" charset="0"/>
              </a:rPr>
              <a:t>Веселая</a:t>
            </a:r>
          </a:p>
          <a:p>
            <a:r>
              <a:rPr lang="ru-RU" sz="1400" dirty="0" smtClean="0">
                <a:latin typeface="Constantia" pitchFamily="18" charset="0"/>
              </a:rPr>
              <a:t>Трудолюбивая</a:t>
            </a:r>
          </a:p>
          <a:p>
            <a:endParaRPr lang="ru-RU" sz="1400" dirty="0">
              <a:latin typeface="Constantia" pitchFamily="18" charset="0"/>
            </a:endParaRPr>
          </a:p>
          <a:p>
            <a:r>
              <a:rPr lang="ru-RU" sz="1400" u="sng" dirty="0" smtClean="0">
                <a:latin typeface="Constantia" pitchFamily="18" charset="0"/>
              </a:rPr>
              <a:t>Мои недостатки</a:t>
            </a:r>
            <a:r>
              <a:rPr lang="ru-RU" sz="1400" dirty="0" smtClean="0">
                <a:latin typeface="Constantia" pitchFamily="18" charset="0"/>
              </a:rPr>
              <a:t>:</a:t>
            </a:r>
          </a:p>
          <a:p>
            <a:r>
              <a:rPr lang="ru-RU" sz="1400" dirty="0" smtClean="0">
                <a:latin typeface="Constantia" pitchFamily="18" charset="0"/>
              </a:rPr>
              <a:t>Ленивая</a:t>
            </a:r>
          </a:p>
          <a:p>
            <a:r>
              <a:rPr lang="ru-RU" sz="1400" dirty="0" smtClean="0">
                <a:latin typeface="Constantia" pitchFamily="18" charset="0"/>
              </a:rPr>
              <a:t>Торопливая</a:t>
            </a:r>
          </a:p>
          <a:p>
            <a:r>
              <a:rPr lang="ru-RU" sz="1400" dirty="0" smtClean="0">
                <a:latin typeface="Constantia" pitchFamily="18" charset="0"/>
              </a:rPr>
              <a:t>Вредная</a:t>
            </a:r>
          </a:p>
          <a:p>
            <a:r>
              <a:rPr lang="ru-RU" sz="1400" dirty="0" smtClean="0">
                <a:latin typeface="Constantia" pitchFamily="18" charset="0"/>
              </a:rPr>
              <a:t>Ленивый</a:t>
            </a:r>
          </a:p>
          <a:p>
            <a:r>
              <a:rPr lang="ru-RU" sz="1400" dirty="0" smtClean="0">
                <a:latin typeface="Constantia" pitchFamily="18" charset="0"/>
              </a:rPr>
              <a:t>Вспыльчивый</a:t>
            </a:r>
          </a:p>
          <a:p>
            <a:r>
              <a:rPr lang="ru-RU" sz="1400" dirty="0" smtClean="0">
                <a:latin typeface="Constantia" pitchFamily="18" charset="0"/>
              </a:rPr>
              <a:t>Нерешительный</a:t>
            </a:r>
          </a:p>
          <a:p>
            <a:r>
              <a:rPr lang="ru-RU" sz="1400" dirty="0" smtClean="0">
                <a:latin typeface="Constantia" pitchFamily="18" charset="0"/>
              </a:rPr>
              <a:t>Злая </a:t>
            </a:r>
          </a:p>
          <a:p>
            <a:endParaRPr lang="ru-RU" sz="1400" dirty="0" smtClean="0">
              <a:latin typeface="Constantia" pitchFamily="18" charset="0"/>
            </a:endParaRPr>
          </a:p>
          <a:p>
            <a:r>
              <a:rPr lang="ru-RU" sz="1400" dirty="0" smtClean="0">
                <a:latin typeface="Constantia" pitchFamily="18" charset="0"/>
              </a:rPr>
              <a:t> </a:t>
            </a:r>
            <a:endParaRPr lang="ru-RU" sz="1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pPr algn="ctr"/>
            <a:r>
              <a:rPr lang="ru-RU" sz="3600" dirty="0" smtClean="0">
                <a:latin typeface="Constantia" pitchFamily="18" charset="0"/>
              </a:rPr>
              <a:t>Интерес к противоположному полу, половое созревание.</a:t>
            </a:r>
            <a:endParaRPr lang="ru-RU" sz="3600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1500198"/>
          </a:xfrm>
        </p:spPr>
        <p:txBody>
          <a:bodyPr/>
          <a:lstStyle/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В подростковом возрасте меняются отношения между мальчиками и девочками. Теперь они проявляют интерес друг к другу как к представителям противоположного пола. Поэтому подростки начинают уделять большое внимание своему внешнему виду: одежде, прическе, фигуре и т.д. Возникают романтические отношения. В результате у них появляется потребность стать лучше, они начинают заниматься самосовершенствованием и самовоспитанием.</a:t>
            </a:r>
          </a:p>
          <a:p>
            <a:endParaRPr lang="ru-RU" dirty="0"/>
          </a:p>
        </p:txBody>
      </p:sp>
      <p:pic>
        <p:nvPicPr>
          <p:cNvPr id="3074" name="Picture 2" descr="D:\Documents and Settings\ANI\Рабочий стол\фото для презентации\IMG_00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214686"/>
            <a:ext cx="3916568" cy="350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Documents and Settings\ANI\Рабочий стол\фото для презентации\Изображение 0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214686"/>
            <a:ext cx="4572032" cy="3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 педсовету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педсовету</Template>
  <TotalTime>290</TotalTime>
  <Words>417</Words>
  <Application>Microsoft Office PowerPoint</Application>
  <PresentationFormat>Экран (4:3)</PresentationFormat>
  <Paragraphs>61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к педсовету</vt:lpstr>
      <vt:lpstr>Личностное становление подростка</vt:lpstr>
      <vt:lpstr>  Понимать…       Не назидать, а взаимодействовать… Заряжать эмоционально на деятельность…   </vt:lpstr>
      <vt:lpstr>«Комплексная программа воспитания детей с нарушениями слуха»</vt:lpstr>
      <vt:lpstr>Уровень воспитанности учащихся 6 «А»  класса – группы (начало года – промежуточная)</vt:lpstr>
      <vt:lpstr>Презентация PowerPoint</vt:lpstr>
      <vt:lpstr>Чувство взрослости</vt:lpstr>
      <vt:lpstr>Развитие самосознания,  формирование идеала личности</vt:lpstr>
      <vt:lpstr>Портфолио  Что пишут о себе воспитанники.</vt:lpstr>
      <vt:lpstr>Интерес к противоположному полу, половое созревание.</vt:lpstr>
      <vt:lpstr>Потребность в самоутверждении и самосовершенствовании в деятельности, имеющий личностный смысл. Самоопределение. </vt:lpstr>
      <vt:lpstr>На базе отдыха «Обь»  Туристический поход</vt:lpstr>
      <vt:lpstr> Подростковый возраст – период становления личности, который доставляет немало проблем родителям, педагогам, а прежде всего самому ребенку. Стремительное физиологическое развитие, поиски собственного «Я», попытки индивидуализации и идентификации – вот далеко не полный перечень проблем, которые решает ребенок в подростковом возрасте. Каким будет будущее человека зависит от того, как проживет он этот трудный момент своего взросления.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Личностное становление подростка</dc:title>
  <dc:creator>ANI</dc:creator>
  <cp:lastModifiedBy>м</cp:lastModifiedBy>
  <cp:revision>35</cp:revision>
  <dcterms:created xsi:type="dcterms:W3CDTF">2012-01-22T11:32:26Z</dcterms:created>
  <dcterms:modified xsi:type="dcterms:W3CDTF">2015-09-30T16:19:21Z</dcterms:modified>
</cp:coreProperties>
</file>