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0"/>
  </p:notesMasterIdLst>
  <p:sldIdLst>
    <p:sldId id="257" r:id="rId2"/>
    <p:sldId id="270" r:id="rId3"/>
    <p:sldId id="258" r:id="rId4"/>
    <p:sldId id="259" r:id="rId5"/>
    <p:sldId id="260" r:id="rId6"/>
    <p:sldId id="289" r:id="rId7"/>
    <p:sldId id="290" r:id="rId8"/>
    <p:sldId id="291" r:id="rId9"/>
    <p:sldId id="293" r:id="rId10"/>
    <p:sldId id="271" r:id="rId11"/>
    <p:sldId id="272" r:id="rId12"/>
    <p:sldId id="273" r:id="rId13"/>
    <p:sldId id="256" r:id="rId14"/>
    <p:sldId id="294" r:id="rId15"/>
    <p:sldId id="274" r:id="rId16"/>
    <p:sldId id="286" r:id="rId17"/>
    <p:sldId id="277" r:id="rId18"/>
    <p:sldId id="295" r:id="rId19"/>
    <p:sldId id="296" r:id="rId20"/>
    <p:sldId id="311" r:id="rId21"/>
    <p:sldId id="297" r:id="rId22"/>
    <p:sldId id="279" r:id="rId23"/>
    <p:sldId id="312" r:id="rId24"/>
    <p:sldId id="303" r:id="rId25"/>
    <p:sldId id="314" r:id="rId26"/>
    <p:sldId id="313" r:id="rId27"/>
    <p:sldId id="280" r:id="rId28"/>
    <p:sldId id="281" r:id="rId29"/>
    <p:sldId id="299" r:id="rId30"/>
    <p:sldId id="282" r:id="rId31"/>
    <p:sldId id="315" r:id="rId32"/>
    <p:sldId id="301" r:id="rId33"/>
    <p:sldId id="307" r:id="rId34"/>
    <p:sldId id="302" r:id="rId35"/>
    <p:sldId id="300" r:id="rId36"/>
    <p:sldId id="287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21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Антропов</c:v>
                </c:pt>
                <c:pt idx="1">
                  <c:v>Арапов</c:v>
                </c:pt>
                <c:pt idx="2">
                  <c:v>Голосова</c:v>
                </c:pt>
                <c:pt idx="3">
                  <c:v>Белоусов</c:v>
                </c:pt>
                <c:pt idx="4">
                  <c:v>Лобова</c:v>
                </c:pt>
                <c:pt idx="5">
                  <c:v>Онохин</c:v>
                </c:pt>
                <c:pt idx="6">
                  <c:v>Паньшин</c:v>
                </c:pt>
                <c:pt idx="7">
                  <c:v>Максимов</c:v>
                </c:pt>
                <c:pt idx="8">
                  <c:v>Шпортеев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</c:v>
                </c:pt>
                <c:pt idx="1">
                  <c:v>49</c:v>
                </c:pt>
                <c:pt idx="2">
                  <c:v>37</c:v>
                </c:pt>
                <c:pt idx="3">
                  <c:v>60</c:v>
                </c:pt>
                <c:pt idx="4">
                  <c:v>39</c:v>
                </c:pt>
                <c:pt idx="5">
                  <c:v>45</c:v>
                </c:pt>
                <c:pt idx="6">
                  <c:v>36</c:v>
                </c:pt>
                <c:pt idx="7">
                  <c:v>64</c:v>
                </c:pt>
                <c:pt idx="8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рейтинг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Антропов</c:v>
                </c:pt>
                <c:pt idx="1">
                  <c:v>Арапов</c:v>
                </c:pt>
                <c:pt idx="2">
                  <c:v>Голосова</c:v>
                </c:pt>
                <c:pt idx="3">
                  <c:v>Белоусов</c:v>
                </c:pt>
                <c:pt idx="4">
                  <c:v>Лобова</c:v>
                </c:pt>
                <c:pt idx="5">
                  <c:v>Онохин</c:v>
                </c:pt>
                <c:pt idx="6">
                  <c:v>Паньшин</c:v>
                </c:pt>
                <c:pt idx="7">
                  <c:v>Максимов</c:v>
                </c:pt>
                <c:pt idx="8">
                  <c:v>Шпортеев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91.2</c:v>
                </c:pt>
                <c:pt idx="1">
                  <c:v>54.9</c:v>
                </c:pt>
                <c:pt idx="2">
                  <c:v>21.5</c:v>
                </c:pt>
                <c:pt idx="3">
                  <c:v>81.099999999999994</c:v>
                </c:pt>
                <c:pt idx="4">
                  <c:v>25.9</c:v>
                </c:pt>
                <c:pt idx="5">
                  <c:v>43.2</c:v>
                </c:pt>
                <c:pt idx="6">
                  <c:v>16.899999999999999</c:v>
                </c:pt>
                <c:pt idx="7">
                  <c:v>88.5</c:v>
                </c:pt>
                <c:pt idx="8">
                  <c:v>92.3</c:v>
                </c:pt>
              </c:numCache>
            </c:numRef>
          </c:val>
        </c:ser>
        <c:axId val="46236800"/>
        <c:axId val="46238336"/>
      </c:barChart>
      <c:catAx>
        <c:axId val="46236800"/>
        <c:scaling>
          <c:orientation val="minMax"/>
        </c:scaling>
        <c:axPos val="b"/>
        <c:tickLblPos val="nextTo"/>
        <c:crossAx val="46238336"/>
        <c:crosses val="autoZero"/>
        <c:auto val="1"/>
        <c:lblAlgn val="ctr"/>
        <c:lblOffset val="100"/>
      </c:catAx>
      <c:valAx>
        <c:axId val="46238336"/>
        <c:scaling>
          <c:orientation val="minMax"/>
        </c:scaling>
        <c:axPos val="l"/>
        <c:majorGridlines/>
        <c:numFmt formatCode="General" sourceLinked="1"/>
        <c:tickLblPos val="nextTo"/>
        <c:crossAx val="462368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Котельникова</c:v>
                </c:pt>
                <c:pt idx="1">
                  <c:v>Виноградова</c:v>
                </c:pt>
                <c:pt idx="2">
                  <c:v>Парамонов</c:v>
                </c:pt>
                <c:pt idx="3">
                  <c:v>Шипулина</c:v>
                </c:pt>
                <c:pt idx="4">
                  <c:v>Епанешникова</c:v>
                </c:pt>
                <c:pt idx="5">
                  <c:v>Хлызов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</c:v>
                </c:pt>
                <c:pt idx="1">
                  <c:v>49</c:v>
                </c:pt>
                <c:pt idx="2">
                  <c:v>48</c:v>
                </c:pt>
                <c:pt idx="3">
                  <c:v>62</c:v>
                </c:pt>
                <c:pt idx="4">
                  <c:v>35</c:v>
                </c:pt>
                <c:pt idx="5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рейтинг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Котельникова</c:v>
                </c:pt>
                <c:pt idx="1">
                  <c:v>Виноградова</c:v>
                </c:pt>
                <c:pt idx="2">
                  <c:v>Парамонов</c:v>
                </c:pt>
                <c:pt idx="3">
                  <c:v>Шипулина</c:v>
                </c:pt>
                <c:pt idx="4">
                  <c:v>Епанешникова</c:v>
                </c:pt>
                <c:pt idx="5">
                  <c:v>Хлызов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</c:v>
                </c:pt>
                <c:pt idx="1">
                  <c:v>48</c:v>
                </c:pt>
                <c:pt idx="2">
                  <c:v>46</c:v>
                </c:pt>
                <c:pt idx="3">
                  <c:v>85</c:v>
                </c:pt>
                <c:pt idx="4">
                  <c:v>25</c:v>
                </c:pt>
                <c:pt idx="5">
                  <c:v>48</c:v>
                </c:pt>
              </c:numCache>
            </c:numRef>
          </c:val>
        </c:ser>
        <c:axId val="46291968"/>
        <c:axId val="46293760"/>
      </c:barChart>
      <c:catAx>
        <c:axId val="46291968"/>
        <c:scaling>
          <c:orientation val="minMax"/>
        </c:scaling>
        <c:axPos val="b"/>
        <c:tickLblPos val="nextTo"/>
        <c:crossAx val="46293760"/>
        <c:crosses val="autoZero"/>
        <c:auto val="1"/>
        <c:lblAlgn val="ctr"/>
        <c:lblOffset val="100"/>
      </c:catAx>
      <c:valAx>
        <c:axId val="46293760"/>
        <c:scaling>
          <c:orientation val="minMax"/>
        </c:scaling>
        <c:axPos val="l"/>
        <c:majorGridlines/>
        <c:numFmt formatCode="General" sourceLinked="1"/>
        <c:tickLblPos val="nextTo"/>
        <c:crossAx val="462919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9461-6F01-44B5-80DA-A4859D22434D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17317-2354-468A-8705-C638F6E22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7317-2354-468A-8705-C638F6E228B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DC1A86-4D31-4445-8B3F-A4B436198B18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2385D8-0C3F-4D02-9463-CC3096193E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3440114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Аналитический отчёт</a:t>
            </a:r>
            <a:r>
              <a:rPr lang="ru-RU" sz="4800" b="0" i="1" dirty="0" smtClean="0">
                <a:latin typeface="+mn-lt"/>
              </a:rPr>
              <a:t/>
            </a:r>
            <a:br>
              <a:rPr lang="ru-RU" sz="4800" b="0" i="1" dirty="0" smtClean="0"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межаттестационный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период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2006-2010 годы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учителя физики</a:t>
            </a:r>
            <a:b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Гимназии «АРТ-ЭТЮД»</a:t>
            </a:r>
            <a:b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Бондаренко Людмилы Игоревны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19675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4) </a:t>
            </a:r>
            <a:r>
              <a:rPr lang="ru-RU" sz="3600" dirty="0" smtClean="0">
                <a:latin typeface="Calibri" pitchFamily="34" charset="0"/>
              </a:rPr>
              <a:t>руководство исследовательской деятельностью  обучающихся – совместная работа над рефератами, </a:t>
            </a:r>
          </a:p>
          <a:p>
            <a:r>
              <a:rPr lang="ru-RU" sz="3600" dirty="0" smtClean="0">
                <a:latin typeface="Calibri" pitchFamily="34" charset="0"/>
              </a:rPr>
              <a:t>научно-исследовательскими и ученическими проектами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200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5) </a:t>
            </a:r>
            <a:r>
              <a:rPr lang="ru-RU" sz="3200" dirty="0" smtClean="0">
                <a:latin typeface="Calibri" pitchFamily="34" charset="0"/>
              </a:rPr>
              <a:t>система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Calibri" pitchFamily="34" charset="0"/>
              </a:rPr>
              <a:t>воспитательной работы: 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совместные воспитательные проекты с учениками и родителями;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система работы с лидерами;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развитие системы самоуправления;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выездные воспитательные мероприятия</a:t>
            </a:r>
          </a:p>
          <a:p>
            <a:endParaRPr lang="ru-RU" sz="3200" dirty="0" smtClean="0">
              <a:latin typeface="Calibri" pitchFamily="34" charset="0"/>
            </a:endParaRPr>
          </a:p>
          <a:p>
            <a:endParaRPr lang="ru-RU" sz="3200" dirty="0" smtClean="0">
              <a:latin typeface="Calibri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>
                <a:latin typeface="Calibri" pitchFamily="34" charset="0"/>
              </a:rPr>
              <a:t>Особое внимание уделяется обеспечению качества обучения, </a:t>
            </a:r>
          </a:p>
          <a:p>
            <a:pPr algn="ctr"/>
            <a:r>
              <a:rPr lang="ru-RU" sz="3600" dirty="0" smtClean="0">
                <a:latin typeface="Calibri" pitchFamily="34" charset="0"/>
              </a:rPr>
              <a:t>развитию познавательной мотивации и  коммуникативных способностей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286544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Технологии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214554"/>
            <a:ext cx="5114916" cy="6429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обучение в сотрудничестве;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92893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дифференцированный подход к обучению;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64331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метод  ученических проектов;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357694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индивидуальнная-ориентированная система обучения;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701449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Главная отличительная черта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технологий 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>обращение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особого внимания к индивидуальности подрастающего человека, его личности, четкая ориентация на сознательное развитие самостоятельного критического мышления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1124744"/>
            <a:ext cx="78488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000" b="1" dirty="0" smtClean="0"/>
              <a:t>Результаты  деятельности:</a:t>
            </a:r>
          </a:p>
          <a:p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3200" dirty="0" smtClean="0"/>
              <a:t>Высокий уровень познавательной мотивации у обучающихся к изучению предмета «Физика»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3" y="3929066"/>
            <a:ext cx="66437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системе проводится мониторинг качества учебных достижений учащихся по результатам срезов знаний в конце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17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Сравнительные результаты срезов знаний (2007, 2008, 2009)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857366"/>
          <a:ext cx="7416824" cy="3357585"/>
        </p:xfrm>
        <a:graphic>
          <a:graphicData uri="http://schemas.openxmlformats.org/drawingml/2006/table">
            <a:tbl>
              <a:tblPr/>
              <a:tblGrid>
                <a:gridCol w="1214446"/>
                <a:gridCol w="1214446"/>
                <a:gridCol w="1214446"/>
                <a:gridCol w="1285884"/>
                <a:gridCol w="1214446"/>
                <a:gridCol w="1273156"/>
              </a:tblGrid>
              <a:tr h="1150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+mn-lt"/>
                          <a:ea typeface="Times New Roman"/>
                          <a:cs typeface="Times New Roman"/>
                        </a:rPr>
                        <a:t>11 Б</a:t>
                      </a:r>
                      <a:endParaRPr lang="ru-RU" sz="3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Кол-во уч-ся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084366"/>
            <a:ext cx="82809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57224" y="1142984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ысокий процент (28%) выбора предмета «Физика» для сдачи экзамена в ходе государственной итоговой аттестации выпускников 9, 11 классов.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ольшое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количество (42 человека за </a:t>
            </a:r>
            <a:r>
              <a:rPr lang="ru-RU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период)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успешно сдали экзамены и поступили на технические профессии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3200" b="1" dirty="0" smtClean="0"/>
              <a:t>Результаты 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3. Ежегодный высокий уровень учебных результатов по итогам учебного года и результатов итоговой аттестации; </a:t>
            </a:r>
          </a:p>
          <a:p>
            <a:pPr algn="ctr"/>
            <a:r>
              <a:rPr lang="ru-RU" sz="3200" dirty="0" smtClean="0"/>
              <a:t>повышение количества обучающихся, имеющих оценки «4» и «5» в итоговой аттестации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Выпускники, сдающие ЕГЭ имели 56 - 63 баллов, что  соответствует достаточно высокому рейтинговому баллу по Свердловской области и России (80-92)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391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Результаты  деятельности: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35716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 ЕГЭ по физике 2008 - 2009 </a:t>
            </a:r>
            <a:r>
              <a:rPr lang="ru-RU" sz="2400" dirty="0" err="1" smtClean="0"/>
              <a:t>уч.г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leg\Мои документы\Мои рисунки\люд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23" r="1323"/>
          <a:stretch>
            <a:fillRect/>
          </a:stretch>
        </p:blipFill>
        <p:spPr bwMode="auto">
          <a:xfrm>
            <a:off x="214282" y="214290"/>
            <a:ext cx="2857520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142852"/>
            <a:ext cx="51435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Окончила в 1988 году физический факультет </a:t>
            </a:r>
            <a:r>
              <a:rPr lang="ru-RU" sz="2000" dirty="0" err="1" smtClean="0">
                <a:latin typeface="Calibri" pitchFamily="34" charset="0"/>
              </a:rPr>
              <a:t>УрГУ</a:t>
            </a:r>
            <a:endParaRPr lang="ru-RU" sz="2000" dirty="0" smtClean="0">
              <a:latin typeface="Calibri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Общий трудовой стаж – 22 года</a:t>
            </a:r>
          </a:p>
          <a:p>
            <a:r>
              <a:rPr lang="ru-RU" sz="2000" dirty="0" smtClean="0">
                <a:latin typeface="Calibri" pitchFamily="34" charset="0"/>
              </a:rPr>
              <a:t>Педагогический стаж – 18 лет</a:t>
            </a:r>
          </a:p>
          <a:p>
            <a:r>
              <a:rPr lang="ru-RU" sz="2000" dirty="0" smtClean="0">
                <a:latin typeface="Calibri" pitchFamily="34" charset="0"/>
              </a:rPr>
              <a:t>В данной гимназии – 14 лет  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Первая квалификационная категория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 err="1" smtClean="0">
                <a:latin typeface="Calibri" pitchFamily="34" charset="0"/>
              </a:rPr>
              <a:t>межаттестационный</a:t>
            </a:r>
            <a:r>
              <a:rPr lang="ru-RU" sz="2000" dirty="0" smtClean="0">
                <a:latin typeface="Calibri" pitchFamily="34" charset="0"/>
              </a:rPr>
              <a:t> период имела учебную нагрузку: </a:t>
            </a:r>
          </a:p>
          <a:p>
            <a:r>
              <a:rPr lang="ru-RU" sz="2000" dirty="0" smtClean="0">
                <a:latin typeface="Calibri" pitchFamily="34" charset="0"/>
              </a:rPr>
              <a:t>от 18 до 27 часов</a:t>
            </a:r>
          </a:p>
          <a:p>
            <a:r>
              <a:rPr lang="ru-RU" sz="2000" dirty="0" smtClean="0">
                <a:latin typeface="Calibri" pitchFamily="34" charset="0"/>
              </a:rPr>
              <a:t>(7, 8, 9, 10, 11 классы – физика</a:t>
            </a:r>
          </a:p>
          <a:p>
            <a:r>
              <a:rPr lang="ru-RU" sz="2000" dirty="0" smtClean="0">
                <a:latin typeface="Calibri" pitchFamily="34" charset="0"/>
              </a:rPr>
              <a:t>11 класс – астрономия)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Повышение квалификации: общий объем – 162 часа(ИРО, Центр повышения квалификации Свердловского областного </a:t>
            </a:r>
            <a:r>
              <a:rPr lang="ru-RU" sz="2000" dirty="0" err="1" smtClean="0">
                <a:latin typeface="Calibri" pitchFamily="34" charset="0"/>
              </a:rPr>
              <a:t>коледжа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УрГПУ</a:t>
            </a:r>
            <a:r>
              <a:rPr lang="ru-RU" sz="2000" dirty="0" smtClean="0">
                <a:latin typeface="Calibri" pitchFamily="34" charset="0"/>
              </a:rPr>
              <a:t>)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57148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 ЕГЭ по физике 2009 – 2010 </a:t>
            </a:r>
            <a:r>
              <a:rPr lang="ru-RU" sz="2400" dirty="0" err="1" smtClean="0"/>
              <a:t>уч.г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2000240"/>
          <a:ext cx="7358115" cy="3789465"/>
        </p:xfrm>
        <a:graphic>
          <a:graphicData uri="http://schemas.openxmlformats.org/drawingml/2006/table">
            <a:tbl>
              <a:tblPr/>
              <a:tblGrid>
                <a:gridCol w="1544699"/>
                <a:gridCol w="1937478"/>
                <a:gridCol w="2076151"/>
                <a:gridCol w="1799787"/>
              </a:tblGrid>
              <a:tr h="121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Российская Федерация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Свердловская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Гимназия «АРТ-ЭТЮД»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48,85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46,17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51,4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51,5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49,83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450874"/>
            <a:ext cx="74168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Средний тестовый балл по физике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 2009 г. и в 2010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714356"/>
            <a:ext cx="79208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имназисты - участники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олимпиад по физике школьного и городского уровней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Международной Олимпиаде по основам наук (физика) (Премьер лига и Высшая лига) в 2009 году;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2008-2009 учебном году  был подготовлен победитель районного тура и участник городского тура защиты исследовательских проектов старшеклассников Фестиваля «Юные интеллектуалы Екатеринбурга»;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0"/>
            <a:ext cx="391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Результаты  деятельности: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доклад по физике, представленный на XIX Российской молодежной конференции «Проблемы теоретической и экспериментальной химии и физики» 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УрГУ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 2009 году, был напечатан в сборнике конференции;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соавторстве с обучающимся была опубликована статья  в сборнике «Материалы региональной научно-практической конференции школьников по физике» (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УрГПУ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2009 год)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8572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 деятельности: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FFC000"/>
                </a:solidFill>
                <a:effectLst/>
              </a:rPr>
              <a:t>Стендовая защита проекта на </a:t>
            </a:r>
            <a:r>
              <a:rPr lang="ru-RU" sz="1800" b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XIX Российской молодежной конференции </a:t>
            </a:r>
            <a:endParaRPr lang="ru-RU" sz="1800" b="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Равшана\Pictures\DSCN44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УрГУ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апреле  2009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8581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alibri" pitchFamily="34" charset="0"/>
              </a:rPr>
              <a:t> в результате совместной работы с гимназией № 9  были подготовлены победители и призеры городского тура олимпиад  2007 и 2008 года и  дипломант </a:t>
            </a:r>
            <a:r>
              <a:rPr lang="en-US" sz="3200" dirty="0" smtClean="0">
                <a:latin typeface="Calibri" pitchFamily="34" charset="0"/>
              </a:rPr>
              <a:t>I</a:t>
            </a:r>
            <a:r>
              <a:rPr lang="ru-RU" sz="3200" dirty="0" smtClean="0">
                <a:latin typeface="Calibri" pitchFamily="34" charset="0"/>
              </a:rPr>
              <a:t> степени Политехнической Всероссийской олимпиады школьников в Москве в 2008 году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alibri" pitchFamily="34" charset="0"/>
              </a:rPr>
              <a:t> разработана и проводилась  серия  элективных курсов по подготовке учащихся решению задач по физике повышенной сложности.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0"/>
            <a:ext cx="371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 деятельности: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Созданы условия для формирования навыков  исследовательской деятельности обучающихся: выдвижение идеи, обоснованный выбор способа деятельности, планирование деятельности, самоанализ, рефлексия, умение находить и обрабатывать  полученную информацию, построение устного доклада о проделанной работе, выбор способов и форм наглядной презентации. </a:t>
            </a:r>
          </a:p>
          <a:p>
            <a:pPr algn="ctr"/>
            <a:r>
              <a:rPr lang="ru-RU" sz="2800" dirty="0" smtClean="0"/>
              <a:t>Обучающиеся научились слушать и понимать других, находить компромисс, </a:t>
            </a:r>
          </a:p>
          <a:p>
            <a:pPr algn="ctr"/>
            <a:r>
              <a:rPr lang="ru-RU" sz="2800" dirty="0" smtClean="0"/>
              <a:t>взаимодействовать внутри группы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85728"/>
            <a:ext cx="298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 деятельности:</a:t>
            </a:r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1071546"/>
            <a:ext cx="7127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 защите обучающимися своих презентаций, проектов и рефератов,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ситуаций, приводящих к  дебатам и дискуссиям – это </a:t>
            </a:r>
            <a:endParaRPr lang="ru-RU" sz="3200" dirty="0" smtClean="0">
              <a:latin typeface="Calibri" pitchFamily="34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активной жизненной позиции, умения, готовности и способности аргументировать свою точку зрения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642918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спользование личностно-ориентированных технологий дает положительную динамику,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улучшается качество знаний обучающихся по предмету «Физика»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5" y="620690"/>
          <a:ext cx="7776865" cy="5400598"/>
        </p:xfrm>
        <a:graphic>
          <a:graphicData uri="http://schemas.openxmlformats.org/drawingml/2006/table">
            <a:tbl>
              <a:tblPr/>
              <a:tblGrid>
                <a:gridCol w="1593114"/>
                <a:gridCol w="1352643"/>
                <a:gridCol w="1352643"/>
                <a:gridCol w="1202350"/>
                <a:gridCol w="1052056"/>
                <a:gridCol w="1224059"/>
              </a:tblGrid>
              <a:tr h="3857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2008 - 2009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2009 - 2010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Изменение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Бондаренко Л.И.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↑ на 8%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↑ на 4%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------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↑ на 13%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↑ на 21%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↑ на 9%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714356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«Активизация учебно-воспитательного процесса по физике через применение новых педагогических и информационных технологий»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42910" y="1142984"/>
            <a:ext cx="79296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роведение гимназической ”Недели науки”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повышается интерес к изучению физики;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величивается процент обучающихся, изучающих самостоятельно дополнительный материал и участвующих в работе  «выездных лекториев» (гимназисты выступают с мини-лекциями, самостоятельно разработанными, перед ребятами из других классов  с 1 по 11класс); </a:t>
            </a: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42852"/>
            <a:ext cx="298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 деятельности: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увеличивается количество обучающихся, выполняющих самостоятельно дополнительные домашние и  лабораторные работы;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желанию обучающиеся принимают участие в создании самодельных физических и экспериментальных приборов 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28604"/>
            <a:ext cx="5486400" cy="703284"/>
          </a:xfrm>
        </p:spPr>
        <p:txBody>
          <a:bodyPr>
            <a:normAutofit/>
          </a:bodyPr>
          <a:lstStyle/>
          <a:p>
            <a:r>
              <a:rPr lang="ru-RU" dirty="0" smtClean="0"/>
              <a:t>Аукцион физических экспериментальных задач 2005-2006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2050" name="Picture 2" descr="C:\Users\Равшана\Pictures\060530_1158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выездному лекторию</a:t>
            </a:r>
            <a:br>
              <a:rPr lang="ru-RU" dirty="0" smtClean="0"/>
            </a:br>
            <a:r>
              <a:rPr lang="ru-RU" dirty="0" smtClean="0"/>
              <a:t>2006-2007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1026" name="Picture 2" descr="C:\Users\Равшана\Pictures\P11620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82" b="1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Аукцион физико-химических задач 10А и 10Б </a:t>
            </a:r>
            <a:b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2007-2008 </a:t>
            </a:r>
            <a:r>
              <a:rPr lang="ru-RU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уч.год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5122" name="Picture 2" descr="C:\Users\Равшана\Pictures\фото бад 0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07223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Физическая викторина  9 классы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2009-2010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уч.год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Равшана\Pictures\DSCN37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632" b="763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80053"/>
            <a:ext cx="849694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Отчет по проведению недели естественных наук (физика):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выездного лектория: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 человек из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8 -11 классов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выступили с докладами перед учащимися  2 – 11  классов;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Кокурс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кроссвордов: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человек  (7-10 классы);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 кристаллов: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человек (8 и 10 классы);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газет: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человек (7 и 10 классы);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Физический бой 7А и 7Б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Естественнонаучная викторина восьмых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Аукцион физико-химических задач 10А и 10Б;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 практической части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ученика 11Б класса Максимова Дмитрия.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1142984"/>
            <a:ext cx="6768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ледующий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условий и создание системы индивидуальных маршрутов (траекторий) обучения физики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2816"/>
            <a:ext cx="392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5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u="sng" dirty="0" smtClean="0"/>
              <a:t>Цель</a:t>
            </a:r>
            <a:r>
              <a:rPr lang="ru-RU" sz="4000" dirty="0" smtClean="0"/>
              <a:t>:  </a:t>
            </a:r>
          </a:p>
          <a:p>
            <a:pPr algn="just"/>
            <a:endParaRPr lang="ru-RU" sz="4000" dirty="0" smtClean="0"/>
          </a:p>
          <a:p>
            <a:r>
              <a:rPr lang="ru-RU" sz="4000" dirty="0" smtClean="0">
                <a:latin typeface="Calibri" pitchFamily="34" charset="0"/>
              </a:rPr>
              <a:t>Создание проектов педагогических процессов,  гарантирующих наиболее эффективное достижение учениками качественных результатов образования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714356"/>
            <a:ext cx="1578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+mj-lt"/>
              </a:rPr>
              <a:t>Задачи: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/>
            <a:r>
              <a:rPr lang="ru-RU" sz="2400" dirty="0" smtClean="0"/>
              <a:t>изучить проблемы образования на современном этапе;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использовать новые образовательные технологии;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619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/>
            <a:r>
              <a:rPr lang="ru-RU" sz="2400" dirty="0" smtClean="0"/>
              <a:t>разработать дидактические материалы  для эффективного достижения  качественных результатов;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ru-RU" sz="2400" dirty="0" smtClean="0"/>
              <a:t>внедрение в образовательный процесс оборудования и   средств  обучения нового поколения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344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</a:rPr>
              <a:t>Основные направления деятельности:</a:t>
            </a:r>
          </a:p>
          <a:p>
            <a:endParaRPr lang="ru-RU" sz="3600" dirty="0" smtClean="0">
              <a:latin typeface="Calibri" pitchFamily="34" charset="0"/>
            </a:endParaRPr>
          </a:p>
          <a:p>
            <a:pPr marL="514350" indent="-514350">
              <a:buAutoNum type="arabicParenR"/>
            </a:pPr>
            <a:r>
              <a:rPr lang="ru-RU" sz="3600" dirty="0" smtClean="0">
                <a:latin typeface="Calibri" pitchFamily="34" charset="0"/>
              </a:rPr>
              <a:t>учебная деятельность – преподавание учебных дисциплин: </a:t>
            </a:r>
          </a:p>
          <a:p>
            <a:pPr marL="514350" indent="-514350"/>
            <a:r>
              <a:rPr lang="ru-RU" sz="3600" dirty="0" smtClean="0">
                <a:latin typeface="Calibri" pitchFamily="34" charset="0"/>
              </a:rPr>
              <a:t> 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600" dirty="0" smtClean="0">
                <a:latin typeface="Calibri" pitchFamily="34" charset="0"/>
              </a:rPr>
              <a:t>«Физика» (7-11 классы);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600" dirty="0" smtClean="0">
                <a:latin typeface="Calibri" pitchFamily="34" charset="0"/>
              </a:rPr>
              <a:t>«Астрономия» (11 класс)  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99592" y="664540"/>
            <a:ext cx="76014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ведение  элективных курсов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«Физика и медицина» (10 класс);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«Занимательная физика» (9 класс);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«Решение нестандартных задач по физике» (10 -11 класс)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7544" y="357166"/>
            <a:ext cx="806489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аправления методической работы: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программно-методического обеспечения для учебных дисциплин;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обобщение педагогического опыта (мастер-классы, конференции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сообщения на педсоветах в гимназии «АРТ-ЭТЮД»:</a:t>
            </a:r>
            <a:endParaRPr lang="ru-RU" sz="3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«Системы подготовки учащихся 9 и 11 классов к ГИА и ЕГЭ» (2008 год);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«Применение личностно- ориентированных технологий» (2010 год));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работе методического объединения учителей физики Орджоникидзевского района  и Городской Ассоциации учителей физики; </a:t>
            </a:r>
          </a:p>
          <a:p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в комиссии по составлению заданий и проверке олимпиадных задач, экспертная комиссия проектных работ учеников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направления методической работы: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578645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 печатные работы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817</TotalTime>
  <Words>1207</Words>
  <Application>Microsoft Office PowerPoint</Application>
  <PresentationFormat>Экран (4:3)</PresentationFormat>
  <Paragraphs>238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Аналитический отчёт за межаттестационный период  2006-2010 годы учителя физики Гимназии «АРТ-ЭТЮД»  Бондаренко Людмилы Игоревны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Технологии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Стендовая защита проекта на XIX Российской молодежной конференции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Аукцион физических экспериментальных задач 2005-2006 уч.год</vt:lpstr>
      <vt:lpstr>Подготовка к выездному лекторию 2006-2007 уч.год</vt:lpstr>
      <vt:lpstr>Аукцион физико-химических задач 10А и 10Б  2007-2008 уч.год   </vt:lpstr>
      <vt:lpstr>Физическая викторина  9 классы  2009-2010 уч.год</vt:lpstr>
      <vt:lpstr>Слайд 36</vt:lpstr>
      <vt:lpstr>Слайд 37</vt:lpstr>
      <vt:lpstr>Слайд 38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dc:creator>Oleg</dc:creator>
  <cp:lastModifiedBy>Олег</cp:lastModifiedBy>
  <cp:revision>88</cp:revision>
  <dcterms:created xsi:type="dcterms:W3CDTF">2010-11-12T18:50:52Z</dcterms:created>
  <dcterms:modified xsi:type="dcterms:W3CDTF">2015-09-27T03:40:09Z</dcterms:modified>
</cp:coreProperties>
</file>