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7" r:id="rId3"/>
    <p:sldId id="266" r:id="rId4"/>
    <p:sldId id="264" r:id="rId5"/>
    <p:sldId id="268" r:id="rId6"/>
    <p:sldId id="269" r:id="rId7"/>
    <p:sldId id="270" r:id="rId8"/>
    <p:sldId id="271" r:id="rId9"/>
    <p:sldId id="274" r:id="rId10"/>
    <p:sldId id="275" r:id="rId11"/>
    <p:sldId id="257" r:id="rId12"/>
    <p:sldId id="261" r:id="rId13"/>
    <p:sldId id="258" r:id="rId14"/>
    <p:sldId id="259" r:id="rId15"/>
    <p:sldId id="260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7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нравится ли тебе учиться?</c:v>
                </c:pt>
                <c:pt idx="1">
                  <c:v>Хотелось бы вернуться в начальную школу?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</c:v>
                </c:pt>
                <c:pt idx="1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иногда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нравится ли тебе учиться?</c:v>
                </c:pt>
                <c:pt idx="1">
                  <c:v>Хотелось бы вернуться в начальную школу?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</c:v>
                </c:pt>
                <c:pt idx="1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061728395061741E-2"/>
                  <c:y val="-1.4030163304472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3209876543209846E-2"/>
                  <c:y val="3.0866359269839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нравится ли тебе учиться?</c:v>
                </c:pt>
                <c:pt idx="1">
                  <c:v>Хотелось бы вернуться в начальную школу?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</c:v>
                </c:pt>
                <c:pt idx="1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знаю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5493827160493888E-2"/>
                  <c:y val="8.4180979826834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нравится ли тебе учиться?</c:v>
                </c:pt>
                <c:pt idx="1">
                  <c:v>Хотелось бы вернуться в начальную школу?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0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00266496"/>
        <c:axId val="200268032"/>
        <c:axId val="0"/>
      </c:bar3DChart>
      <c:catAx>
        <c:axId val="200266496"/>
        <c:scaling>
          <c:orientation val="minMax"/>
        </c:scaling>
        <c:delete val="0"/>
        <c:axPos val="b"/>
        <c:majorTickMark val="out"/>
        <c:minorTickMark val="none"/>
        <c:tickLblPos val="nextTo"/>
        <c:crossAx val="200268032"/>
        <c:crosses val="autoZero"/>
        <c:auto val="1"/>
        <c:lblAlgn val="ctr"/>
        <c:lblOffset val="100"/>
        <c:noMultiLvlLbl val="0"/>
      </c:catAx>
      <c:valAx>
        <c:axId val="200268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02664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 дается тебе учеба?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хорошо и без особого напряжения</c:v>
                </c:pt>
                <c:pt idx="1">
                  <c:v>хорошо, но стоит большого труда</c:v>
                </c:pt>
                <c:pt idx="2">
                  <c:v>неважно</c:v>
                </c:pt>
                <c:pt idx="3">
                  <c:v>неважно, но стоит огромных усилий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</c:v>
                </c:pt>
                <c:pt idx="1">
                  <c:v>14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221311493442427"/>
          <c:y val="0.13690221634430283"/>
          <c:w val="0.30684599400946683"/>
          <c:h val="0.63518741448819316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 язык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вызывающие затруднения</c:v>
                </c:pt>
                <c:pt idx="1">
                  <c:v>не вызывающие затруднения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</c:v>
                </c:pt>
                <c:pt idx="1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математика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вызывающие затруднения</c:v>
                </c:pt>
                <c:pt idx="1">
                  <c:v>не вызывающие затруднения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14</c:v>
                </c:pt>
                <c:pt idx="1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английский 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вызывающие затруднения</c:v>
                </c:pt>
                <c:pt idx="1">
                  <c:v>не вызывающие затруднения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</c:v>
                </c:pt>
                <c:pt idx="1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литература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вызывающие затруднения</c:v>
                </c:pt>
                <c:pt idx="1">
                  <c:v>не вызывающие затруднения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</c:v>
                </c:pt>
                <c:pt idx="1">
                  <c:v>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история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вызывающие затруднения</c:v>
                </c:pt>
                <c:pt idx="1">
                  <c:v>не вызывающие затруднения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2</c:v>
                </c:pt>
                <c:pt idx="1">
                  <c:v>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природоведение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вызывающие затруднения</c:v>
                </c:pt>
                <c:pt idx="1">
                  <c:v>не вызывающие затруднения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физкультура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вызывающие затруднения</c:v>
                </c:pt>
                <c:pt idx="1">
                  <c:v>не вызывающие затруднения</c:v>
                </c:pt>
              </c:strCache>
            </c:str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1</c:v>
                </c:pt>
                <c:pt idx="1">
                  <c:v>10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технология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вызывающие затруднения</c:v>
                </c:pt>
                <c:pt idx="1">
                  <c:v>не вызывающие затруднения</c:v>
                </c:pt>
              </c:strCache>
            </c:strRef>
          </c:cat>
          <c:val>
            <c:numRef>
              <c:f>Лист1!$I$2:$I$3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ОБЖ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вызывающие затруднения</c:v>
                </c:pt>
                <c:pt idx="1">
                  <c:v>не вызывающие затруднения</c:v>
                </c:pt>
              </c:strCache>
            </c:strRef>
          </c:cat>
          <c:val>
            <c:numRef>
              <c:f>Лист1!$J$2:$J$3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музыка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вызывающие затруднения</c:v>
                </c:pt>
                <c:pt idx="1">
                  <c:v>не вызывающие затруднения</c:v>
                </c:pt>
              </c:strCache>
            </c:strRef>
          </c:cat>
          <c:val>
            <c:numRef>
              <c:f>Лист1!$K$2:$K$3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ИЗО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вызывающие затруднения</c:v>
                </c:pt>
                <c:pt idx="1">
                  <c:v>не вызывающие затруднения</c:v>
                </c:pt>
              </c:strCache>
            </c:strRef>
          </c:cat>
          <c:val>
            <c:numRef>
              <c:f>Лист1!$L$2:$L$3</c:f>
              <c:numCache>
                <c:formatCode>General</c:formatCode>
                <c:ptCount val="2"/>
                <c:pt idx="0">
                  <c:v>1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690368"/>
        <c:axId val="57700352"/>
      </c:barChart>
      <c:catAx>
        <c:axId val="57690368"/>
        <c:scaling>
          <c:orientation val="minMax"/>
        </c:scaling>
        <c:delete val="0"/>
        <c:axPos val="b"/>
        <c:majorTickMark val="out"/>
        <c:minorTickMark val="none"/>
        <c:tickLblPos val="nextTo"/>
        <c:crossAx val="57700352"/>
        <c:crosses val="autoZero"/>
        <c:auto val="1"/>
        <c:lblAlgn val="ctr"/>
        <c:lblOffset val="100"/>
        <c:noMultiLvlLbl val="0"/>
      </c:catAx>
      <c:valAx>
        <c:axId val="57700352"/>
        <c:scaling>
          <c:orientation val="minMax"/>
        </c:scaling>
        <c:delete val="0"/>
        <c:axPos val="l"/>
        <c:minorGridlines/>
        <c:numFmt formatCode="General" sourceLinked="1"/>
        <c:majorTickMark val="out"/>
        <c:minorTickMark val="none"/>
        <c:tickLblPos val="nextTo"/>
        <c:crossAx val="576903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449237477887078E-2"/>
          <c:y val="4.1894650594378399E-2"/>
          <c:w val="0.70492835197798531"/>
          <c:h val="0.53939666425952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нравится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много учителей-предметников</c:v>
                </c:pt>
                <c:pt idx="1">
                  <c:v>кабинетная система</c:v>
                </c:pt>
                <c:pt idx="2">
                  <c:v>рабочие субботы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</c:v>
                </c:pt>
                <c:pt idx="1">
                  <c:v>17</c:v>
                </c:pt>
                <c:pt idx="2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нравится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802469135802484E-2"/>
                  <c:y val="-2.80625360834809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728395061728392E-3"/>
                  <c:y val="-1.1224130643577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много учителей-предметников</c:v>
                </c:pt>
                <c:pt idx="1">
                  <c:v>кабинетная система</c:v>
                </c:pt>
                <c:pt idx="2">
                  <c:v>рабочие субботы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 равно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1728395061728392E-3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45679012345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много учителей-предметников</c:v>
                </c:pt>
                <c:pt idx="1">
                  <c:v>кабинетная система</c:v>
                </c:pt>
                <c:pt idx="2">
                  <c:v>рабочие субботы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8</c:v>
                </c:pt>
                <c:pt idx="1">
                  <c:v>7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7769344"/>
        <c:axId val="57787520"/>
        <c:axId val="0"/>
      </c:bar3DChart>
      <c:catAx>
        <c:axId val="57769344"/>
        <c:scaling>
          <c:orientation val="minMax"/>
        </c:scaling>
        <c:delete val="0"/>
        <c:axPos val="b"/>
        <c:majorTickMark val="out"/>
        <c:minorTickMark val="none"/>
        <c:tickLblPos val="nextTo"/>
        <c:crossAx val="57787520"/>
        <c:crosses val="autoZero"/>
        <c:auto val="1"/>
        <c:lblAlgn val="ctr"/>
        <c:lblOffset val="100"/>
        <c:noMultiLvlLbl val="0"/>
      </c:catAx>
      <c:valAx>
        <c:axId val="57787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77693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0154465206773299"/>
          <c:y val="3.0866359269839376E-2"/>
          <c:w val="0.41584780014500539"/>
          <c:h val="0.85716829766394464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да, всегда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421214375250962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641883523868004E-3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Рассказываешь ли ты родителям о своих школьных делах?</c:v>
                </c:pt>
                <c:pt idx="1">
                  <c:v>Считаешь ли ты родителей своими помощниками?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</c:v>
                </c:pt>
                <c:pt idx="1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иногда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885402727637787E-2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928376704773601E-2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Рассказываешь ли ты родителям о своих школьных делах?</c:v>
                </c:pt>
                <c:pt idx="1">
                  <c:v>Считаешь ли ты родителей своими помощниками?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11</c:v>
                </c:pt>
                <c:pt idx="1">
                  <c:v>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75E-2"/>
                  <c:y val="-8.4180979826834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899727386683071E-2"/>
                  <c:y val="-1.1224130643577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Рассказываешь ли ты родителям о своих школьных делах?</c:v>
                </c:pt>
                <c:pt idx="1">
                  <c:v>Считаешь ли ты родителей своими помощниками?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4234240"/>
        <c:axId val="64235776"/>
        <c:axId val="0"/>
      </c:bar3DChart>
      <c:catAx>
        <c:axId val="64234240"/>
        <c:scaling>
          <c:orientation val="minMax"/>
        </c:scaling>
        <c:delete val="0"/>
        <c:axPos val="l"/>
        <c:majorTickMark val="out"/>
        <c:minorTickMark val="none"/>
        <c:tickLblPos val="nextTo"/>
        <c:crossAx val="64235776"/>
        <c:crosses val="autoZero"/>
        <c:auto val="1"/>
        <c:lblAlgn val="ctr"/>
        <c:lblOffset val="100"/>
        <c:noMultiLvlLbl val="0"/>
      </c:catAx>
      <c:valAx>
        <c:axId val="642357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642342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F0C05-29D3-4DF9-9495-40BA20D2BFEE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42764-27F5-4469-ADAA-392012C845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387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28566-C690-4F06-9E12-2C626D0C026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28566-C690-4F06-9E12-2C626D0C026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28566-C690-4F06-9E12-2C626D0C026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28566-C690-4F06-9E12-2C626D0C026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28566-C690-4F06-9E12-2C626D0C026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28566-C690-4F06-9E12-2C626D0C026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26F9AA0E-E400-49F0-8973-3F3353FF811E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7924835-E992-4BF7-8A32-54A37272B2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AA0E-E400-49F0-8973-3F3353FF811E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4835-E992-4BF7-8A32-54A37272B2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AA0E-E400-49F0-8973-3F3353FF811E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4835-E992-4BF7-8A32-54A37272B2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AA0E-E400-49F0-8973-3F3353FF811E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4835-E992-4BF7-8A32-54A37272B2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AA0E-E400-49F0-8973-3F3353FF811E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4835-E992-4BF7-8A32-54A37272B2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AA0E-E400-49F0-8973-3F3353FF811E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4835-E992-4BF7-8A32-54A37272B2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AA0E-E400-49F0-8973-3F3353FF811E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4835-E992-4BF7-8A32-54A37272B2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AA0E-E400-49F0-8973-3F3353FF811E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4835-E992-4BF7-8A32-54A37272B2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AA0E-E400-49F0-8973-3F3353FF811E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4835-E992-4BF7-8A32-54A37272B2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26F9AA0E-E400-49F0-8973-3F3353FF811E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7924835-E992-4BF7-8A32-54A37272B2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26F9AA0E-E400-49F0-8973-3F3353FF811E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7924835-E992-4BF7-8A32-54A37272B2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6F9AA0E-E400-49F0-8973-3F3353FF811E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7924835-E992-4BF7-8A32-54A37272B2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s.1september.ru/" TargetMode="External"/><Relationship Id="rId2" Type="http://schemas.openxmlformats.org/officeDocument/2006/relationships/hyperlink" Target="https://www.google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chool11.net/" TargetMode="External"/><Relationship Id="rId4" Type="http://schemas.openxmlformats.org/officeDocument/2006/relationships/hyperlink" Target="http://www.portal-slovo.ru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5.xml"/><Relationship Id="rId7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B%D0%B0%D1%82%D0%B8%D0%BD%D1%81%D0%BA%D0%B8%D0%B9_%D1%8F%D0%B7%D1%8B%D0%B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hyperlink" Target="http://ru.wikipedia.org/wiki/%D0%91%D0%B8%D0%BE%D0%BB%D0%BE%D0%B3%D0%B8%D1%87%D0%B5%D1%81%D0%BA%D0%B0%D1%8F_%D1%8D%D0%B2%D0%BE%D0%BB%D1%8E%D1%86%D0%B8%D1%8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789040"/>
            <a:ext cx="5712179" cy="823510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ru-RU" smtClean="0">
                <a:solidFill>
                  <a:srgbClr val="002060"/>
                </a:solidFill>
                <a:latin typeface="+mj-lt"/>
              </a:rPr>
              <a:t>Адаптация пятиклассников в 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основной школе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.</a:t>
            </a:r>
            <a:endParaRPr lang="ru-RU" dirty="0" smtClean="0">
              <a:solidFill>
                <a:srgbClr val="002060"/>
              </a:solidFill>
              <a:latin typeface="+mj-lt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+mj-lt"/>
              </a:rPr>
              <a:t>Анализ анкет 5 «А» класса. </a:t>
            </a:r>
          </a:p>
          <a:p>
            <a:endParaRPr lang="ru-RU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772816"/>
            <a:ext cx="6192688" cy="1754326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  <a:latin typeface="Gabriola" pitchFamily="82" charset="0"/>
              </a:rPr>
              <a:t>Мысли    об      учебе вслух….</a:t>
            </a:r>
            <a:endParaRPr lang="ru-RU" sz="5400" b="1" cap="all" spc="0" dirty="0">
              <a:ln w="0"/>
              <a:solidFill>
                <a:srgbClr val="FFC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5805264"/>
            <a:ext cx="51480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ФИЛЬШИНА  НАТАЛЬЯ  ИВАНОВНА</a:t>
            </a:r>
          </a:p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классный руководитель 5 А класса</a:t>
            </a:r>
          </a:p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МБОУ «СОШ №14» г.Донской</a:t>
            </a:r>
          </a:p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Тульской области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2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9"/>
            <a:ext cx="7560840" cy="792088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C00000"/>
                </a:solidFill>
              </a:rPr>
              <a:t>Цикл родительских собраний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12776"/>
            <a:ext cx="7056784" cy="468052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000" u="sng" cap="all" dirty="0" smtClean="0"/>
              <a:t>ПЕРВОЕ СОБРАНИЕ</a:t>
            </a:r>
            <a:endParaRPr lang="ru-RU" sz="2000" u="sng" dirty="0" smtClean="0"/>
          </a:p>
          <a:p>
            <a:r>
              <a:rPr lang="ru-RU" sz="2000" b="1" dirty="0" smtClean="0"/>
              <a:t>Тема</a:t>
            </a:r>
            <a:r>
              <a:rPr lang="ru-RU" sz="2000" b="1" cap="all" dirty="0" smtClean="0"/>
              <a:t>: </a:t>
            </a:r>
            <a:r>
              <a:rPr lang="ru-RU" sz="2000" b="1" cap="all" dirty="0" smtClean="0">
                <a:solidFill>
                  <a:srgbClr val="C00000"/>
                </a:solidFill>
              </a:rPr>
              <a:t>ТРУДНОСТИ АДАПТАЦИИ РЕБЕНКА </a:t>
            </a:r>
            <a:br>
              <a:rPr lang="ru-RU" sz="2000" b="1" cap="all" dirty="0" smtClean="0">
                <a:solidFill>
                  <a:srgbClr val="C00000"/>
                </a:solidFill>
              </a:rPr>
            </a:br>
            <a:r>
              <a:rPr lang="ru-RU" sz="2000" b="1" cap="all" dirty="0" smtClean="0">
                <a:solidFill>
                  <a:srgbClr val="C00000"/>
                </a:solidFill>
              </a:rPr>
              <a:t>К ОБУЧЕНИЮ В 5 КЛАССЕ </a:t>
            </a:r>
          </a:p>
          <a:p>
            <a:r>
              <a:rPr lang="ru-RU" sz="2000" b="1" i="1" u="sng" cap="all" dirty="0" smtClean="0">
                <a:solidFill>
                  <a:srgbClr val="C00000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000" u="sng" cap="all" dirty="0" smtClean="0"/>
              <a:t>ВТОРОЕ СОБРАНИЕ</a:t>
            </a:r>
            <a:endParaRPr lang="ru-RU" sz="2000" u="sng" dirty="0" smtClean="0"/>
          </a:p>
          <a:p>
            <a:r>
              <a:rPr lang="ru-RU" sz="2000" b="1" dirty="0" smtClean="0"/>
              <a:t>Тема</a:t>
            </a:r>
            <a:r>
              <a:rPr lang="ru-RU" sz="2000" b="1" cap="all" dirty="0" smtClean="0"/>
              <a:t>: </a:t>
            </a:r>
            <a:r>
              <a:rPr lang="ru-RU" sz="2000" b="1" cap="all" dirty="0" smtClean="0">
                <a:solidFill>
                  <a:srgbClr val="C00000"/>
                </a:solidFill>
              </a:rPr>
              <a:t>РОЛЬ ОБЩЕНИЯ В ЖИЗНИ ШКОЛЬНИКА</a:t>
            </a:r>
          </a:p>
          <a:p>
            <a:endParaRPr lang="ru-RU" sz="2000" b="1" cap="all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000" u="sng" cap="all" dirty="0" smtClean="0"/>
              <a:t>ТРЕТЬЕ СОБРАНИЕ</a:t>
            </a:r>
            <a:endParaRPr lang="ru-RU" sz="2000" u="sng" dirty="0" smtClean="0"/>
          </a:p>
          <a:p>
            <a:r>
              <a:rPr lang="ru-RU" sz="2000" b="1" dirty="0" smtClean="0"/>
              <a:t>Тема</a:t>
            </a:r>
            <a:r>
              <a:rPr lang="ru-RU" sz="2000" b="1" cap="all" dirty="0" smtClean="0"/>
              <a:t>: </a:t>
            </a:r>
            <a:r>
              <a:rPr lang="ru-RU" sz="2000" b="1" cap="all" dirty="0" smtClean="0">
                <a:solidFill>
                  <a:srgbClr val="C00000"/>
                </a:solidFill>
              </a:rPr>
              <a:t>КУЛЬТУРНЫЕ ЦЕННОСТИ СЕМЬИ </a:t>
            </a:r>
            <a:br>
              <a:rPr lang="ru-RU" sz="2000" b="1" cap="all" dirty="0" smtClean="0">
                <a:solidFill>
                  <a:srgbClr val="C00000"/>
                </a:solidFill>
              </a:rPr>
            </a:br>
            <a:r>
              <a:rPr lang="ru-RU" sz="2000" b="1" cap="all" dirty="0" smtClean="0">
                <a:solidFill>
                  <a:srgbClr val="C00000"/>
                </a:solidFill>
              </a:rPr>
              <a:t>И ИХ ЗНАЧЕНИЕ ДЛЯ РЕБЕНКА</a:t>
            </a:r>
          </a:p>
          <a:p>
            <a:pPr>
              <a:buNone/>
            </a:pPr>
            <a:endParaRPr lang="ru-RU" sz="2000" b="1" cap="all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000" u="sng" cap="all" dirty="0" smtClean="0"/>
              <a:t>ЧЕТВЕРТОЕ СОБРАНИЕ</a:t>
            </a:r>
            <a:endParaRPr lang="ru-RU" sz="2000" u="sng" dirty="0" smtClean="0"/>
          </a:p>
          <a:p>
            <a:r>
              <a:rPr lang="ru-RU" sz="2000" b="1" dirty="0" smtClean="0"/>
              <a:t>Тема</a:t>
            </a:r>
            <a:r>
              <a:rPr lang="ru-RU" sz="2000" b="1" cap="all" dirty="0" smtClean="0"/>
              <a:t>: </a:t>
            </a:r>
            <a:r>
              <a:rPr lang="ru-RU" sz="2000" b="1" cap="all" dirty="0" smtClean="0">
                <a:solidFill>
                  <a:srgbClr val="C00000"/>
                </a:solidFill>
              </a:rPr>
              <a:t>ИТОГИ ПРОШЕДШЕГО УЧЕБНОГО ГОДА – </a:t>
            </a:r>
            <a:br>
              <a:rPr lang="ru-RU" sz="2000" b="1" cap="all" dirty="0" smtClean="0">
                <a:solidFill>
                  <a:srgbClr val="C00000"/>
                </a:solidFill>
              </a:rPr>
            </a:br>
            <a:r>
              <a:rPr lang="ru-RU" sz="2000" b="1" cap="all" dirty="0" smtClean="0">
                <a:solidFill>
                  <a:srgbClr val="C00000"/>
                </a:solidFill>
              </a:rPr>
              <a:t>«ВОТ И СТАЛИ МЫ НА ГОД ВЗРОСЛЕЙ»</a:t>
            </a:r>
            <a:endParaRPr lang="ru-RU" sz="2000" dirty="0" smtClean="0">
              <a:solidFill>
                <a:srgbClr val="C00000"/>
              </a:solidFill>
            </a:endParaRP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Улыбающееся лицо 3">
            <a:hlinkClick r:id="rId3" action="ppaction://hlinksldjump"/>
          </p:cNvPr>
          <p:cNvSpPr/>
          <p:nvPr/>
        </p:nvSpPr>
        <p:spPr>
          <a:xfrm>
            <a:off x="8460432" y="6165304"/>
            <a:ext cx="683568" cy="69269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20688"/>
            <a:ext cx="6965245" cy="64807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анкет 5 «А»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7380313"/>
              </p:ext>
            </p:extLst>
          </p:nvPr>
        </p:nvGraphicFramePr>
        <p:xfrm>
          <a:off x="857224" y="1071546"/>
          <a:ext cx="745862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420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038745"/>
              </p:ext>
            </p:extLst>
          </p:nvPr>
        </p:nvGraphicFramePr>
        <p:xfrm>
          <a:off x="899592" y="908720"/>
          <a:ext cx="727280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008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92697"/>
            <a:ext cx="6965245" cy="4502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Школьные предметы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865228"/>
              </p:ext>
            </p:extLst>
          </p:nvPr>
        </p:nvGraphicFramePr>
        <p:xfrm>
          <a:off x="714348" y="1142984"/>
          <a:ext cx="7530629" cy="5143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685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789345" cy="66720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Новое в школьной жизни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804344"/>
              </p:ext>
            </p:extLst>
          </p:nvPr>
        </p:nvGraphicFramePr>
        <p:xfrm>
          <a:off x="827584" y="1556792"/>
          <a:ext cx="748883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9968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Взаимоотношения с родителями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6225898"/>
              </p:ext>
            </p:extLst>
          </p:nvPr>
        </p:nvGraphicFramePr>
        <p:xfrm>
          <a:off x="683568" y="1556792"/>
          <a:ext cx="7704856" cy="47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925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https://www.google.ru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en-US" dirty="0">
                <a:hlinkClick r:id="rId3"/>
              </a:rPr>
              <a:t>http://ps.1september.ru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r>
              <a:rPr lang="en-US" dirty="0">
                <a:hlinkClick r:id="rId4"/>
              </a:rPr>
              <a:t>http://www.portal-slovo.ru</a:t>
            </a:r>
            <a:r>
              <a:rPr lang="en-US" dirty="0" smtClean="0">
                <a:hlinkClick r:id="rId4"/>
              </a:rPr>
              <a:t>/</a:t>
            </a:r>
            <a:endParaRPr lang="ru-RU" dirty="0" smtClean="0"/>
          </a:p>
          <a:p>
            <a:r>
              <a:rPr lang="en-US" dirty="0">
                <a:hlinkClick r:id="rId5"/>
              </a:rPr>
              <a:t>http://school11.net</a:t>
            </a:r>
            <a:r>
              <a:rPr lang="en-US" dirty="0" smtClean="0">
                <a:hlinkClick r:id="rId5"/>
              </a:rPr>
              <a:t>/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63040" y="980728"/>
            <a:ext cx="6565344" cy="4742341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Основные изменения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Психологи выделяют следующие критерии адаптации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Понятие и особенности адаптации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Особенности развития школьников 10-11 лет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Рекомендации родителям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Цикл родительских собраний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Анализ анкетирования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2318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изменения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12776"/>
            <a:ext cx="7488832" cy="4752528"/>
          </a:xfrm>
        </p:spPr>
        <p:txBody>
          <a:bodyPr/>
          <a:lstStyle/>
          <a:p>
            <a:r>
              <a:rPr lang="ru-RU" dirty="0" smtClean="0"/>
              <a:t>переход </a:t>
            </a:r>
            <a:r>
              <a:rPr lang="ru-RU" dirty="0"/>
              <a:t>от одного основного учителя к системе </a:t>
            </a:r>
            <a:r>
              <a:rPr lang="en-US" dirty="0" smtClean="0"/>
              <a:t>“</a:t>
            </a:r>
            <a:r>
              <a:rPr lang="ru-RU" dirty="0" smtClean="0"/>
              <a:t>классный </a:t>
            </a:r>
            <a:r>
              <a:rPr lang="ru-RU" dirty="0"/>
              <a:t>руководитель – </a:t>
            </a:r>
            <a:r>
              <a:rPr lang="ru-RU" dirty="0" smtClean="0"/>
              <a:t>учителя-предметники</a:t>
            </a:r>
            <a:r>
              <a:rPr lang="en-US" dirty="0" smtClean="0"/>
              <a:t>”</a:t>
            </a:r>
            <a:r>
              <a:rPr lang="ru-RU" dirty="0" smtClean="0"/>
              <a:t>;</a:t>
            </a:r>
          </a:p>
          <a:p>
            <a:r>
              <a:rPr lang="ru-RU" dirty="0"/>
              <a:t>кабинетная </a:t>
            </a:r>
            <a:r>
              <a:rPr lang="ru-RU" dirty="0" smtClean="0"/>
              <a:t>система;</a:t>
            </a:r>
          </a:p>
          <a:p>
            <a:r>
              <a:rPr lang="ru-RU" dirty="0" smtClean="0"/>
              <a:t>прекращение посещения </a:t>
            </a:r>
            <a:r>
              <a:rPr lang="ru-RU" dirty="0"/>
              <a:t>группы продленного </a:t>
            </a:r>
            <a:r>
              <a:rPr lang="ru-RU" dirty="0" smtClean="0"/>
              <a:t>дня;</a:t>
            </a:r>
          </a:p>
          <a:p>
            <a:r>
              <a:rPr lang="ru-RU" dirty="0"/>
              <a:t>возрастает разнообразие требований, предъявляемых к школьнику </a:t>
            </a:r>
            <a:r>
              <a:rPr lang="ru-RU" dirty="0" smtClean="0"/>
              <a:t>учителями;</a:t>
            </a:r>
          </a:p>
          <a:p>
            <a:r>
              <a:rPr lang="ru-RU" dirty="0"/>
              <a:t>возрастает  темп </a:t>
            </a:r>
            <a:r>
              <a:rPr lang="ru-RU" dirty="0" smtClean="0"/>
              <a:t>работы. </a:t>
            </a:r>
            <a:endParaRPr lang="ru-RU" dirty="0"/>
          </a:p>
        </p:txBody>
      </p:sp>
      <p:sp>
        <p:nvSpPr>
          <p:cNvPr id="5" name="Улыбающееся лицо 4">
            <a:hlinkClick r:id="rId2" action="ppaction://hlinksldjump"/>
          </p:cNvPr>
          <p:cNvSpPr/>
          <p:nvPr/>
        </p:nvSpPr>
        <p:spPr>
          <a:xfrm>
            <a:off x="8460432" y="6165304"/>
            <a:ext cx="683568" cy="69269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8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323528" y="1285875"/>
            <a:ext cx="7848872" cy="630957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Некоторые причины падения успеваемости и интереса к учебе </a:t>
            </a:r>
            <a:b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при переходе из начальной школы  основную</a:t>
            </a:r>
            <a:r>
              <a:rPr lang="ru-RU" sz="4400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44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endParaRPr lang="ru-RU" sz="4400" b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255840"/>
              </p:ext>
            </p:extLst>
          </p:nvPr>
        </p:nvGraphicFramePr>
        <p:xfrm>
          <a:off x="755577" y="1785939"/>
          <a:ext cx="7632848" cy="4426354"/>
        </p:xfrm>
        <a:graphic>
          <a:graphicData uri="http://schemas.openxmlformats.org/drawingml/2006/table">
            <a:tbl>
              <a:tblPr bandRow="1">
                <a:tableStyleId>{FABFCF23-3B69-468F-B69F-88F6DE6A72F2}</a:tableStyleId>
              </a:tblPr>
              <a:tblGrid>
                <a:gridCol w="3452355"/>
                <a:gridCol w="4180493"/>
              </a:tblGrid>
              <a:tr h="75936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1" i="0" dirty="0">
                          <a:solidFill>
                            <a:srgbClr val="0038A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 начальной школы «видит» каждого своего ученика не отстраненно</a:t>
                      </a:r>
                      <a:endParaRPr lang="ru-RU" sz="1400" b="1" i="0" dirty="0">
                        <a:solidFill>
                          <a:srgbClr val="0038A8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1" i="0" dirty="0">
                          <a:solidFill>
                            <a:srgbClr val="0038A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Для среднего звена характерна </a:t>
                      </a:r>
                      <a:r>
                        <a:rPr lang="ru-RU" sz="1600" b="1" i="0" dirty="0" smtClean="0">
                          <a:solidFill>
                            <a:srgbClr val="0038A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более обобщенная оценка ученика учителем-предметником  (</a:t>
                      </a:r>
                      <a:r>
                        <a:rPr lang="ru-RU" sz="1400" b="1" i="0" kern="1200" dirty="0" err="1" smtClean="0">
                          <a:solidFill>
                            <a:srgbClr val="0038A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деиндивидуализация</a:t>
                      </a:r>
                      <a:r>
                        <a:rPr lang="ru-RU" sz="1400" b="1" i="0" kern="1200" dirty="0" smtClean="0">
                          <a:solidFill>
                            <a:srgbClr val="0038A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400" b="1" i="0" dirty="0">
                        <a:solidFill>
                          <a:srgbClr val="0038A8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21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i="0" dirty="0" smtClean="0">
                          <a:solidFill>
                            <a:srgbClr val="0038A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Оценка </a:t>
                      </a:r>
                      <a:r>
                        <a:rPr lang="ru-RU" sz="1600" b="1" i="0" dirty="0">
                          <a:solidFill>
                            <a:srgbClr val="0038A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учителя оптимистична, действует сообразно образовательному потенциалу ученика</a:t>
                      </a:r>
                      <a:endParaRPr lang="ru-RU" sz="1400" b="1" i="0" dirty="0">
                        <a:solidFill>
                          <a:srgbClr val="0038A8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i="0" dirty="0" smtClean="0">
                          <a:solidFill>
                            <a:srgbClr val="0038A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 Ученик видится </a:t>
                      </a:r>
                      <a:r>
                        <a:rPr lang="ru-RU" sz="1600" b="1" i="0" dirty="0">
                          <a:solidFill>
                            <a:srgbClr val="0038A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учителю несовершенным в сравнении со старшими школьниками, к нему предъявляются завышенные требования</a:t>
                      </a:r>
                      <a:endParaRPr lang="ru-RU" sz="1400" b="1" i="0" dirty="0">
                        <a:solidFill>
                          <a:srgbClr val="0038A8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79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ru-RU" sz="1600" b="1" i="0" dirty="0" smtClean="0">
                          <a:solidFill>
                            <a:srgbClr val="0038A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Преобладание </a:t>
                      </a:r>
                      <a:r>
                        <a:rPr lang="ru-RU" sz="1600" b="1" i="0" dirty="0">
                          <a:solidFill>
                            <a:srgbClr val="0038A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устных форм работы только по одному источнику (</a:t>
                      </a:r>
                      <a:r>
                        <a:rPr lang="ru-RU" sz="1600" b="1" i="0" dirty="0" smtClean="0">
                          <a:solidFill>
                            <a:srgbClr val="0038A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учебнику)</a:t>
                      </a:r>
                      <a:endParaRPr lang="ru-RU" sz="1400" b="1" i="0" dirty="0" smtClean="0">
                        <a:solidFill>
                          <a:srgbClr val="0038A8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ru-RU" sz="1600" b="1" i="0" dirty="0" smtClean="0">
                          <a:solidFill>
                            <a:srgbClr val="0038A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Основные </a:t>
                      </a:r>
                      <a:r>
                        <a:rPr lang="ru-RU" sz="1600" b="1" i="0" dirty="0">
                          <a:solidFill>
                            <a:srgbClr val="0038A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тексты – художественные и научно-популярные, апеллирующие к памяти и воображению маленьких читателей </a:t>
                      </a:r>
                      <a:endParaRPr lang="ru-RU" sz="1400" b="1" i="0" dirty="0">
                        <a:solidFill>
                          <a:srgbClr val="0038A8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i="0" dirty="0" smtClean="0">
                          <a:solidFill>
                            <a:srgbClr val="0038A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 Тексты </a:t>
                      </a:r>
                      <a:r>
                        <a:rPr lang="ru-RU" sz="1600" b="1" i="0" dirty="0">
                          <a:solidFill>
                            <a:srgbClr val="0038A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(письменные и устные) содержат не только конкретную описательную информацию, но и развернутые рассуждения, описания способов анализа и обобщения </a:t>
                      </a:r>
                      <a:r>
                        <a:rPr lang="ru-RU" sz="1600" b="1" i="0" dirty="0" smtClean="0">
                          <a:solidFill>
                            <a:srgbClr val="0038A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фактов</a:t>
                      </a:r>
                      <a:endParaRPr lang="ru-RU" sz="1400" b="1" i="0" dirty="0" smtClean="0">
                        <a:solidFill>
                          <a:srgbClr val="0038A8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i="0" dirty="0" smtClean="0">
                          <a:solidFill>
                            <a:srgbClr val="0038A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</a:t>
                      </a:r>
                      <a:r>
                        <a:rPr lang="ru-RU" sz="1400" b="1" i="0" baseline="0" dirty="0" smtClean="0">
                          <a:solidFill>
                            <a:srgbClr val="0038A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r>
                        <a:rPr lang="ru-RU" sz="1600" b="1" i="0" dirty="0" smtClean="0">
                          <a:solidFill>
                            <a:srgbClr val="0038A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Научно-популярные </a:t>
                      </a:r>
                      <a:r>
                        <a:rPr lang="ru-RU" sz="1600" b="1" i="0" dirty="0">
                          <a:solidFill>
                            <a:srgbClr val="0038A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тексты - нового уровня, содержат </a:t>
                      </a:r>
                      <a:r>
                        <a:rPr lang="ru-RU" sz="1600" b="1" i="0" dirty="0" smtClean="0">
                          <a:solidFill>
                            <a:srgbClr val="0038A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больший </a:t>
                      </a:r>
                      <a:r>
                        <a:rPr lang="ru-RU" sz="1600" b="1" i="0" dirty="0">
                          <a:solidFill>
                            <a:srgbClr val="0038A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объему теоретический </a:t>
                      </a:r>
                      <a:r>
                        <a:rPr lang="ru-RU" sz="1600" b="1" i="0" dirty="0" smtClean="0">
                          <a:solidFill>
                            <a:srgbClr val="0038A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материал, имеют </a:t>
                      </a:r>
                      <a:r>
                        <a:rPr lang="ru-RU" sz="1600" b="1" i="0" dirty="0" err="1" smtClean="0">
                          <a:solidFill>
                            <a:srgbClr val="0038A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гипертекстуальность</a:t>
                      </a:r>
                      <a:r>
                        <a:rPr lang="ru-RU" sz="1600" b="1" i="0" dirty="0" smtClean="0">
                          <a:solidFill>
                            <a:srgbClr val="0038A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проблемную</a:t>
                      </a:r>
                      <a:r>
                        <a:rPr lang="ru-RU" sz="1600" b="1" i="0" baseline="0" dirty="0" smtClean="0">
                          <a:solidFill>
                            <a:srgbClr val="0038A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направленность </a:t>
                      </a:r>
                      <a:endParaRPr lang="ru-RU" sz="1400" b="1" i="0" dirty="0">
                        <a:solidFill>
                          <a:srgbClr val="0038A8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Улыбающееся лицо 4">
            <a:hlinkClick r:id="rId3" action="ppaction://hlinksldjump"/>
          </p:cNvPr>
          <p:cNvSpPr/>
          <p:nvPr/>
        </p:nvSpPr>
        <p:spPr>
          <a:xfrm>
            <a:off x="8460432" y="6165304"/>
            <a:ext cx="683568" cy="69269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29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6965245" cy="1202485"/>
          </a:xfrm>
        </p:spPr>
        <p:txBody>
          <a:bodyPr/>
          <a:lstStyle/>
          <a:p>
            <a:r>
              <a:rPr lang="ru-RU" sz="3200" b="1" u="sng" dirty="0" smtClean="0">
                <a:solidFill>
                  <a:srgbClr val="C00000"/>
                </a:solidFill>
              </a:rPr>
              <a:t>Психологи выделяют следующие критерии адаптации</a:t>
            </a:r>
            <a:endParaRPr lang="ru-RU" sz="3200" b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916832"/>
            <a:ext cx="7056784" cy="4046047"/>
          </a:xfrm>
        </p:spPr>
        <p:txBody>
          <a:bodyPr>
            <a:normAutofit/>
          </a:bodyPr>
          <a:lstStyle/>
          <a:p>
            <a:r>
              <a:rPr lang="ru-RU" i="1" dirty="0" smtClean="0"/>
              <a:t>Достаточная </a:t>
            </a:r>
            <a:r>
              <a:rPr lang="ru-RU" i="1" dirty="0" err="1" smtClean="0"/>
              <a:t>сформированность</a:t>
            </a:r>
            <a:r>
              <a:rPr lang="ru-RU" i="1" dirty="0" smtClean="0"/>
              <a:t> основных компонентов учебной деятельности, позволяющая успешно усваивать программный материал;</a:t>
            </a:r>
          </a:p>
          <a:p>
            <a:r>
              <a:rPr lang="ru-RU" i="1" dirty="0" smtClean="0"/>
              <a:t>Возникновение новообразований: произвольность, рефлексия, понятийное мышление;</a:t>
            </a:r>
          </a:p>
          <a:p>
            <a:r>
              <a:rPr lang="ru-RU" i="1" dirty="0" smtClean="0"/>
              <a:t>Установление более «взрослых» взаимоотношений с учителями и одноклассниками.</a:t>
            </a:r>
            <a:endParaRPr lang="ru-RU" i="1" dirty="0"/>
          </a:p>
        </p:txBody>
      </p:sp>
      <p:sp>
        <p:nvSpPr>
          <p:cNvPr id="4" name="Улыбающееся лицо 3">
            <a:hlinkClick r:id="rId3" action="ppaction://hlinksldjump"/>
          </p:cNvPr>
          <p:cNvSpPr/>
          <p:nvPr/>
        </p:nvSpPr>
        <p:spPr>
          <a:xfrm>
            <a:off x="8460432" y="6165304"/>
            <a:ext cx="683568" cy="69269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817583"/>
            <a:ext cx="7560839" cy="539716"/>
          </a:xfrm>
        </p:spPr>
        <p:txBody>
          <a:bodyPr>
            <a:normAutofit fontScale="90000"/>
          </a:bodyPr>
          <a:lstStyle/>
          <a:p>
            <a:r>
              <a:rPr lang="ru-RU" sz="3600" u="sng" dirty="0" smtClean="0">
                <a:solidFill>
                  <a:srgbClr val="FF0000"/>
                </a:solidFill>
              </a:rPr>
              <a:t>Понятие и особенности адаптации</a:t>
            </a:r>
            <a:endParaRPr lang="ru-RU" sz="3600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500174"/>
            <a:ext cx="7416824" cy="4593121"/>
          </a:xfrm>
        </p:spPr>
        <p:txBody>
          <a:bodyPr>
            <a:normAutofit lnSpcReduction="10000"/>
          </a:bodyPr>
          <a:lstStyle/>
          <a:p>
            <a:pPr indent="274320">
              <a:spcBef>
                <a:spcPts val="0"/>
              </a:spcBef>
              <a:buNone/>
            </a:pP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Биологи́ческая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адапта́ция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(от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  <a:hlinkClick r:id="rId3" action="ppaction://hlinkfile" tooltip="Латинский язык"/>
              </a:rPr>
              <a:t>лат.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adaptatio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— приспособление) — процесс приспособления организма к внешним условиям в процессе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  <a:hlinkClick r:id="rId4" action="ppaction://hlinkfile" tooltip="Биологическая эволюция"/>
              </a:rPr>
              <a:t>эволюции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включая морфофизиологическую и поведенческую составляющие. </a:t>
            </a:r>
          </a:p>
          <a:p>
            <a:pPr indent="274320">
              <a:spcBef>
                <a:spcPts val="0"/>
              </a:spcBef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СОЦИАЛЬНАЯ АДАПТАЦИЯ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(лат.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adaptare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 приспособлять) - процесс приспособления, освоения, как правило активного, личностью или группой новых для нее социальных условий или социальной среды. В современной социологии С.А. в большинстве случаев понимается как такой социальный процесс, в котором 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адаптант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(личность, социальная группа), и социальная среда являются адаптивно-адаптирующими системами, то есть активно взаимодействуют, оказывают активное воздействие друг на друга в процессе С.А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sp>
        <p:nvSpPr>
          <p:cNvPr id="4" name="Улыбающееся лицо 3">
            <a:hlinkClick r:id="rId5" action="ppaction://hlinksldjump"/>
          </p:cNvPr>
          <p:cNvSpPr/>
          <p:nvPr/>
        </p:nvSpPr>
        <p:spPr>
          <a:xfrm>
            <a:off x="8460432" y="6165304"/>
            <a:ext cx="683568" cy="69269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-60000">
            <a:off x="838517" y="683601"/>
            <a:ext cx="7160436" cy="1315473"/>
          </a:xfrm>
        </p:spPr>
        <p:txBody>
          <a:bodyPr>
            <a:noAutofit/>
          </a:bodyPr>
          <a:lstStyle/>
          <a:p>
            <a:r>
              <a:rPr lang="ru-RU" sz="4000" u="sng" dirty="0" smtClean="0">
                <a:solidFill>
                  <a:srgbClr val="FF0000"/>
                </a:solidFill>
              </a:rPr>
              <a:t>Особенности развития школьников 10-11 лет</a:t>
            </a:r>
            <a:endParaRPr lang="ru-RU" sz="4000" u="sng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rot="-60000">
            <a:off x="803806" y="2446537"/>
            <a:ext cx="4054820" cy="2100400"/>
          </a:xfrm>
        </p:spPr>
        <p:txBody>
          <a:bodyPr>
            <a:normAutofit fontScale="85000" lnSpcReduction="10000"/>
          </a:bodyPr>
          <a:lstStyle/>
          <a:p>
            <a:r>
              <a:rPr lang="ru-RU" sz="3200" i="1" dirty="0" smtClean="0"/>
              <a:t>«Память становится мыслящей, а восприятие думающим», </a:t>
            </a:r>
            <a:r>
              <a:rPr lang="ru-RU" sz="3200" dirty="0" smtClean="0"/>
              <a:t>- </a:t>
            </a:r>
            <a:r>
              <a:rPr lang="ru-RU" sz="3200" dirty="0" err="1" smtClean="0"/>
              <a:t>Д.Б.Эльконин</a:t>
            </a:r>
            <a:endParaRPr lang="ru-RU" sz="3200" dirty="0"/>
          </a:p>
        </p:txBody>
      </p:sp>
      <p:pic>
        <p:nvPicPr>
          <p:cNvPr id="7" name="Содержимое 4" descr="буря чувств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7686" y="2786058"/>
            <a:ext cx="3747838" cy="28108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Улыбающееся лицо 4">
            <a:hlinkClick r:id="rId4" action="ppaction://hlinksldjump"/>
          </p:cNvPr>
          <p:cNvSpPr/>
          <p:nvPr/>
        </p:nvSpPr>
        <p:spPr>
          <a:xfrm>
            <a:off x="8460432" y="6165304"/>
            <a:ext cx="683568" cy="69269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-60000">
            <a:off x="984483" y="791335"/>
            <a:ext cx="3064827" cy="1503037"/>
          </a:xfrm>
        </p:spPr>
        <p:txBody>
          <a:bodyPr/>
          <a:lstStyle/>
          <a:p>
            <a:r>
              <a:rPr lang="ru-RU" u="sng" dirty="0" smtClean="0"/>
              <a:t>Особенности развития школьников 10-11 лет</a:t>
            </a:r>
            <a:endParaRPr lang="ru-RU" u="sng" dirty="0"/>
          </a:p>
        </p:txBody>
      </p:sp>
      <p:pic>
        <p:nvPicPr>
          <p:cNvPr id="5" name="Содержимое 4" descr="буря чувств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1556792"/>
            <a:ext cx="3603734" cy="33843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rot="-60000">
            <a:off x="1002517" y="2370605"/>
            <a:ext cx="3576903" cy="3574297"/>
          </a:xfrm>
        </p:spPr>
        <p:txBody>
          <a:bodyPr>
            <a:normAutofit fontScale="92500"/>
          </a:bodyPr>
          <a:lstStyle/>
          <a:p>
            <a:pPr algn="l">
              <a:buFont typeface="Wingdings" pitchFamily="2" charset="2"/>
              <a:buChar char="Ø"/>
            </a:pPr>
            <a:r>
              <a:rPr lang="ru-RU" sz="1800" dirty="0" smtClean="0"/>
              <a:t>Привычные для младшей школы ситуации подвергаются корректировке и переоценке, во внимание принимаются те качества ребенка, которые проявляются во время общения.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Переход из начальной школы:</a:t>
            </a:r>
          </a:p>
          <a:p>
            <a:pPr algn="l"/>
            <a:r>
              <a:rPr lang="ru-RU" sz="1800" u="sng" dirty="0" smtClean="0">
                <a:solidFill>
                  <a:srgbClr val="C00000"/>
                </a:solidFill>
              </a:rPr>
              <a:t>Новые учителя, разнообразие их требований, занятия в разных кабинетах, необходимость вступать в контакты со старшеклассниками.</a:t>
            </a:r>
            <a:endParaRPr lang="ru-RU" sz="1800" u="sng" dirty="0">
              <a:solidFill>
                <a:srgbClr val="C00000"/>
              </a:solidFill>
            </a:endParaRPr>
          </a:p>
        </p:txBody>
      </p:sp>
      <p:pic>
        <p:nvPicPr>
          <p:cNvPr id="6" name="Содержимое 4" descr="буря чувств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4876" y="1500174"/>
            <a:ext cx="3603734" cy="33843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3"/>
            <a:ext cx="6965245" cy="864096"/>
          </a:xfrm>
        </p:spPr>
        <p:txBody>
          <a:bodyPr/>
          <a:lstStyle/>
          <a:p>
            <a:r>
              <a:rPr lang="ru-RU" u="sng" dirty="0" smtClean="0">
                <a:solidFill>
                  <a:srgbClr val="C00000"/>
                </a:solidFill>
              </a:rPr>
              <a:t>Рекомендации родителям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214422"/>
            <a:ext cx="7776864" cy="545493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Воодушевите ребенка на рассказ о своих школьных делах.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Регулярно беседуйте с учителями вашего ребенка о его успеваемости, поведении, взаимоотношениях с другими детьми.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Не связывайте оценки за успеваемость со своей системой наказаний и поощрений.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Знайте программу и особенности школы, где учится ваш ребенок.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Помогайте ребенку выполнять домашние задания, но не делайте их сами.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Помогите ребенку почувствовать интерес к тому, что преподают в школе.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Особые усилия прилагайте для поддержания спокойной обстановки в доме, когда в школьной жизни ребенка происходят изменения.</a:t>
            </a:r>
          </a:p>
          <a:p>
            <a:endParaRPr lang="ru-RU" dirty="0"/>
          </a:p>
        </p:txBody>
      </p:sp>
      <p:sp>
        <p:nvSpPr>
          <p:cNvPr id="4" name="Улыбающееся лицо 3">
            <a:hlinkClick r:id="rId3" action="ppaction://hlinksldjump"/>
          </p:cNvPr>
          <p:cNvSpPr/>
          <p:nvPr/>
        </p:nvSpPr>
        <p:spPr>
          <a:xfrm>
            <a:off x="8460432" y="6165304"/>
            <a:ext cx="683568" cy="69269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664</TotalTime>
  <Words>483</Words>
  <Application>Microsoft Office PowerPoint</Application>
  <PresentationFormat>Экран (4:3)</PresentationFormat>
  <Paragraphs>81</Paragraphs>
  <Slides>16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Кнопка</vt:lpstr>
      <vt:lpstr>Презентация PowerPoint</vt:lpstr>
      <vt:lpstr>Презентация PowerPoint</vt:lpstr>
      <vt:lpstr>Основные изменения </vt:lpstr>
      <vt:lpstr>Некоторые причины падения успеваемости и интереса к учебе  при переходе из начальной школы  основную </vt:lpstr>
      <vt:lpstr>Психологи выделяют следующие критерии адаптации</vt:lpstr>
      <vt:lpstr>Понятие и особенности адаптации</vt:lpstr>
      <vt:lpstr>Особенности развития школьников 10-11 лет</vt:lpstr>
      <vt:lpstr>Особенности развития школьников 10-11 лет</vt:lpstr>
      <vt:lpstr>Рекомендации родителям</vt:lpstr>
      <vt:lpstr>Цикл родительских собраний</vt:lpstr>
      <vt:lpstr>Анализ анкет 5 «А»</vt:lpstr>
      <vt:lpstr>Презентация PowerPoint</vt:lpstr>
      <vt:lpstr>Школьные предметы</vt:lpstr>
      <vt:lpstr>Новое в школьной жизни</vt:lpstr>
      <vt:lpstr>Взаимоотношения с родителями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</dc:creator>
  <cp:lastModifiedBy>Vlad12</cp:lastModifiedBy>
  <cp:revision>37</cp:revision>
  <dcterms:created xsi:type="dcterms:W3CDTF">2012-10-29T11:55:42Z</dcterms:created>
  <dcterms:modified xsi:type="dcterms:W3CDTF">2015-11-19T18:20:19Z</dcterms:modified>
</cp:coreProperties>
</file>