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58" r:id="rId9"/>
    <p:sldId id="297" r:id="rId10"/>
    <p:sldId id="260" r:id="rId11"/>
    <p:sldId id="304" r:id="rId12"/>
    <p:sldId id="290" r:id="rId13"/>
    <p:sldId id="287" r:id="rId14"/>
    <p:sldId id="261" r:id="rId15"/>
    <p:sldId id="295" r:id="rId16"/>
    <p:sldId id="291" r:id="rId17"/>
    <p:sldId id="262" r:id="rId18"/>
    <p:sldId id="302" r:id="rId19"/>
    <p:sldId id="268" r:id="rId20"/>
    <p:sldId id="271" r:id="rId21"/>
    <p:sldId id="275" r:id="rId22"/>
    <p:sldId id="276" r:id="rId23"/>
    <p:sldId id="277" r:id="rId24"/>
    <p:sldId id="285" r:id="rId25"/>
    <p:sldId id="286" r:id="rId26"/>
    <p:sldId id="269" r:id="rId27"/>
    <p:sldId id="274" r:id="rId28"/>
    <p:sldId id="272" r:id="rId29"/>
    <p:sldId id="273" r:id="rId30"/>
    <p:sldId id="279" r:id="rId31"/>
    <p:sldId id="281" r:id="rId32"/>
    <p:sldId id="30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5932" autoAdjust="0"/>
  </p:normalViewPr>
  <p:slideViewPr>
    <p:cSldViewPr>
      <p:cViewPr varScale="1">
        <p:scale>
          <a:sx n="63" d="100"/>
          <a:sy n="63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\Desktop\&#1076;&#1080;&#1072;&#1075;&#1088;&#1072;&#1084;&#1084;&#1099;%202%20&#107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4685039370079"/>
          <c:y val="0.17454870224555263"/>
          <c:w val="0.68631846019247589"/>
          <c:h val="0.70947142023913734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7.9867310253440085E-2"/>
                  <c:y val="-0.16853818338353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907790853567702E-2"/>
                  <c:y val="-0.20297382173081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Лист1!$E$68:$E$69</c:f>
              <c:numCache>
                <c:formatCode>0.0%</c:formatCode>
                <c:ptCount val="2"/>
                <c:pt idx="0" formatCode="0%">
                  <c:v>0.34</c:v>
                </c:pt>
                <c:pt idx="1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90827008"/>
        <c:axId val="101715968"/>
        <c:axId val="0"/>
      </c:bar3DChart>
      <c:catAx>
        <c:axId val="90827008"/>
        <c:scaling>
          <c:orientation val="minMax"/>
        </c:scaling>
        <c:delete val="1"/>
        <c:axPos val="b"/>
        <c:majorTickMark val="out"/>
        <c:minorTickMark val="none"/>
        <c:tickLblPos val="nextTo"/>
        <c:crossAx val="101715968"/>
        <c:crosses val="autoZero"/>
        <c:auto val="1"/>
        <c:lblAlgn val="ctr"/>
        <c:lblOffset val="100"/>
        <c:noMultiLvlLbl val="0"/>
      </c:catAx>
      <c:valAx>
        <c:axId val="10171596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827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4685039370079"/>
          <c:y val="0.17454870224555263"/>
          <c:w val="0.68631846019247589"/>
          <c:h val="0.70947142023913734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.10452300547627216"/>
                  <c:y val="-0.19121023589971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850530543625173"/>
                  <c:y val="-0.19489256095727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Лист1!$E$68:$E$69</c:f>
              <c:numCache>
                <c:formatCode>0.0%</c:formatCode>
                <c:ptCount val="2"/>
                <c:pt idx="0" formatCode="0%">
                  <c:v>0.34</c:v>
                </c:pt>
                <c:pt idx="1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1741312"/>
        <c:axId val="101742848"/>
        <c:axId val="0"/>
      </c:bar3DChart>
      <c:catAx>
        <c:axId val="101741312"/>
        <c:scaling>
          <c:orientation val="minMax"/>
        </c:scaling>
        <c:delete val="1"/>
        <c:axPos val="b"/>
        <c:majorTickMark val="out"/>
        <c:minorTickMark val="none"/>
        <c:tickLblPos val="nextTo"/>
        <c:crossAx val="101742848"/>
        <c:crosses val="autoZero"/>
        <c:auto val="1"/>
        <c:lblAlgn val="ctr"/>
        <c:lblOffset val="100"/>
        <c:noMultiLvlLbl val="0"/>
      </c:catAx>
      <c:valAx>
        <c:axId val="10174284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1741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0.45491</cdr:x>
      <cdr:y>0.61422</cdr:y>
    </cdr:from>
    <cdr:to>
      <cdr:x>0.85632</cdr:x>
      <cdr:y>0.71479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958504" y="2255664"/>
          <a:ext cx="172819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5F949-3BE8-4868-A012-10DD2576454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F407-FDB5-46D6-9E0E-C350F1C99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5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8F407-FDB5-46D6-9E0E-C350F1C99FB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8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29309" y="1548760"/>
            <a:ext cx="7775139" cy="2528312"/>
          </a:xfrm>
        </p:spPr>
        <p:txBody>
          <a:bodyPr/>
          <a:lstStyle/>
          <a:p>
            <a:pPr eaLnBrk="1" hangingPunct="1"/>
            <a:r>
              <a:rPr lang="ru-RU" dirty="0" smtClean="0"/>
              <a:t>Организация духовно – нравственного воспитания в рамках </a:t>
            </a:r>
            <a:r>
              <a:rPr lang="ru-RU" smtClean="0"/>
              <a:t>реализации </a:t>
            </a:r>
            <a:br>
              <a:rPr lang="ru-RU" smtClean="0"/>
            </a:br>
            <a:r>
              <a:rPr lang="ru-RU" smtClean="0"/>
              <a:t>СФГОС НОО</a:t>
            </a:r>
            <a:endParaRPr lang="ru-RU" dirty="0" smtClean="0"/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373216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068960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610" y="4869160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310" y="24760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086610" y="4509120"/>
            <a:ext cx="5685790" cy="1129680"/>
          </a:xfrm>
        </p:spPr>
        <p:txBody>
          <a:bodyPr/>
          <a:lstStyle/>
          <a:p>
            <a:pPr algn="r"/>
            <a:r>
              <a:rPr lang="en-US" sz="2000" dirty="0" err="1" smtClean="0"/>
              <a:t>Подготовила</a:t>
            </a:r>
            <a:r>
              <a:rPr lang="en-US" sz="2000" dirty="0" smtClean="0"/>
              <a:t>: </a:t>
            </a:r>
            <a:r>
              <a:rPr lang="en-US" sz="2000" dirty="0" err="1" smtClean="0"/>
              <a:t>Тулякова</a:t>
            </a:r>
            <a:r>
              <a:rPr lang="en-US" sz="2000" dirty="0" smtClean="0"/>
              <a:t> М.А.</a:t>
            </a:r>
            <a:r>
              <a:rPr lang="ru-RU" sz="2000" dirty="0" smtClean="0"/>
              <a:t>,</a:t>
            </a:r>
            <a:endParaRPr lang="en-US" sz="2000" dirty="0" smtClean="0"/>
          </a:p>
          <a:p>
            <a:pPr algn="r"/>
            <a:r>
              <a:rPr lang="ru-RU" sz="2000" dirty="0"/>
              <a:t>в</a:t>
            </a:r>
            <a:r>
              <a:rPr lang="en-US" sz="2000" dirty="0" err="1" smtClean="0"/>
              <a:t>оспитатель</a:t>
            </a:r>
            <a:r>
              <a:rPr lang="en-US" sz="2000" dirty="0" smtClean="0"/>
              <a:t> ГПД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8096"/>
          </a:xfrm>
        </p:spPr>
        <p:txBody>
          <a:bodyPr/>
          <a:lstStyle/>
          <a:p>
            <a:r>
              <a:rPr lang="ru-RU" sz="3200" dirty="0" smtClean="0"/>
              <a:t>Занятия: </a:t>
            </a:r>
            <a:r>
              <a:rPr lang="ru-RU" sz="3200" dirty="0"/>
              <a:t>«Этика взаимоотношений в окружающем мире</a:t>
            </a:r>
            <a:r>
              <a:rPr lang="ru-RU" sz="3200" dirty="0" smtClean="0"/>
              <a:t>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Этик</a:t>
            </a:r>
            <a:r>
              <a:rPr lang="en-US" sz="3200" b="1" dirty="0" err="1" smtClean="0"/>
              <a:t>ет</a:t>
            </a:r>
            <a:r>
              <a:rPr lang="ru-RU" sz="3200" b="1" dirty="0" smtClean="0"/>
              <a:t> </a:t>
            </a:r>
            <a:r>
              <a:rPr lang="ru-RU" sz="3200" b="1" dirty="0"/>
              <a:t>вежливости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918792"/>
            <a:ext cx="3312368" cy="790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Культура приветствия и </a:t>
            </a:r>
            <a:r>
              <a:rPr lang="ru-RU" sz="2000" dirty="0" smtClean="0"/>
              <a:t>прощания.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25372" y="2924944"/>
            <a:ext cx="26642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Как попросить извинения.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7360" y="3726512"/>
            <a:ext cx="2964864" cy="781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Что такое «добро и зло».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97114" y="3826336"/>
            <a:ext cx="3188176" cy="1012148"/>
          </a:xfrm>
          <a:prstGeom prst="roundRect">
            <a:avLst>
              <a:gd name="adj" fmla="val 21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Культура уважительного отношения к старшим.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7114" y="1848744"/>
            <a:ext cx="3188176" cy="646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Добрые и злые поступки.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2718832"/>
            <a:ext cx="2834404" cy="782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Вежливый отказ, несогла­сие.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97114" y="5013176"/>
            <a:ext cx="31620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Помни о других – ты не один на свете.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67644" y="4725144"/>
            <a:ext cx="26642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Правила поведения в библиотеке.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17928" y="5658584"/>
            <a:ext cx="26642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Правила поведения в гардеробе.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97114" y="5946616"/>
            <a:ext cx="3162084" cy="794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Культура  поведения в столовой.</a:t>
            </a:r>
          </a:p>
        </p:txBody>
      </p:sp>
      <p:pic>
        <p:nvPicPr>
          <p:cNvPr id="16" name="Picture 6" descr="AG00315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19" y="5365380"/>
            <a:ext cx="10382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фото доска и гардероб\IMG_20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0765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 доска и гардероб\IMG_20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68052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Поведение в 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бщественных </a:t>
            </a:r>
          </a:p>
          <a:p>
            <a:pPr marL="0" indent="0">
              <a:buNone/>
            </a:pPr>
            <a:r>
              <a:rPr lang="ru-RU" dirty="0" smtClean="0"/>
              <a:t>местах </a:t>
            </a:r>
            <a:endParaRPr lang="ru-RU" dirty="0"/>
          </a:p>
        </p:txBody>
      </p:sp>
      <p:pic>
        <p:nvPicPr>
          <p:cNvPr id="8194" name="Picture 2" descr="G:\педсовет Организация духовно - нравственного воспитания в рамках реализации СФГОС\Марине фото\DSC010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136656"/>
            <a:ext cx="4464496" cy="3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педсовет Организация духовно - нравственного воспитания в рамках реализации СФГОС\Марине фото\DSC_04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408712" cy="456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/>
          <a:lstStyle/>
          <a:p>
            <a:r>
              <a:rPr lang="ru-RU" sz="3200" dirty="0" smtClean="0"/>
              <a:t>Занятия: </a:t>
            </a:r>
            <a:r>
              <a:rPr lang="ru-RU" sz="3200" dirty="0"/>
              <a:t>«Этика взаимоотношений в окружающем мире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b="1" dirty="0"/>
              <a:t>Этикет общения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2248" y="2206824"/>
            <a:ext cx="31386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Обращение к лю­дям.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33618" y="3126296"/>
            <a:ext cx="3132348" cy="1006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Устное и письменное пригла­шение на день рождения.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7330" y="3126296"/>
            <a:ext cx="2964864" cy="781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Встреча и развлечение гостей.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5674" y="2129176"/>
            <a:ext cx="3188176" cy="646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Как принимать подарки.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67644" y="4725144"/>
            <a:ext cx="26642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Поведение в гостях.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18566" y="4714448"/>
            <a:ext cx="26642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Как дарить подарки.</a:t>
            </a:r>
          </a:p>
        </p:txBody>
      </p:sp>
      <p:pic>
        <p:nvPicPr>
          <p:cNvPr id="10" name="Picture 6" descr="AG00315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613" y="5002480"/>
            <a:ext cx="10382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0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ru-RU" dirty="0" smtClean="0"/>
              <a:t>Изготовление приглашения на день рождения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264696" cy="3864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ru-RU" dirty="0" smtClean="0"/>
              <a:t>Экскурсия в магазин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G:\педсовет Организация духовно - нравственного воспитания в рамках реализации СФГОС\Марине фото\DSC012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472608" cy="400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/>
          <a:lstStyle/>
          <a:p>
            <a:r>
              <a:rPr lang="ru-RU" sz="3200" dirty="0" smtClean="0"/>
              <a:t>Занятия: </a:t>
            </a:r>
            <a:r>
              <a:rPr lang="ru-RU" sz="3200" dirty="0"/>
              <a:t>«Этика взаимоотношений в окружающем мире</a:t>
            </a:r>
            <a:r>
              <a:rPr lang="ru-RU" sz="3200" dirty="0" smtClean="0"/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Этикет взаимоотношений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4128" y="2350762"/>
            <a:ext cx="3240360" cy="1150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«Дружба каждому нужна. Дружба верностью сильна».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75088" y="3964672"/>
            <a:ext cx="26642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Преданный друг.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4196" y="4159736"/>
            <a:ext cx="26642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Наше настроение.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72256" y="2494856"/>
            <a:ext cx="3188176" cy="861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Как поддержать </a:t>
            </a:r>
            <a:r>
              <a:rPr lang="ru-RU" sz="2000" dirty="0" smtClean="0"/>
              <a:t>друга.</a:t>
            </a:r>
            <a:endParaRPr lang="ru-RU" sz="2000" dirty="0"/>
          </a:p>
        </p:txBody>
      </p:sp>
      <p:pic>
        <p:nvPicPr>
          <p:cNvPr id="9" name="Picture 6" descr="AG00315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387" y="4509283"/>
            <a:ext cx="10382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6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83432"/>
          </a:xfrm>
        </p:spPr>
        <p:txBody>
          <a:bodyPr/>
          <a:lstStyle/>
          <a:p>
            <a:r>
              <a:rPr lang="ru-RU" sz="2400" dirty="0"/>
              <a:t>Оценка эффективности внеурочной деятельности </a:t>
            </a:r>
            <a:br>
              <a:rPr lang="ru-RU" sz="2400" dirty="0"/>
            </a:br>
            <a:r>
              <a:rPr lang="ru-RU" sz="2400" dirty="0"/>
              <a:t>  обучающихся  </a:t>
            </a:r>
            <a:r>
              <a:rPr lang="ru-RU" sz="2400" dirty="0" smtClean="0"/>
              <a:t>2"б«, 2 «в» класса-группы по духовно – нравственному воспитанию.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737585"/>
              </p:ext>
            </p:extLst>
          </p:nvPr>
        </p:nvGraphicFramePr>
        <p:xfrm>
          <a:off x="685800" y="1916833"/>
          <a:ext cx="3598168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151745"/>
              </p:ext>
            </p:extLst>
          </p:nvPr>
        </p:nvGraphicFramePr>
        <p:xfrm>
          <a:off x="4427983" y="2204864"/>
          <a:ext cx="3528393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704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2 «б»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22048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2 «в»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508518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 на начало и середину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1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ru-RU" sz="2000" b="1" i="1" dirty="0"/>
              <a:t>ПЛАНИРУЕМЫЕ РЕЗУЛЬТАТЫ ОСВОЕНИЯ ОБУЧАЮЩИМИСЯ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ПРОГРАММЫ ВНЕУРОЧНОЙ </a:t>
            </a:r>
            <a:r>
              <a:rPr lang="ru-RU" sz="2000" b="1" i="1" dirty="0" smtClean="0"/>
              <a:t>ДЕЯТЕЛЬНОСТИ: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96752"/>
            <a:ext cx="7848600" cy="4929411"/>
          </a:xfrm>
        </p:spPr>
        <p:txBody>
          <a:bodyPr/>
          <a:lstStyle/>
          <a:p>
            <a:pPr lvl="0"/>
            <a:r>
              <a:rPr lang="ru-RU" sz="2000" dirty="0" smtClean="0"/>
              <a:t>начальные </a:t>
            </a:r>
            <a:r>
              <a:rPr lang="ru-RU" sz="2000" dirty="0"/>
              <a:t>представления о моральных нормах и правилах нравственного поведения;</a:t>
            </a:r>
          </a:p>
          <a:p>
            <a:pPr lvl="0"/>
            <a:r>
              <a:rPr lang="ru-RU" sz="2000" dirty="0"/>
              <a:t>нравственно-этический опыт взаимодействия со сверстниками, старшими и младшими детьми, взрослыми в соответствии с общепринятыми нравственными нормами;</a:t>
            </a:r>
          </a:p>
          <a:p>
            <a:pPr lvl="0"/>
            <a:r>
              <a:rPr lang="ru-RU" sz="2000" dirty="0"/>
              <a:t>неравнодушие к жизненным проблемам других людей, сочувствие к человеку, находящемуся в трудной ситуации;</a:t>
            </a:r>
          </a:p>
          <a:p>
            <a:pPr lvl="0"/>
            <a:r>
              <a:rPr lang="ru-RU" sz="2000" dirty="0"/>
              <a:t>способность эмоционально реагировать на негативные проявления в детском обществе и обществе в целом, анализировать нравственную сторону своих поступков и поступков других людей;</a:t>
            </a:r>
          </a:p>
          <a:p>
            <a:pPr lvl="0"/>
            <a:r>
              <a:rPr lang="ru-RU" sz="2000" dirty="0"/>
              <a:t>уважительное отношение к родителям, к старшим, заботливое отношение к младшим;</a:t>
            </a:r>
          </a:p>
          <a:p>
            <a:pPr lvl="0"/>
            <a:r>
              <a:rPr lang="ru-RU" sz="2000" dirty="0"/>
              <a:t>знание традиций своей семьи и образовательного учреждения, бережное отношение к ним.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7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9296"/>
          </a:xfrm>
        </p:spPr>
        <p:txBody>
          <a:bodyPr/>
          <a:lstStyle/>
          <a:p>
            <a:pPr eaLnBrk="1" hangingPunct="1"/>
            <a:r>
              <a:rPr lang="ru-RU" b="1" dirty="0" smtClean="0"/>
              <a:t>       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476672"/>
            <a:ext cx="7416824" cy="5954282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3200" dirty="0"/>
              <a:t> </a:t>
            </a:r>
            <a:endParaRPr lang="ru-RU" sz="3200" dirty="0" smtClean="0"/>
          </a:p>
          <a:p>
            <a:pPr eaLnBrk="1" hangingPunct="1">
              <a:buNone/>
              <a:defRPr/>
            </a:pPr>
            <a:r>
              <a:rPr lang="ru-RU" sz="3200" dirty="0" smtClean="0"/>
              <a:t>«</a:t>
            </a:r>
            <a:r>
              <a:rPr lang="ru-RU" sz="3200" dirty="0"/>
              <a:t>После школы все школьные науки, как правило, забудутся, оставив в памяти лишь общие представления. Другое дело – этические нормы, законы и правила. Для дальнейшей жизни человек должен в совершенстве владеть законами нравственности» </a:t>
            </a:r>
            <a:endParaRPr lang="ru-RU" sz="3200" dirty="0" smtClean="0"/>
          </a:p>
          <a:p>
            <a:pPr algn="r" eaLnBrk="1" hangingPunct="1">
              <a:buNone/>
              <a:defRPr/>
            </a:pPr>
            <a:r>
              <a:rPr lang="ru-RU" sz="3200" dirty="0" smtClean="0"/>
              <a:t> </a:t>
            </a:r>
            <a:r>
              <a:rPr lang="ru-RU" sz="3200" dirty="0" err="1"/>
              <a:t>А.З.Рахимов</a:t>
            </a:r>
            <a:endParaRPr lang="ru-RU" sz="3200" dirty="0"/>
          </a:p>
          <a:p>
            <a:pPr eaLnBrk="1" hangingPunct="1">
              <a:buFontTx/>
              <a:buNone/>
              <a:defRPr/>
            </a:pP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ru-RU" dirty="0"/>
              <a:t>Коллективное творчество</a:t>
            </a:r>
          </a:p>
        </p:txBody>
      </p:sp>
      <p:pic>
        <p:nvPicPr>
          <p:cNvPr id="3074" name="Picture 2" descr="C:\Users\м\Desktop\работа\фото 2 класс\фото здоровейка\IMG_14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484784"/>
            <a:ext cx="3172225" cy="373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\Desktop\работа\фото 2 класс\фото здоровейка\IMG_15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944" y="1340768"/>
            <a:ext cx="3164378" cy="273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м\Desktop\работа\фото 2 класс\фото гжель, рисунки листочки, поднос\IMG_158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2428024" cy="2979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м\Desktop\работа\фото 2 класс\2 класс фотки\IMG_20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56" y="143704"/>
            <a:ext cx="446449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\Desktop\работа\фото 2 класс\фото ПДД\IMG_14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12056"/>
            <a:ext cx="432048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м\Desktop\работа\фото 2 класс\2 класс фотки\IMG_18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360040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3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м\Desktop\работа\фото 2 класс\экскурсия творческая неделя памятники\IMG_15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584656"/>
            <a:ext cx="4764025" cy="317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м\Desktop\работа\фото 2 класс\экскурсия в музей русского быта 28.10.14\IMG_13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32049"/>
            <a:ext cx="3396100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м\Desktop\работа\фото 2 класс\экскурсия в музей русского быта 28.10.14\IMG_14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584655"/>
            <a:ext cx="2934776" cy="301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7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3074" name="Picture 2" descr="G:\педсовет Организация духовно - нравственного воспитания в рамках реализации СФГОС\Марине фото\DSC_02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209838"/>
            <a:ext cx="4176464" cy="2867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педсовет Организация духовно - нравственного воспитания в рамках реализации СФГОС\Марине фото\DSC_02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882742"/>
            <a:ext cx="4176464" cy="276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859" y="3981290"/>
            <a:ext cx="3868077" cy="271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0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/>
          <a:lstStyle/>
          <a:p>
            <a:r>
              <a:rPr lang="ru-RU" dirty="0" smtClean="0"/>
              <a:t>Праздники </a:t>
            </a:r>
            <a:endParaRPr lang="ru-RU" dirty="0"/>
          </a:p>
        </p:txBody>
      </p:sp>
      <p:pic>
        <p:nvPicPr>
          <p:cNvPr id="4099" name="Picture 3" descr="G:\педсовет Организация духовно - нравственного воспитания в рамках реализации СФГОС\Марине фото\DSC_02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176464" cy="276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педсовет Организация духовно - нравственного воспитания в рамках реализации СФГОС\Марине фото\IMG_20140918_1538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5057501" cy="291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Совместная работа с библиотекой по проекту «Культура объединяет людей и времена»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904656" cy="375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3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м\Desktop\работа\фото 2 класс\библиотека фото 2014 - 2015 2 класс\фото Осень\S12001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38130"/>
            <a:ext cx="4680520" cy="314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1" name="Picture 3" descr="C:\Users\м\Desktop\работа\фото 2 класс\библиотека фото 2014 - 2015 2 класс\фото Осень\S120016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585943"/>
            <a:ext cx="4701480" cy="2936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9241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5042520" cy="345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м\Desktop\работа\фото 2 класс\библиотека фото 2014 - 2015 2 класс\фото Музей русского быта\PA2200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36504" cy="340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\Desktop\работа\фото 2 класс\библиотека фото 2014 - 2015 2 класс\фото Музей русского быта\S12500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497" y="819978"/>
            <a:ext cx="3803915" cy="213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\Desktop\работа\фото 2 класс\библиотека фото 2014 - 2015 2 класс\фото Музей русского быта\S12500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26160"/>
            <a:ext cx="3384376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м\Desktop\работа\фото 2 класс\библиотека фото 2014 - 2015 2 класс\фото Музей русского быта\PA2200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34634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\Desktop\работа\фото 2 класс\библиотека фото 2014 - 2015 2 класс\фото Музей русского быта\S12500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78802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\Desktop\работа\фото 2 класс\библиотека фото 2014 - 2015 2 класс\фото Музей русского быта\S125008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168352" cy="2531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м\Desktop\работа\фото 2 класс\библиотека фото 2014 - 2015 2 класс\фото Музей русского быта\S125001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576" y="4077072"/>
            <a:ext cx="3707904" cy="222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Documents and Settings\admin\Мои документы\Мои рисунки\учебный\учебный 011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40060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8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2" name="Picture 4" descr="C:\Users\м\Desktop\работа\фото 2 класс\фото творческая неделя 2014\фото встреча с Метрусенко\IMG_17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1844824"/>
            <a:ext cx="3638389" cy="3531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м\Desktop\работа\фото 2 класс\фото творческая неделя 2014\фото встреча с Метрусенко\IMG_16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585" y="1162181"/>
            <a:ext cx="476994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 descr="C:\Users\м\Desktop\работа\фото 2 класс\фото творческая неделя 2014\фото проекты 2014\IMG_16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788024" cy="346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м\Desktop\работа\фото 2 класс\фото творческая неделя 2014\фото проекты 2014\IMG_16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874449"/>
            <a:ext cx="4427984" cy="279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м\Desktop\работа\фото 2 класс\фото творческая неделя 2014\экскурсия творческая неделя памятники\IMG_15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72008"/>
            <a:ext cx="2736304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м\Desktop\работа\фото 2 класс\фото творческая неделя 2014\экскурсия творческая неделя памятники\IMG_151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95603"/>
            <a:ext cx="4104456" cy="2573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\Desktop\работа\фото 2 класс\экскурсия творческая неделя памятники\IMG_15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056" y="1628800"/>
            <a:ext cx="7342631" cy="432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717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Внеурочная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Направления развития личности: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00808"/>
            <a:ext cx="7848600" cy="4425355"/>
          </a:xfrm>
        </p:spPr>
        <p:txBody>
          <a:bodyPr/>
          <a:lstStyle/>
          <a:p>
            <a:r>
              <a:rPr lang="ru-RU" sz="2400" b="1" dirty="0" err="1" smtClean="0"/>
              <a:t>Общеинтеллектуальное</a:t>
            </a:r>
            <a:r>
              <a:rPr lang="ru-RU" sz="2400" b="1" dirty="0" smtClean="0"/>
              <a:t>: </a:t>
            </a:r>
          </a:p>
          <a:p>
            <a:pPr marL="0" indent="0">
              <a:buNone/>
            </a:pPr>
            <a:r>
              <a:rPr lang="ru-RU" sz="2400" dirty="0" smtClean="0"/>
              <a:t>«Почемучка»</a:t>
            </a:r>
          </a:p>
          <a:p>
            <a:r>
              <a:rPr lang="ru-RU" sz="2400" b="1" dirty="0" smtClean="0"/>
              <a:t>Духовно – нравственное: </a:t>
            </a:r>
          </a:p>
          <a:p>
            <a:pPr marL="0" indent="0">
              <a:buNone/>
            </a:pPr>
            <a:r>
              <a:rPr lang="ru-RU" sz="2400" dirty="0" smtClean="0"/>
              <a:t>«Этика взаимоотношений в окружающем мире»</a:t>
            </a:r>
          </a:p>
          <a:p>
            <a:r>
              <a:rPr lang="ru-RU" sz="2400" b="1" dirty="0" smtClean="0"/>
              <a:t>Спортивно – оздоровительное: </a:t>
            </a:r>
          </a:p>
          <a:p>
            <a:pPr marL="0" indent="0">
              <a:buNone/>
            </a:pPr>
            <a:r>
              <a:rPr lang="ru-RU" sz="2400" dirty="0" smtClean="0"/>
              <a:t>«</a:t>
            </a:r>
            <a:r>
              <a:rPr lang="ru-RU" sz="2400" dirty="0" err="1" smtClean="0"/>
              <a:t>Здоровейка</a:t>
            </a:r>
            <a:r>
              <a:rPr lang="ru-RU" sz="2400" dirty="0" smtClean="0"/>
              <a:t>»</a:t>
            </a:r>
          </a:p>
          <a:p>
            <a:r>
              <a:rPr lang="ru-RU" sz="2400" b="1" dirty="0" smtClean="0"/>
              <a:t>Социальное: </a:t>
            </a:r>
          </a:p>
          <a:p>
            <a:pPr marL="0" indent="0">
              <a:buNone/>
            </a:pPr>
            <a:r>
              <a:rPr lang="ru-RU" sz="2400" dirty="0" smtClean="0"/>
              <a:t>«Радость общения»</a:t>
            </a:r>
          </a:p>
          <a:p>
            <a:r>
              <a:rPr lang="ru-RU" sz="2400" b="1" dirty="0" smtClean="0"/>
              <a:t>Общекультурное: </a:t>
            </a:r>
          </a:p>
          <a:p>
            <a:pPr marL="0" indent="0">
              <a:buNone/>
            </a:pPr>
            <a:r>
              <a:rPr lang="ru-RU" sz="2400" dirty="0" smtClean="0"/>
              <a:t>«Культурный калейдоскоп»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6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/>
          <a:lstStyle/>
          <a:p>
            <a:r>
              <a:rPr lang="ru-RU" sz="3200" u="sng" dirty="0" smtClean="0"/>
              <a:t>Духовно – нравственное направление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З</a:t>
            </a:r>
            <a:r>
              <a:rPr lang="ru-RU" sz="3200" dirty="0" smtClean="0"/>
              <a:t>анятие: «Этика взаимоотношений в окружающем мире»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933056"/>
            <a:ext cx="7848600" cy="21931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G:\фото творческая неделя 2014\фото встреча с Метрусенко\IMG_17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999288" cy="4088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616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/>
              <a:t>Цель </a:t>
            </a:r>
            <a:r>
              <a:rPr lang="ru-RU" sz="2000" b="1" smtClean="0"/>
              <a:t>рабочей </a:t>
            </a:r>
            <a:r>
              <a:rPr lang="ru-RU" sz="2000" b="1" dirty="0"/>
              <a:t>программы: </a:t>
            </a:r>
            <a:r>
              <a:rPr lang="ru-RU" sz="2000" dirty="0"/>
              <a:t>воспитание нравственных чувств и этического сознания   и освоение обучающимися с нарушением слуха норм нравственного отношения к миру, людям, самим себе.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28800"/>
            <a:ext cx="7848600" cy="4497363"/>
          </a:xfrm>
        </p:spPr>
        <p:txBody>
          <a:bodyPr/>
          <a:lstStyle/>
          <a:p>
            <a:r>
              <a:rPr lang="ru-RU" sz="2000" b="1" dirty="0"/>
              <a:t>Задачи:</a:t>
            </a:r>
            <a:endParaRPr lang="ru-RU" sz="2000" dirty="0"/>
          </a:p>
          <a:p>
            <a:pPr lvl="0"/>
            <a:r>
              <a:rPr lang="ru-RU" sz="2000" dirty="0"/>
              <a:t>Сформировать первоначальные представления о моральных нормах и правилах нравственного поведения, об этических нормах взаимоотношений в семье, между поколениями, представителями социальных групп.</a:t>
            </a:r>
          </a:p>
          <a:p>
            <a:pPr lvl="0"/>
            <a:r>
              <a:rPr lang="ru-RU" sz="2000" dirty="0"/>
              <a:t>Способствовать усвоению правил поведения в образовательном учреждении, дома, на улице, в городе, в общественных местах, на природе.</a:t>
            </a:r>
          </a:p>
          <a:p>
            <a:pPr lvl="0"/>
            <a:r>
              <a:rPr lang="ru-RU" sz="2000" dirty="0"/>
              <a:t>Предоставить возможности обучающимся с нарушениями слуха проявить себя и своё отношение к окружающему миру.</a:t>
            </a:r>
          </a:p>
          <a:p>
            <a:pPr lvl="0"/>
            <a:r>
              <a:rPr lang="ru-RU" sz="2000" dirty="0"/>
              <a:t>Учить обучающихся с нарушениями слуха всматриваться в мир, в людей, которые рядом, учить строить с ними отношения.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9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112568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П</a:t>
            </a:r>
            <a:r>
              <a:rPr lang="ru-RU" sz="2400" dirty="0" smtClean="0"/>
              <a:t>рограмма внеурочной деятельности по духовно – нравственному  направлению «Этика взаимоотношений в окружающем мире» позволяет </a:t>
            </a:r>
            <a:r>
              <a:rPr lang="ru-RU" sz="2400" dirty="0"/>
              <a:t>познакомиться с основными знаниями в области этики и этикета и закрепить их на практике.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Рабочая </a:t>
            </a:r>
            <a:r>
              <a:rPr lang="ru-RU" sz="2400" dirty="0"/>
              <a:t>программа рассчитана на обучающихся с нарушениями слуха  </a:t>
            </a:r>
            <a:r>
              <a:rPr lang="ru-RU" sz="2400" dirty="0" smtClean="0"/>
              <a:t>2б, 2 в класса</a:t>
            </a:r>
            <a:br>
              <a:rPr lang="ru-RU" sz="2400" dirty="0" smtClean="0"/>
            </a:br>
            <a:r>
              <a:rPr lang="ru-RU" sz="2400" dirty="0" smtClean="0"/>
              <a:t>Реализуется </a:t>
            </a:r>
            <a:r>
              <a:rPr lang="ru-RU" sz="2400" dirty="0"/>
              <a:t>1 год  и составляет 17 часов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Занятия проводятся один раз в неделю.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Срок проведения 2014-2015 учебный год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Программа состоит из 4 крупных </a:t>
            </a:r>
            <a:r>
              <a:rPr lang="ru-RU" sz="2400" dirty="0" smtClean="0"/>
              <a:t>разделов: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445624" cy="1658144"/>
          </a:xfrm>
        </p:spPr>
        <p:txBody>
          <a:bodyPr/>
          <a:lstStyle/>
          <a:p>
            <a:r>
              <a:rPr lang="ru-RU" sz="3200" dirty="0" smtClean="0"/>
              <a:t>Занятия: </a:t>
            </a:r>
            <a:r>
              <a:rPr lang="ru-RU" sz="3200" dirty="0"/>
              <a:t>«Этика взаимоотношений в окружающем мире»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Школьный этикет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918792"/>
            <a:ext cx="26642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Культура внешнего вида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75088" y="3294896"/>
            <a:ext cx="26642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Культура поведения на переменах.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75088" y="4447768"/>
            <a:ext cx="26642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Каждой вещи своё место.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34196" y="4159736"/>
            <a:ext cx="2664296" cy="57606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Мой класс – мои одноклассники.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72256" y="2494856"/>
            <a:ext cx="3188176" cy="861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Мой школьный портфель и что должно в нем лежать.</a:t>
            </a:r>
          </a:p>
        </p:txBody>
      </p:sp>
      <p:pic>
        <p:nvPicPr>
          <p:cNvPr id="9" name="Picture 6" descr="AG00315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59" y="4581127"/>
            <a:ext cx="10382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8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r>
              <a:rPr lang="ru-RU" dirty="0" smtClean="0"/>
              <a:t>Мои одноклассники. Взаимодействие в коллективе.</a:t>
            </a:r>
            <a:endParaRPr lang="ru-RU" dirty="0"/>
          </a:p>
        </p:txBody>
      </p:sp>
      <p:pic>
        <p:nvPicPr>
          <p:cNvPr id="6146" name="Picture 2" descr="G:\педсовет Организация духовно - нравственного воспитания в рамках реализации СФГОС\Марине фото\DSC_03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410445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392" y="1595616"/>
            <a:ext cx="424847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м\Desktop\новый год 2 класс\IMG_182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28544"/>
            <a:ext cx="417576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м\Desktop\новый год 2 класс\IMG_186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145240"/>
            <a:ext cx="4320480" cy="243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623</TotalTime>
  <Words>511</Words>
  <Application>Microsoft Office PowerPoint</Application>
  <PresentationFormat>Экран (4:3)</PresentationFormat>
  <Paragraphs>103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10069046</vt:lpstr>
      <vt:lpstr>Организация духовно – нравственного воспитания в рамках реализации  СФГОС НОО</vt:lpstr>
      <vt:lpstr>            </vt:lpstr>
      <vt:lpstr>Презентация PowerPoint</vt:lpstr>
      <vt:lpstr> Внеурочная деятельность Направления развития личности: </vt:lpstr>
      <vt:lpstr>Духовно – нравственное направление  Занятие: «Этика взаимоотношений в окружающем мире»</vt:lpstr>
      <vt:lpstr>Цель рабочей программы: воспитание нравственных чувств и этического сознания   и освоение обучающимися с нарушением слуха норм нравственного отношения к миру, людям, самим себе. </vt:lpstr>
      <vt:lpstr>  Программа внеурочной деятельности по духовно – нравственному  направлению «Этика взаимоотношений в окружающем мире» позволяет познакомиться с основными знаниями в области этики и этикета и закрепить их на практике.    Рабочая программа рассчитана на обучающихся с нарушениями слуха  2б, 2 в класса Реализуется 1 год  и составляет 17 часов.  Занятия проводятся один раз в неделю.   Срок проведения 2014-2015 учебный год.  Программа состоит из 4 крупных разделов:</vt:lpstr>
      <vt:lpstr>Занятия: «Этика взаимоотношений в окружающем мире» Школьный этикет</vt:lpstr>
      <vt:lpstr>Мои одноклассники. Взаимодействие в коллективе.</vt:lpstr>
      <vt:lpstr>Занятия: «Этика взаимоотношений в окружающем мире» Этикет вежливости</vt:lpstr>
      <vt:lpstr>Презентация PowerPoint</vt:lpstr>
      <vt:lpstr>Презентация PowerPoint</vt:lpstr>
      <vt:lpstr>Презентация PowerPoint</vt:lpstr>
      <vt:lpstr>Занятия: «Этика взаимоотношений в окружающем мире» Этикет общения </vt:lpstr>
      <vt:lpstr>Изготовление приглашения на день рождения</vt:lpstr>
      <vt:lpstr>Экскурсия в магазин</vt:lpstr>
      <vt:lpstr>Занятия: «Этика взаимоотношений в окружающем мире» Этикет взаимоотношений </vt:lpstr>
      <vt:lpstr>Оценка эффективности внеурочной деятельности    обучающихся  2"б«, 2 «в» класса-группы по духовно – нравственному воспитанию. </vt:lpstr>
      <vt:lpstr>ПЛАНИРУЕМЫЕ РЕЗУЛЬТАТЫ ОСВОЕНИЯ ОБУЧАЮЩИМИСЯ ПРОГРАММЫ ВНЕУРОЧНОЙ ДЕЯТЕЛЬНОСТИ: </vt:lpstr>
      <vt:lpstr>Коллективное творчество</vt:lpstr>
      <vt:lpstr>Презентация PowerPoint</vt:lpstr>
      <vt:lpstr>Презентация PowerPoint</vt:lpstr>
      <vt:lpstr>Презентация PowerPoint</vt:lpstr>
      <vt:lpstr>Работа с родителями</vt:lpstr>
      <vt:lpstr>Праздники </vt:lpstr>
      <vt:lpstr>Совместная работа с библиотекой по проекту «Культура объединяет людей и времена»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URTISI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</cp:lastModifiedBy>
  <cp:revision>80</cp:revision>
  <dcterms:created xsi:type="dcterms:W3CDTF">2011-08-18T13:52:20Z</dcterms:created>
  <dcterms:modified xsi:type="dcterms:W3CDTF">2015-09-30T19:19:05Z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