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65" r:id="rId2"/>
    <p:sldId id="266" r:id="rId3"/>
    <p:sldId id="267" r:id="rId4"/>
    <p:sldId id="260" r:id="rId5"/>
    <p:sldId id="257" r:id="rId6"/>
    <p:sldId id="258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3AEC8-1F16-4881-8E1E-13EE23513B21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823B4-9A5C-4285-9C61-B88775E27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3F01-DF9E-492C-9DF1-B181F6C800F1}" type="datetime1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E5B7-519F-41B3-8834-76ABCC0E90D3}" type="datetime1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E873D-4396-4AD1-8B4D-F7C7E97D5855}" type="datetime1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A3DE-9EAA-4703-89BD-F6B004D08654}" type="datetime1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A4AE-F542-4948-B489-BA0FFA3DBCC5}" type="datetime1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80CE-0B5E-4985-94A0-EF580CCC9CBA}" type="datetime1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31B5-6398-4C5D-BA56-43EEEB88BD60}" type="datetime1">
              <a:rPr lang="ru-RU" smtClean="0"/>
              <a:pPr/>
              <a:t>15.11.2015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F6A55-72AB-4D9B-AC66-D8A738E0FB34}" type="datetime1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DEE3-296E-48B9-9929-18DBEEB1E0A5}" type="datetime1">
              <a:rPr lang="ru-RU" smtClean="0"/>
              <a:pPr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F4D54-8F2F-48F5-965E-9D934A31A014}" type="datetime1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69C1D-8699-45E7-8542-297BCF22F801}" type="datetime1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BD7B4-B490-49DA-95F7-970317E68F43}" type="datetime1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Середа Надежда Гавриловна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svitppt.com.ua/images/15/14766/770/img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922" y="0"/>
            <a:ext cx="9151922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857232"/>
            <a:ext cx="192879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857232"/>
            <a:ext cx="1677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Применение</a:t>
            </a: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.</a:t>
            </a:r>
            <a:endParaRPr lang="ru-RU" b="1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Применение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5016"/>
            <a:ext cx="8229600" cy="55402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Домашнее задание: П.11упр. 2 стр.81, 5б стр.81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B41C-862D-4F89-AE3D-6A579184A887}" type="datetime1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DA3DE-9EAA-4703-89BD-F6B004D08654}" type="datetime1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  <p:pic>
        <p:nvPicPr>
          <p:cNvPr id="22530" name="Picture 2" descr="http://vkatali.ru/umot/programma-variativnogo-kursa-dlya-obuchayushihsya-8-klassa/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3579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DEE3-296E-48B9-9929-18DBEEB1E0A5}" type="datetime1">
              <a:rPr lang="ru-RU" smtClean="0"/>
              <a:pPr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  <p:pic>
        <p:nvPicPr>
          <p:cNvPr id="23554" name="Picture 2" descr="http://cs310729.vk.me/v310729917/cdbe/N68U4kd0L_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9144000" cy="55789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143240" y="214290"/>
            <a:ext cx="30003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</a:rPr>
              <a:t>Применение.</a:t>
            </a:r>
            <a:endParaRPr lang="ru-RU" sz="2800" b="1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err="1" smtClean="0">
                <a:ln w="10541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Алканы</a:t>
            </a:r>
            <a:endParaRPr lang="ru-RU" sz="5400" dirty="0">
              <a:ln w="10541" cmpd="sng">
                <a:solidFill>
                  <a:schemeClr val="bg2">
                    <a:lumMod val="10000"/>
                  </a:schemeClr>
                </a:solidFill>
                <a:prstDash val="solid"/>
              </a:ln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3786190"/>
            <a:ext cx="7272366" cy="785818"/>
          </a:xfrm>
        </p:spPr>
        <p:txBody>
          <a:bodyPr>
            <a:noAutofit/>
          </a:bodyPr>
          <a:lstStyle/>
          <a:p>
            <a:r>
              <a:rPr lang="ru-RU" sz="4000" b="1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Парафины</a:t>
            </a:r>
            <a:endParaRPr lang="ru-RU" sz="4000" b="1" spc="300" dirty="0">
              <a:ln w="11430" cmpd="sng">
                <a:solidFill>
                  <a:srgbClr val="00206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714620"/>
            <a:ext cx="76438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spc="300" dirty="0" smtClean="0">
                <a:ln w="11430" cmpd="sng">
                  <a:solidFill>
                    <a:srgbClr val="00206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Предельные углеводороды</a:t>
            </a:r>
          </a:p>
        </p:txBody>
      </p:sp>
      <p:sp>
        <p:nvSpPr>
          <p:cNvPr id="5" name="Подзаголовок 3"/>
          <p:cNvSpPr txBox="1">
            <a:spLocks/>
          </p:cNvSpPr>
          <p:nvPr/>
        </p:nvSpPr>
        <p:spPr>
          <a:xfrm>
            <a:off x="2500298" y="4929198"/>
            <a:ext cx="64008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Учитель химии МОАУ СОШ с. Томское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Серышевского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района Амурской области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Середа Надежда Гавриловна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571480"/>
            <a:ext cx="842968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ПЛАН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Общая формула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Строение</a:t>
            </a:r>
            <a:endParaRPr lang="ru-RU" sz="28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Гомологический ряд метана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Изомерия и номенклатура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Получение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Физические свойства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Химические свойства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Применение.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87A2-0602-4302-AF6A-CE51E6F39D5D}" type="datetime1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929190" y="1071546"/>
            <a:ext cx="14382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lang="en-US" sz="2800" b="1" baseline="-300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300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2n+2</a:t>
            </a:r>
            <a:endParaRPr lang="en-US" sz="6000" b="1" dirty="0" smtClean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142984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457200" algn="l"/>
              </a:tabLs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</a:rPr>
              <a:t>Общая формула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</a:rPr>
              <a:t> </a:t>
            </a:r>
            <a:endParaRPr lang="ru-RU" sz="2800" b="1" dirty="0" smtClean="0"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</a:rPr>
              <a:t>2. Строение</a:t>
            </a:r>
            <a:endParaRPr lang="ru-RU" sz="28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2000240"/>
            <a:ext cx="61436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800" dirty="0" smtClean="0">
                <a:solidFill>
                  <a:srgbClr val="C00000"/>
                </a:solidFill>
              </a:rPr>
              <a:t>-ациклические, связи одинарные =&gt; вращение вокруг связи,</a:t>
            </a:r>
          </a:p>
          <a:p>
            <a:pPr lvl="1"/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sp</a:t>
            </a:r>
            <a:r>
              <a:rPr lang="ru-RU" sz="2800" baseline="30000" dirty="0" smtClean="0">
                <a:solidFill>
                  <a:srgbClr val="C00000"/>
                </a:solidFill>
              </a:rPr>
              <a:t>3</a:t>
            </a:r>
            <a:r>
              <a:rPr lang="ru-RU" sz="2800" dirty="0" smtClean="0">
                <a:solidFill>
                  <a:srgbClr val="C00000"/>
                </a:solidFill>
              </a:rPr>
              <a:t>- гибридизация, </a:t>
            </a:r>
          </a:p>
          <a:p>
            <a:pPr lvl="1"/>
            <a:r>
              <a:rPr lang="ru-RU" sz="2800" dirty="0" smtClean="0">
                <a:solidFill>
                  <a:srgbClr val="C00000"/>
                </a:solidFill>
              </a:rPr>
              <a:t>углы между </a:t>
            </a:r>
            <a:r>
              <a:rPr lang="ru-RU" sz="2800" dirty="0" err="1" smtClean="0">
                <a:solidFill>
                  <a:srgbClr val="C00000"/>
                </a:solidFill>
              </a:rPr>
              <a:t>орбиталями</a:t>
            </a:r>
            <a:r>
              <a:rPr lang="ru-RU" sz="2800" dirty="0" smtClean="0">
                <a:solidFill>
                  <a:srgbClr val="C00000"/>
                </a:solidFill>
              </a:rPr>
              <a:t> -109</a:t>
            </a:r>
            <a:r>
              <a:rPr lang="ru-RU" sz="2800" baseline="30000" dirty="0" smtClean="0">
                <a:solidFill>
                  <a:srgbClr val="C00000"/>
                </a:solidFill>
              </a:rPr>
              <a:t>0</a:t>
            </a:r>
            <a:r>
              <a:rPr lang="ru-RU" sz="2800" dirty="0" smtClean="0">
                <a:solidFill>
                  <a:srgbClr val="C00000"/>
                </a:solidFill>
              </a:rPr>
              <a:t>28</a:t>
            </a:r>
            <a:r>
              <a:rPr lang="ru-RU" sz="2800" baseline="30000" dirty="0" smtClean="0">
                <a:solidFill>
                  <a:srgbClr val="C00000"/>
                </a:solidFill>
              </a:rPr>
              <a:t>/</a:t>
            </a:r>
            <a:r>
              <a:rPr lang="ru-RU" sz="2800" dirty="0" smtClean="0">
                <a:solidFill>
                  <a:srgbClr val="C00000"/>
                </a:solidFill>
              </a:rPr>
              <a:t>, расстояние между атомами углерода – 0,154 нм, </a:t>
            </a:r>
          </a:p>
          <a:p>
            <a:pPr lvl="1"/>
            <a:r>
              <a:rPr lang="ru-RU" sz="2800" dirty="0" smtClean="0">
                <a:solidFill>
                  <a:srgbClr val="C00000"/>
                </a:solidFill>
              </a:rPr>
              <a:t>связь С – Н  малополярная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0A41C-753D-4E46-BDF1-E53F2748FA16}" type="datetime1">
              <a:rPr lang="ru-RU" smtClean="0"/>
              <a:pPr/>
              <a:t>15.11.2015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6825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</a:rPr>
              <a:t>3. Гомологический ряд метана и физические свойства</a:t>
            </a:r>
            <a:endParaRPr lang="ru-RU" sz="2400" b="1" dirty="0" smtClean="0">
              <a:latin typeface="Arial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A33E9-F1F9-4122-870E-F0EFE363293C}" type="datetime1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</a:rPr>
              <a:t>4. Изомерия и номенклатура</a:t>
            </a:r>
            <a:endParaRPr lang="ru-RU" sz="2400" b="1" dirty="0" smtClean="0"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500174"/>
            <a:ext cx="21863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</a:rPr>
              <a:t>5. Получение</a:t>
            </a:r>
            <a:endParaRPr lang="ru-RU" sz="2400" b="1" dirty="0" smtClean="0"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857232"/>
            <a:ext cx="52151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 Изомерия углеродного скелета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429132"/>
            <a:ext cx="79296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Лабораторный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А) </a:t>
            </a:r>
            <a:r>
              <a:rPr lang="ru-RU" sz="2800" dirty="0" err="1" smtClean="0">
                <a:solidFill>
                  <a:srgbClr val="C00000"/>
                </a:solidFill>
              </a:rPr>
              <a:t>декарбоксилирование</a:t>
            </a:r>
            <a:r>
              <a:rPr lang="ru-RU" sz="2800" dirty="0" smtClean="0">
                <a:solidFill>
                  <a:srgbClr val="C00000"/>
                </a:solidFill>
              </a:rPr>
              <a:t> натриевых солей карбоновых кислот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Б) синтез </a:t>
            </a:r>
            <a:r>
              <a:rPr lang="ru-RU" sz="2800" dirty="0" err="1" smtClean="0">
                <a:solidFill>
                  <a:srgbClr val="C00000"/>
                </a:solidFill>
              </a:rPr>
              <a:t>Вюрца</a:t>
            </a:r>
            <a:endParaRPr lang="ru-RU" sz="2800" dirty="0" smtClean="0">
              <a:solidFill>
                <a:srgbClr val="C00000"/>
              </a:solidFill>
            </a:endParaRPr>
          </a:p>
          <a:p>
            <a:r>
              <a:rPr lang="ru-RU" sz="2800" dirty="0" smtClean="0">
                <a:solidFill>
                  <a:srgbClr val="C00000"/>
                </a:solidFill>
              </a:rPr>
              <a:t>В) гидролиз карбидов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000240"/>
            <a:ext cx="82153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solidFill>
                  <a:srgbClr val="C00000"/>
                </a:solidFill>
              </a:rPr>
              <a:t>Промышленный 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А) выделение из природных источников, 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б) изомеризация, 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в) крекинг нефтепродуктов, 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г) гидрирование </a:t>
            </a:r>
            <a:r>
              <a:rPr lang="ru-RU" sz="2800" dirty="0" err="1" smtClean="0">
                <a:solidFill>
                  <a:srgbClr val="C00000"/>
                </a:solidFill>
              </a:rPr>
              <a:t>алкенов</a:t>
            </a:r>
            <a:endParaRPr lang="ru-RU" sz="2800" dirty="0" smtClean="0">
              <a:solidFill>
                <a:srgbClr val="C00000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F337-C33E-48B7-9F29-C61F67BFD77C}" type="datetime1">
              <a:rPr lang="ru-RU" smtClean="0"/>
              <a:pPr/>
              <a:t>15.11.2015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 smtClean="0">
                <a:latin typeface="Arial" pitchFamily="34" charset="0"/>
                <a:ea typeface="Times New Roman" pitchFamily="18" charset="0"/>
              </a:rPr>
              <a:t>Химические свойства</a:t>
            </a:r>
            <a:endParaRPr lang="ru-RU" sz="2000" b="1" dirty="0" smtClean="0">
              <a:latin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785794"/>
            <a:ext cx="8929718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Реакция замещения: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dirty="0" smtClean="0">
                <a:latin typeface="Arial" pitchFamily="34" charset="0"/>
                <a:ea typeface="Times New Roman" pitchFamily="18" charset="0"/>
              </a:rPr>
              <a:t> а)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галогенирование, 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б) нитрование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(реакция Коновалова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HNO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-10% 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-120 С)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2.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Отщепление: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а) дегидрирование ( этилен)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катализатор</a:t>
            </a:r>
            <a:r>
              <a:rPr lang="ru-RU" sz="1600" dirty="0" smtClean="0">
                <a:latin typeface="Arial" pitchFamily="34" charset="0"/>
                <a:ea typeface="Times New Roman" pitchFamily="18" charset="0"/>
              </a:rPr>
              <a:t>ы </a:t>
            </a:r>
            <a:r>
              <a:rPr lang="en-US" sz="1600" dirty="0" smtClean="0">
                <a:latin typeface="Arial" pitchFamily="34" charset="0"/>
                <a:ea typeface="Times New Roman" pitchFamily="18" charset="0"/>
              </a:rPr>
              <a:t>Pt, Ni, Al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2 </a:t>
            </a:r>
            <a:r>
              <a:rPr lang="en-US" sz="1600" dirty="0" smtClean="0">
                <a:latin typeface="Arial" pitchFamily="34" charset="0"/>
                <a:ea typeface="Times New Roman" pitchFamily="18" charset="0"/>
              </a:rPr>
              <a:t>O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Cr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2 </a:t>
            </a:r>
            <a:r>
              <a:rPr lang="en-US" sz="1600" dirty="0" smtClean="0">
                <a:latin typeface="Arial" pitchFamily="34" charset="0"/>
                <a:ea typeface="Times New Roman" pitchFamily="18" charset="0"/>
              </a:rPr>
              <a:t>O</a:t>
            </a:r>
            <a:r>
              <a:rPr lang="en-US" sz="1050" dirty="0" smtClean="0">
                <a:latin typeface="Arial" pitchFamily="34" charset="0"/>
                <a:ea typeface="Times New Roman" pitchFamily="18" charset="0"/>
              </a:rPr>
              <a:t>3</a:t>
            </a:r>
            <a:r>
              <a:rPr lang="ru-RU" sz="1600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en-US" sz="1600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1600" dirty="0" smtClean="0">
                <a:latin typeface="Arial" pitchFamily="34" charset="0"/>
                <a:ea typeface="Times New Roman" pitchFamily="18" charset="0"/>
              </a:rPr>
              <a:t>и </a:t>
            </a:r>
            <a:r>
              <a:rPr lang="en-US" sz="1600" dirty="0" smtClean="0">
                <a:latin typeface="Arial" pitchFamily="34" charset="0"/>
                <a:ea typeface="Times New Roman" pitchFamily="18" charset="0"/>
              </a:rPr>
              <a:t>t-400-600</a:t>
            </a:r>
            <a:r>
              <a:rPr lang="en-US" sz="1600" baseline="30000" dirty="0" smtClean="0"/>
              <a:t>0</a:t>
            </a:r>
            <a:r>
              <a:rPr lang="en-US" sz="1600" dirty="0" smtClean="0"/>
              <a:t> </a:t>
            </a:r>
            <a:r>
              <a:rPr lang="en-US" sz="1600" dirty="0" smtClean="0">
                <a:latin typeface="Arial" pitchFamily="34" charset="0"/>
                <a:ea typeface="Times New Roman" pitchFamily="18" charset="0"/>
              </a:rPr>
              <a:t>C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б) ароматизация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(если 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&gt; C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6</a:t>
            </a:r>
            <a:r>
              <a:rPr lang="ru-RU" sz="1100" dirty="0" smtClean="0">
                <a:latin typeface="Arial" pitchFamily="34" charset="0"/>
                <a:ea typeface="Times New Roman" pitchFamily="18" charset="0"/>
              </a:rPr>
              <a:t>… -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бензол и его гомологи).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3.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Окисление: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а) горение,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б) каталитическое окисление ( до спиртов, альдегидов, карбоновых кислот)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4.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Разрушение цепи: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Arial" pitchFamily="34" charset="0"/>
                <a:ea typeface="Times New Roman" pitchFamily="18" charset="0"/>
              </a:rPr>
              <a:t>  а)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пиролиз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(из метана- углерод и водород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t-1000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или ацетилен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t -1500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б) крекинг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катализатор  алюмосиликаты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и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t- 400-500 )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в) изомеризация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катализатор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Al Cl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 - 400 )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5897B-A42B-40F9-8319-312473080160}" type="datetime1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Середа Надежда Гавриловна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319</Words>
  <PresentationFormat>Экран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Алканы</vt:lpstr>
      <vt:lpstr>Слайд 5</vt:lpstr>
      <vt:lpstr>Слайд 6</vt:lpstr>
      <vt:lpstr>Слайд 7</vt:lpstr>
      <vt:lpstr>Слайд 8</vt:lpstr>
      <vt:lpstr>Слайд 9</vt:lpstr>
      <vt:lpstr>Применение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11</cp:revision>
  <dcterms:modified xsi:type="dcterms:W3CDTF">2015-11-15T02:00:16Z</dcterms:modified>
</cp:coreProperties>
</file>