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C809-7A95-43C1-BBA1-04537F4DF4D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C5108-C1C6-4BE5-B8AA-2C48886E02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C5108-C1C6-4BE5-B8AA-2C48886E02C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40E-49D3-46AB-B3AE-C8DE99755479}" type="datetime1">
              <a:rPr lang="ru-RU" smtClean="0"/>
              <a:t>15.11.2015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1137-0603-4D33-8C57-2DBA6399366A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AD9A-0D3F-4E49-8B7F-806F3037E223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6570-84BF-4D00-B9C9-C9713D6E68C3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CF6C-B41E-47B7-93A7-D6E08E2DB2F7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7CF6-780C-48CA-85F6-391541798908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E0A5-901A-4DDC-80EA-493CE44D28D6}" type="datetime1">
              <a:rPr lang="ru-RU" smtClean="0"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7FC4-4BA2-4556-9A33-695A6C902E29}" type="datetime1">
              <a:rPr lang="ru-RU" smtClean="0"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135-0151-4C61-97D5-57F070B546C5}" type="datetime1">
              <a:rPr lang="ru-RU" smtClean="0"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560-76B3-4B3F-8CA2-19779474C898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CE6B-51B8-4124-87B6-FC048161DB28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25B5E4-6660-46A1-A06A-2C949C3957EA}" type="datetime1">
              <a:rPr lang="ru-RU" smtClean="0"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229600" cy="14700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Альдегиды и кетоны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00298" y="4357694"/>
            <a:ext cx="6400800" cy="1600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Учитель химии МОАУ СОШ с. Томское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Серышевского</a:t>
            </a:r>
            <a:r>
              <a:rPr lang="ru-RU" sz="2400" dirty="0" smtClean="0">
                <a:solidFill>
                  <a:schemeClr val="tx1"/>
                </a:solidFill>
              </a:rPr>
              <a:t> района Амурской области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Середа Надежда Гавриловна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План урока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Определение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Общая формула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Классификация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Номенклатура и изомерия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Физические свойства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Получение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Химические свойства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Применение.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Экологические проблемы.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sz="3200" dirty="0" smtClean="0"/>
          </a:p>
          <a:p>
            <a:pPr marL="514350" indent="-514350" algn="l">
              <a:buAutoNum type="arabicPeriod"/>
            </a:pPr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8894-F11F-4FED-B619-8D8C7EB1992B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Альдегиды          Кетоны</a:t>
            </a:r>
            <a:endParaRPr lang="ru-RU" b="1" spc="300" dirty="0">
              <a:ln w="11430" cmpd="sng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4000528" cy="441009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</a:t>
            </a:r>
            <a:r>
              <a:rPr lang="en-US" sz="2400" dirty="0" smtClean="0"/>
              <a:t> </a:t>
            </a:r>
            <a:r>
              <a:rPr lang="ru-RU" sz="2400" dirty="0" smtClean="0"/>
              <a:t>Это органические вещества, молекулы которых содержат карбонильную группу, связанную с атомом </a:t>
            </a:r>
            <a:r>
              <a:rPr lang="ru-RU" sz="2400" b="1" i="1" u="sng" dirty="0" smtClean="0"/>
              <a:t>водорода и  углеводородным радикалом.</a:t>
            </a:r>
          </a:p>
          <a:p>
            <a:pPr marL="514350" indent="-514350">
              <a:buAutoNum type="arabicPeriod" startAt="2"/>
            </a:pPr>
            <a:r>
              <a:rPr lang="en-US" sz="2800" dirty="0" smtClean="0"/>
              <a:t>R-COH</a:t>
            </a:r>
            <a:endParaRPr lang="ru-RU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714876" y="1500174"/>
            <a:ext cx="4071966" cy="442915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</a:t>
            </a:r>
            <a:r>
              <a:rPr lang="ru-RU" sz="2400" dirty="0" smtClean="0"/>
              <a:t> Это органические вещества, в молекулах которых</a:t>
            </a:r>
          </a:p>
          <a:p>
            <a:pPr>
              <a:buNone/>
            </a:pPr>
            <a:r>
              <a:rPr lang="ru-RU" sz="2400" dirty="0" smtClean="0"/>
              <a:t>     карбонильная группа, связана </a:t>
            </a:r>
            <a:r>
              <a:rPr lang="ru-RU" sz="2400" b="1" i="1" u="sng" dirty="0" smtClean="0"/>
              <a:t>с двумя углеводородными радикалами.</a:t>
            </a:r>
          </a:p>
          <a:p>
            <a:pPr>
              <a:buNone/>
            </a:pPr>
            <a:r>
              <a:rPr lang="ru-RU" sz="2800" dirty="0" smtClean="0"/>
              <a:t>2.</a:t>
            </a:r>
            <a:r>
              <a:rPr lang="ru-RU" sz="3200" dirty="0" smtClean="0"/>
              <a:t> </a:t>
            </a:r>
            <a:r>
              <a:rPr lang="en-US" sz="2800" dirty="0" smtClean="0"/>
              <a:t>R</a:t>
            </a:r>
            <a:r>
              <a:rPr lang="en-US" sz="1800" dirty="0" smtClean="0"/>
              <a:t>1</a:t>
            </a:r>
            <a:r>
              <a:rPr lang="en-US" sz="2800" dirty="0" smtClean="0"/>
              <a:t>-C- R</a:t>
            </a:r>
            <a:r>
              <a:rPr lang="en-US" sz="1800" dirty="0" smtClean="0"/>
              <a:t>2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</a:t>
            </a:r>
            <a:r>
              <a:rPr lang="en-US" sz="1600" dirty="0" smtClean="0"/>
              <a:t>         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en-US" sz="2800" dirty="0" smtClean="0"/>
              <a:t>O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5608645" y="474980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751521" y="474980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C2F4-07AD-472F-8A2E-CF18693BE5DB}" type="datetime1">
              <a:rPr lang="ru-RU" smtClean="0"/>
              <a:t>15.11.2015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Классификация  альдегидов</a:t>
            </a:r>
            <a:endParaRPr lang="ru-RU" b="1" spc="300" dirty="0">
              <a:ln w="11430" cmpd="sng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Предельные           Непредельные         Ароматические</a:t>
            </a:r>
          </a:p>
          <a:p>
            <a:pPr>
              <a:buNone/>
            </a:pPr>
            <a:r>
              <a:rPr lang="ru-RU" sz="2800" dirty="0" smtClean="0"/>
              <a:t> Уксусный                  Акролеин                      </a:t>
            </a:r>
            <a:r>
              <a:rPr lang="ru-RU" sz="2800" dirty="0" err="1" smtClean="0"/>
              <a:t>Бензальдегид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  (</a:t>
            </a:r>
            <a:r>
              <a:rPr lang="ru-RU" sz="2800" i="1" dirty="0" err="1" smtClean="0"/>
              <a:t>этаналь</a:t>
            </a:r>
            <a:r>
              <a:rPr lang="ru-RU" sz="2800" i="1" dirty="0" smtClean="0"/>
              <a:t>)                (</a:t>
            </a:r>
            <a:r>
              <a:rPr lang="ru-RU" sz="2800" i="1" dirty="0" err="1" smtClean="0"/>
              <a:t>пропеналь</a:t>
            </a:r>
            <a:r>
              <a:rPr lang="ru-RU" sz="2800" i="1" dirty="0" smtClean="0"/>
              <a:t>)                 (бензойный </a:t>
            </a:r>
          </a:p>
          <a:p>
            <a:pPr>
              <a:buNone/>
            </a:pPr>
            <a:r>
              <a:rPr lang="ru-RU" sz="2800" i="1" dirty="0" smtClean="0"/>
              <a:t>                                                                                   альдегид)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endParaRPr lang="ru-RU" sz="22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3045-8680-4533-BD03-2B02381BB3E6}" type="datetime1">
              <a:rPr lang="ru-RU" smtClean="0"/>
              <a:t>15.11.2015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Номенклатура и изомерия</a:t>
            </a:r>
            <a:endParaRPr lang="ru-RU" b="1" spc="300" dirty="0">
              <a:ln w="11430" cmpd="sng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3749040" cy="3124208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Альдегиды:</a:t>
            </a:r>
          </a:p>
          <a:p>
            <a:pPr>
              <a:buNone/>
            </a:pPr>
            <a:r>
              <a:rPr lang="ru-RU" dirty="0" err="1" smtClean="0"/>
              <a:t>Метаналь</a:t>
            </a:r>
            <a:r>
              <a:rPr lang="ru-RU" dirty="0" smtClean="0"/>
              <a:t>    -</a:t>
            </a:r>
          </a:p>
          <a:p>
            <a:pPr>
              <a:buNone/>
            </a:pPr>
            <a:r>
              <a:rPr lang="ru-RU" dirty="0" err="1" smtClean="0"/>
              <a:t>Этаналь</a:t>
            </a:r>
            <a:r>
              <a:rPr lang="ru-RU" dirty="0" smtClean="0"/>
              <a:t>       -</a:t>
            </a:r>
          </a:p>
          <a:p>
            <a:pPr>
              <a:buNone/>
            </a:pPr>
            <a:r>
              <a:rPr lang="ru-RU" dirty="0" err="1" smtClean="0"/>
              <a:t>Пропаналь</a:t>
            </a:r>
            <a:r>
              <a:rPr lang="ru-RU" dirty="0" smtClean="0"/>
              <a:t>  -</a:t>
            </a:r>
          </a:p>
          <a:p>
            <a:pPr>
              <a:buNone/>
            </a:pPr>
            <a:r>
              <a:rPr lang="ru-RU" dirty="0" err="1" smtClean="0"/>
              <a:t>Бутаналь</a:t>
            </a:r>
            <a:r>
              <a:rPr lang="ru-RU" dirty="0" smtClean="0"/>
              <a:t>     - </a:t>
            </a:r>
          </a:p>
          <a:p>
            <a:pPr>
              <a:buNone/>
            </a:pPr>
            <a:r>
              <a:rPr lang="ru-RU" dirty="0" err="1" smtClean="0"/>
              <a:t>Пентаналь</a:t>
            </a:r>
            <a:r>
              <a:rPr lang="ru-RU" dirty="0" smtClean="0"/>
              <a:t>  -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786314" y="1500174"/>
            <a:ext cx="3749040" cy="269558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Кетоны:</a:t>
            </a:r>
          </a:p>
          <a:p>
            <a:pPr>
              <a:buNone/>
            </a:pPr>
            <a:r>
              <a:rPr lang="ru-RU" dirty="0" err="1" smtClean="0"/>
              <a:t>Пропанон</a:t>
            </a:r>
            <a:r>
              <a:rPr lang="ru-RU" dirty="0" smtClean="0"/>
              <a:t>   -</a:t>
            </a:r>
          </a:p>
          <a:p>
            <a:pPr>
              <a:buNone/>
            </a:pPr>
            <a:r>
              <a:rPr lang="ru-RU" dirty="0" err="1" smtClean="0"/>
              <a:t>Бутанон</a:t>
            </a:r>
            <a:r>
              <a:rPr lang="ru-RU" dirty="0" smtClean="0"/>
              <a:t>      -</a:t>
            </a:r>
          </a:p>
          <a:p>
            <a:pPr>
              <a:buNone/>
            </a:pPr>
            <a:r>
              <a:rPr lang="ru-RU" dirty="0" err="1" smtClean="0"/>
              <a:t>Пентанон</a:t>
            </a:r>
            <a:r>
              <a:rPr lang="ru-RU" dirty="0" smtClean="0"/>
              <a:t>   -</a:t>
            </a:r>
          </a:p>
          <a:p>
            <a:pPr>
              <a:buNone/>
            </a:pPr>
            <a:r>
              <a:rPr lang="ru-RU" dirty="0" err="1" smtClean="0"/>
              <a:t>Гексанон</a:t>
            </a:r>
            <a:r>
              <a:rPr lang="ru-RU" dirty="0" smtClean="0"/>
              <a:t>     -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929198"/>
            <a:ext cx="8572560" cy="120032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Записать формулы веществ. Для </a:t>
            </a:r>
            <a:r>
              <a:rPr lang="ru-RU" sz="2400" dirty="0" err="1" smtClean="0"/>
              <a:t>пентаналя</a:t>
            </a:r>
            <a:r>
              <a:rPr lang="ru-RU" sz="2400" dirty="0" smtClean="0"/>
              <a:t> и </a:t>
            </a:r>
            <a:r>
              <a:rPr lang="ru-RU" sz="2400" dirty="0" err="1" smtClean="0"/>
              <a:t>пентанона</a:t>
            </a:r>
            <a:r>
              <a:rPr lang="ru-RU" sz="2400" dirty="0" smtClean="0"/>
              <a:t> записать формулы изомеров. Определить какие виды изомерии характерны для альдегидов и кетонов.</a:t>
            </a:r>
            <a:endParaRPr lang="ru-RU" sz="2400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E7F-61D7-42D2-BED1-EF65A752F0AA}" type="datetime1">
              <a:rPr lang="ru-RU" smtClean="0"/>
              <a:t>15.11.2015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28604"/>
            <a:ext cx="842968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Назовите вещества: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Муравьи для подачи сигнала тревоги выделяют два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феромона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формулы которых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а.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-CH=CH-COH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-C-CH-CH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Составьте формулу вещества.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Вещество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цитраль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имеющий запах лимона, по номенклатуре называют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3,7-диметил-2,6-октадиеналь. Запишите формулу вещества.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 Упр. 2,3 стр.174.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6251587" y="303529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894397" y="25352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822959" y="2535231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491F-AB28-4D03-96D7-A2EDC45965FB}" type="datetime1">
              <a:rPr lang="ru-RU" smtClean="0"/>
              <a:t>15.11.2015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Получение</a:t>
            </a:r>
            <a:endParaRPr lang="ru-RU" dirty="0">
              <a:ln w="11430" cmpd="sng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329642" cy="50196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Окислением или дегидрированием  спиртов.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Гидратация </a:t>
            </a:r>
            <a:r>
              <a:rPr lang="ru-RU" dirty="0" err="1" smtClean="0"/>
              <a:t>алкинов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При нагревании кальциевых или бариевых солей карбоновых кислот образуются кетоны.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88F5-AFF4-445E-94B7-3555A0AF5FE3}" type="datetime1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Химические свойства</a:t>
            </a:r>
            <a:endParaRPr lang="ru-RU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Реакции восстановления</a:t>
            </a:r>
          </a:p>
          <a:p>
            <a:pPr>
              <a:buNone/>
            </a:pPr>
            <a:r>
              <a:rPr lang="ru-RU" dirty="0" smtClean="0"/>
              <a:t>а) альдегидов                    б) кетонов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Реакции окисления</a:t>
            </a:r>
          </a:p>
          <a:p>
            <a:pPr>
              <a:buNone/>
            </a:pPr>
            <a:r>
              <a:rPr lang="ru-RU" dirty="0" smtClean="0"/>
              <a:t>а) альдегидов                    б) кетонов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608A-2107-4BF5-907F-9B5024B20305}" type="datetime1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282</Words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Альдегиды и кетоны</vt:lpstr>
      <vt:lpstr>План урока</vt:lpstr>
      <vt:lpstr>Альдегиды          Кетоны</vt:lpstr>
      <vt:lpstr>Классификация  альдегидов</vt:lpstr>
      <vt:lpstr>Номенклатура и изомерия</vt:lpstr>
      <vt:lpstr>Слайд 6</vt:lpstr>
      <vt:lpstr>Получение</vt:lpstr>
      <vt:lpstr>Химические свойства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Альдегиды и кетоны</dc:title>
  <cp:lastModifiedBy>Admin</cp:lastModifiedBy>
  <cp:revision>6</cp:revision>
  <dcterms:modified xsi:type="dcterms:W3CDTF">2015-11-15T01:07:18Z</dcterms:modified>
</cp:coreProperties>
</file>