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99A6-B87E-4EFA-9484-E9EBE96C45F9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5B54-7DC2-4815-8E1C-1A63202549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079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99A6-B87E-4EFA-9484-E9EBE96C45F9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5B54-7DC2-4815-8E1C-1A63202549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682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99A6-B87E-4EFA-9484-E9EBE96C45F9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5B54-7DC2-4815-8E1C-1A63202549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150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99A6-B87E-4EFA-9484-E9EBE96C45F9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5B54-7DC2-4815-8E1C-1A63202549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571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99A6-B87E-4EFA-9484-E9EBE96C45F9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5B54-7DC2-4815-8E1C-1A63202549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1393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99A6-B87E-4EFA-9484-E9EBE96C45F9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5B54-7DC2-4815-8E1C-1A63202549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2752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99A6-B87E-4EFA-9484-E9EBE96C45F9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5B54-7DC2-4815-8E1C-1A63202549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729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99A6-B87E-4EFA-9484-E9EBE96C45F9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5B54-7DC2-4815-8E1C-1A63202549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045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99A6-B87E-4EFA-9484-E9EBE96C45F9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5B54-7DC2-4815-8E1C-1A63202549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6995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99A6-B87E-4EFA-9484-E9EBE96C45F9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5B54-7DC2-4815-8E1C-1A63202549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913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99A6-B87E-4EFA-9484-E9EBE96C45F9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5B54-7DC2-4815-8E1C-1A63202549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4283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B99A6-B87E-4EFA-9484-E9EBE96C45F9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E5B54-7DC2-4815-8E1C-1A63202549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5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3"/>
            <a:ext cx="7772400" cy="432049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altLang="ru-RU" sz="2000" dirty="0" err="1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Взаимос</a:t>
            </a:r>
            <a:r>
              <a:rPr lang="en-US" altLang="ru-RU" sz="2000" dirty="0" err="1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вязь</a:t>
            </a:r>
            <a:r>
              <a:rPr lang="en-US" altLang="ru-RU" sz="20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0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классов неорганических соединений</a:t>
            </a:r>
            <a:r>
              <a:rPr lang="ru-RU" altLang="ru-RU" sz="8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8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altLang="ru-RU" sz="2000" u="sng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Свойства кислот</a:t>
            </a:r>
            <a:r>
              <a:rPr lang="ru-RU" altLang="ru-RU" sz="18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18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28084889"/>
              </p:ext>
            </p:extLst>
          </p:nvPr>
        </p:nvGraphicFramePr>
        <p:xfrm>
          <a:off x="1027430" y="764704"/>
          <a:ext cx="7089140" cy="5219123"/>
        </p:xfrm>
        <a:graphic>
          <a:graphicData uri="http://schemas.openxmlformats.org/drawingml/2006/table">
            <a:tbl>
              <a:tblPr firstRow="1" firstCol="1" bandRow="1"/>
              <a:tblGrid>
                <a:gridCol w="2319020"/>
                <a:gridCol w="2363470"/>
                <a:gridCol w="2406650"/>
              </a:tblGrid>
              <a:tr h="474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Металл (</a:t>
                      </a:r>
                      <a:r>
                        <a:rPr lang="ru-RU" sz="2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</a:t>
                      </a: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Неметалл (неМе)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3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Оксид металла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(основный оксид)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</a:t>
                      </a:r>
                      <a:r>
                        <a:rPr lang="ru-RU" sz="22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22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Оксид неметалла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(кислотный оксид)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неМе</a:t>
                      </a:r>
                      <a:r>
                        <a:rPr lang="ru-RU" sz="22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22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Основание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Ме(ОН)</a:t>
                      </a:r>
                      <a:r>
                        <a:rPr lang="ru-RU" sz="22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Кислота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en-US" sz="22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кислотный остаток</a:t>
                      </a: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74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48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Соль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</a:t>
                      </a:r>
                      <a:r>
                        <a:rPr lang="en-US" sz="22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кислотный остаток</a:t>
                      </a: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22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AutoShape 4"/>
          <p:cNvSpPr>
            <a:spLocks noChangeShapeType="1"/>
          </p:cNvSpPr>
          <p:nvPr/>
        </p:nvSpPr>
        <p:spPr bwMode="auto">
          <a:xfrm>
            <a:off x="2041071" y="1328522"/>
            <a:ext cx="0" cy="3238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5"/>
          <p:cNvSpPr>
            <a:spLocks noChangeShapeType="1"/>
          </p:cNvSpPr>
          <p:nvPr/>
        </p:nvSpPr>
        <p:spPr bwMode="auto">
          <a:xfrm>
            <a:off x="6948264" y="3212976"/>
            <a:ext cx="9525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3"/>
          <p:cNvSpPr>
            <a:spLocks noChangeShapeType="1"/>
          </p:cNvSpPr>
          <p:nvPr/>
        </p:nvSpPr>
        <p:spPr bwMode="auto">
          <a:xfrm>
            <a:off x="6876256" y="1340768"/>
            <a:ext cx="0" cy="3238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2"/>
          <p:cNvSpPr>
            <a:spLocks noChangeShapeType="1"/>
          </p:cNvSpPr>
          <p:nvPr/>
        </p:nvSpPr>
        <p:spPr bwMode="auto">
          <a:xfrm>
            <a:off x="2843213" y="4581128"/>
            <a:ext cx="923925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"/>
          <p:cNvSpPr>
            <a:spLocks noChangeShapeType="1"/>
          </p:cNvSpPr>
          <p:nvPr/>
        </p:nvSpPr>
        <p:spPr bwMode="auto">
          <a:xfrm flipH="1">
            <a:off x="5079999" y="4598364"/>
            <a:ext cx="1038225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6"/>
          <p:cNvSpPr>
            <a:spLocks noChangeShapeType="1"/>
          </p:cNvSpPr>
          <p:nvPr/>
        </p:nvSpPr>
        <p:spPr bwMode="auto">
          <a:xfrm>
            <a:off x="2123728" y="3212976"/>
            <a:ext cx="0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flipH="1" flipV="1">
            <a:off x="3305175" y="980728"/>
            <a:ext cx="2346945" cy="30963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9313686">
            <a:off x="4421350" y="820701"/>
            <a:ext cx="430887" cy="258532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600" b="1" dirty="0" smtClean="0"/>
              <a:t>В ряду активности до Н</a:t>
            </a:r>
            <a:r>
              <a:rPr lang="ru-RU" sz="1000" b="1" dirty="0" smtClean="0"/>
              <a:t>2</a:t>
            </a:r>
            <a:endParaRPr lang="ru-RU" sz="1000" b="1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H="1" flipV="1">
            <a:off x="3305175" y="2420888"/>
            <a:ext cx="2346945" cy="17281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3419872" y="4149080"/>
            <a:ext cx="2232248" cy="720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4355976" y="4293096"/>
            <a:ext cx="1296144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9778199">
            <a:off x="3506539" y="4547347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Соль слабой кислоты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xmlns="" val="216004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3"/>
            <a:ext cx="7772400" cy="432049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altLang="ru-RU" sz="2000" dirty="0" err="1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Взаимос</a:t>
            </a:r>
            <a:r>
              <a:rPr lang="en-US" altLang="ru-RU" sz="2000" dirty="0" err="1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вязь</a:t>
            </a:r>
            <a:r>
              <a:rPr lang="en-US" altLang="ru-RU" sz="20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0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классов неорганических соединений</a:t>
            </a:r>
            <a:r>
              <a:rPr lang="ru-RU" altLang="ru-RU" sz="8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8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altLang="ru-RU" sz="2000" u="sng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Свойства </a:t>
            </a:r>
            <a:r>
              <a:rPr lang="ru-RU" altLang="ru-RU" sz="2000" u="sng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оснований</a:t>
            </a:r>
            <a:r>
              <a:rPr lang="ru-RU" altLang="ru-RU" sz="18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18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41471884"/>
              </p:ext>
            </p:extLst>
          </p:nvPr>
        </p:nvGraphicFramePr>
        <p:xfrm>
          <a:off x="1027430" y="764704"/>
          <a:ext cx="7089140" cy="5219123"/>
        </p:xfrm>
        <a:graphic>
          <a:graphicData uri="http://schemas.openxmlformats.org/drawingml/2006/table">
            <a:tbl>
              <a:tblPr firstRow="1" firstCol="1" bandRow="1"/>
              <a:tblGrid>
                <a:gridCol w="2319020"/>
                <a:gridCol w="2363470"/>
                <a:gridCol w="2406650"/>
              </a:tblGrid>
              <a:tr h="474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Металл (</a:t>
                      </a:r>
                      <a:r>
                        <a:rPr lang="ru-RU" sz="2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</a:t>
                      </a: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Неметалл (неМе)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3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Оксид металла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(основный оксид)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</a:t>
                      </a:r>
                      <a:r>
                        <a:rPr lang="ru-RU" sz="22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22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Оксид неметалла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(кислотный оксид)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неМе</a:t>
                      </a:r>
                      <a:r>
                        <a:rPr lang="ru-RU" sz="22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22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Основание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</a:t>
                      </a: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(ОН)</a:t>
                      </a:r>
                      <a:r>
                        <a:rPr lang="ru-RU" sz="2200" baseline="-25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Кислота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en-US" sz="2200" baseline="-25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кислотный остаток</a:t>
                      </a: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4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48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Соль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</a:t>
                      </a:r>
                      <a:r>
                        <a:rPr lang="en-US" sz="22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кислотный остаток</a:t>
                      </a: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22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AutoShape 4"/>
          <p:cNvSpPr>
            <a:spLocks noChangeShapeType="1"/>
          </p:cNvSpPr>
          <p:nvPr/>
        </p:nvSpPr>
        <p:spPr bwMode="auto">
          <a:xfrm>
            <a:off x="2041071" y="1328522"/>
            <a:ext cx="0" cy="3238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5"/>
          <p:cNvSpPr>
            <a:spLocks noChangeShapeType="1"/>
          </p:cNvSpPr>
          <p:nvPr/>
        </p:nvSpPr>
        <p:spPr bwMode="auto">
          <a:xfrm>
            <a:off x="6948264" y="3212976"/>
            <a:ext cx="9525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3"/>
          <p:cNvSpPr>
            <a:spLocks noChangeShapeType="1"/>
          </p:cNvSpPr>
          <p:nvPr/>
        </p:nvSpPr>
        <p:spPr bwMode="auto">
          <a:xfrm>
            <a:off x="6876256" y="1340768"/>
            <a:ext cx="0" cy="3238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2"/>
          <p:cNvSpPr>
            <a:spLocks noChangeShapeType="1"/>
          </p:cNvSpPr>
          <p:nvPr/>
        </p:nvSpPr>
        <p:spPr bwMode="auto">
          <a:xfrm>
            <a:off x="2843213" y="4581128"/>
            <a:ext cx="923925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"/>
          <p:cNvSpPr>
            <a:spLocks noChangeShapeType="1"/>
          </p:cNvSpPr>
          <p:nvPr/>
        </p:nvSpPr>
        <p:spPr bwMode="auto">
          <a:xfrm flipH="1">
            <a:off x="5079999" y="4598364"/>
            <a:ext cx="1038225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6"/>
          <p:cNvSpPr>
            <a:spLocks noChangeShapeType="1"/>
          </p:cNvSpPr>
          <p:nvPr/>
        </p:nvSpPr>
        <p:spPr bwMode="auto">
          <a:xfrm>
            <a:off x="2123728" y="3212976"/>
            <a:ext cx="0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3305175" y="2276872"/>
            <a:ext cx="2418953" cy="17281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9403754">
            <a:off x="3767138" y="2780928"/>
            <a:ext cx="1020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щелочь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305175" y="4149080"/>
            <a:ext cx="2418953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305175" y="4293096"/>
            <a:ext cx="1209476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818272">
            <a:off x="3753147" y="4366856"/>
            <a:ext cx="1020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щелочь</a:t>
            </a:r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2123728" y="4551522"/>
            <a:ext cx="0" cy="38021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3567" y="4931739"/>
            <a:ext cx="26216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Нерастворимое основание разлагается на оксиды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xmlns="" val="104504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3"/>
            <a:ext cx="7772400" cy="432049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altLang="ru-RU" sz="2000" dirty="0" err="1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Взаимос</a:t>
            </a:r>
            <a:r>
              <a:rPr lang="en-US" altLang="ru-RU" sz="2000" dirty="0" err="1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вязь</a:t>
            </a:r>
            <a:r>
              <a:rPr lang="en-US" altLang="ru-RU" sz="20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0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классов неорганических соединений</a:t>
            </a:r>
            <a:r>
              <a:rPr lang="ru-RU" altLang="ru-RU" sz="8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8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altLang="ru-RU" sz="2000" u="sng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Свойства </a:t>
            </a:r>
            <a:r>
              <a:rPr lang="ru-RU" altLang="ru-RU" sz="2000" u="sng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кислотного и основного оксидов</a:t>
            </a:r>
            <a:r>
              <a:rPr lang="ru-RU" altLang="ru-RU" sz="18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18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84745239"/>
              </p:ext>
            </p:extLst>
          </p:nvPr>
        </p:nvGraphicFramePr>
        <p:xfrm>
          <a:off x="1027430" y="764704"/>
          <a:ext cx="7089140" cy="5219123"/>
        </p:xfrm>
        <a:graphic>
          <a:graphicData uri="http://schemas.openxmlformats.org/drawingml/2006/table">
            <a:tbl>
              <a:tblPr firstRow="1" firstCol="1" bandRow="1"/>
              <a:tblGrid>
                <a:gridCol w="2319020"/>
                <a:gridCol w="2363470"/>
                <a:gridCol w="2406650"/>
              </a:tblGrid>
              <a:tr h="474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Металл (</a:t>
                      </a:r>
                      <a:r>
                        <a:rPr lang="ru-RU" sz="2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</a:t>
                      </a: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Неметалл (неМе)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3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Оксид металла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(основный оксид)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</a:t>
                      </a:r>
                      <a:r>
                        <a:rPr lang="ru-RU" sz="2200" baseline="-25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2200" baseline="-25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Оксид неметалла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(кислотный оксид)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неМе</a:t>
                      </a:r>
                      <a:r>
                        <a:rPr lang="ru-RU" sz="2200" baseline="-25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2200" baseline="-25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74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Основание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Ме(ОН)</a:t>
                      </a:r>
                      <a:r>
                        <a:rPr lang="ru-RU" sz="22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Кислота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en-US" sz="2200" baseline="-25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кислотный остаток</a:t>
                      </a: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4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48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Соль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</a:t>
                      </a:r>
                      <a:r>
                        <a:rPr lang="en-US" sz="22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кислотный остаток</a:t>
                      </a: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22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AutoShape 4"/>
          <p:cNvSpPr>
            <a:spLocks noChangeShapeType="1"/>
          </p:cNvSpPr>
          <p:nvPr/>
        </p:nvSpPr>
        <p:spPr bwMode="auto">
          <a:xfrm>
            <a:off x="2041071" y="1328522"/>
            <a:ext cx="0" cy="3238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5"/>
          <p:cNvSpPr>
            <a:spLocks noChangeShapeType="1"/>
          </p:cNvSpPr>
          <p:nvPr/>
        </p:nvSpPr>
        <p:spPr bwMode="auto">
          <a:xfrm>
            <a:off x="6948264" y="3212976"/>
            <a:ext cx="9525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3"/>
          <p:cNvSpPr>
            <a:spLocks noChangeShapeType="1"/>
          </p:cNvSpPr>
          <p:nvPr/>
        </p:nvSpPr>
        <p:spPr bwMode="auto">
          <a:xfrm>
            <a:off x="6876256" y="1340768"/>
            <a:ext cx="0" cy="3238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2"/>
          <p:cNvSpPr>
            <a:spLocks noChangeShapeType="1"/>
          </p:cNvSpPr>
          <p:nvPr/>
        </p:nvSpPr>
        <p:spPr bwMode="auto">
          <a:xfrm>
            <a:off x="2843213" y="4581128"/>
            <a:ext cx="923925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"/>
          <p:cNvSpPr>
            <a:spLocks noChangeShapeType="1"/>
          </p:cNvSpPr>
          <p:nvPr/>
        </p:nvSpPr>
        <p:spPr bwMode="auto">
          <a:xfrm flipH="1">
            <a:off x="5079999" y="4598364"/>
            <a:ext cx="1038225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6"/>
          <p:cNvSpPr>
            <a:spLocks noChangeShapeType="1"/>
          </p:cNvSpPr>
          <p:nvPr/>
        </p:nvSpPr>
        <p:spPr bwMode="auto">
          <a:xfrm>
            <a:off x="2123728" y="3212976"/>
            <a:ext cx="0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305175" y="2420888"/>
            <a:ext cx="2418953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305175" y="2564904"/>
            <a:ext cx="2418953" cy="15841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3305175" y="2564904"/>
            <a:ext cx="2418953" cy="15841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267744" y="2965140"/>
            <a:ext cx="0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732240" y="2986911"/>
            <a:ext cx="0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67744" y="317232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+Н</a:t>
            </a:r>
            <a:r>
              <a:rPr lang="ru-RU" sz="900" b="1" dirty="0" smtClean="0"/>
              <a:t>2</a:t>
            </a:r>
            <a:r>
              <a:rPr lang="ru-RU" b="1" dirty="0" smtClean="0"/>
              <a:t>О→щелочь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873552" y="3178709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+Н</a:t>
            </a:r>
            <a:r>
              <a:rPr lang="ru-RU" sz="900" b="1" dirty="0" smtClean="0"/>
              <a:t>2</a:t>
            </a:r>
            <a:r>
              <a:rPr lang="ru-RU" b="1" dirty="0" smtClean="0"/>
              <a:t>О→кислота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71311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3"/>
            <a:ext cx="7772400" cy="432049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altLang="ru-RU" sz="2000" dirty="0" err="1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Взаимос</a:t>
            </a:r>
            <a:r>
              <a:rPr lang="en-US" altLang="ru-RU" sz="2000" dirty="0" err="1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вязь</a:t>
            </a:r>
            <a:r>
              <a:rPr lang="en-US" altLang="ru-RU" sz="20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0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классов неорганических соединений</a:t>
            </a:r>
            <a:r>
              <a:rPr lang="ru-RU" altLang="ru-RU" sz="8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8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altLang="ru-RU" sz="2000" u="sng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Свойства </a:t>
            </a:r>
            <a:r>
              <a:rPr lang="ru-RU" altLang="ru-RU" sz="2000" u="sng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солей</a:t>
            </a:r>
            <a:r>
              <a:rPr lang="ru-RU" altLang="ru-RU" sz="18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18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66994582"/>
              </p:ext>
            </p:extLst>
          </p:nvPr>
        </p:nvGraphicFramePr>
        <p:xfrm>
          <a:off x="1027430" y="764704"/>
          <a:ext cx="7089140" cy="5219123"/>
        </p:xfrm>
        <a:graphic>
          <a:graphicData uri="http://schemas.openxmlformats.org/drawingml/2006/table">
            <a:tbl>
              <a:tblPr firstRow="1" firstCol="1" bandRow="1"/>
              <a:tblGrid>
                <a:gridCol w="2319020"/>
                <a:gridCol w="2363470"/>
                <a:gridCol w="2406650"/>
              </a:tblGrid>
              <a:tr h="474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Металл (</a:t>
                      </a:r>
                      <a:r>
                        <a:rPr lang="ru-RU" sz="2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</a:t>
                      </a: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Неметалл (неМе)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3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Оксид металла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(основный оксид)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</a:t>
                      </a:r>
                      <a:r>
                        <a:rPr lang="ru-RU" sz="22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22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Оксид неметалла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(кислотный оксид)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неМе</a:t>
                      </a:r>
                      <a:r>
                        <a:rPr lang="ru-RU" sz="22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22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Основание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Ме(ОН)</a:t>
                      </a:r>
                      <a:r>
                        <a:rPr lang="ru-RU" sz="22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Кислота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en-US" sz="2200" baseline="-25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кислотный остаток</a:t>
                      </a: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4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48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Соль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</a:t>
                      </a:r>
                      <a:r>
                        <a:rPr lang="en-US" sz="2200" baseline="-25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кислотный остаток</a:t>
                      </a: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2200" baseline="-25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AutoShape 4"/>
          <p:cNvSpPr>
            <a:spLocks noChangeShapeType="1"/>
          </p:cNvSpPr>
          <p:nvPr/>
        </p:nvSpPr>
        <p:spPr bwMode="auto">
          <a:xfrm>
            <a:off x="2041071" y="1328522"/>
            <a:ext cx="0" cy="3238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5"/>
          <p:cNvSpPr>
            <a:spLocks noChangeShapeType="1"/>
          </p:cNvSpPr>
          <p:nvPr/>
        </p:nvSpPr>
        <p:spPr bwMode="auto">
          <a:xfrm>
            <a:off x="6948264" y="3212976"/>
            <a:ext cx="9525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3"/>
          <p:cNvSpPr>
            <a:spLocks noChangeShapeType="1"/>
          </p:cNvSpPr>
          <p:nvPr/>
        </p:nvSpPr>
        <p:spPr bwMode="auto">
          <a:xfrm>
            <a:off x="6876256" y="1340768"/>
            <a:ext cx="0" cy="3238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2"/>
          <p:cNvSpPr>
            <a:spLocks noChangeShapeType="1"/>
          </p:cNvSpPr>
          <p:nvPr/>
        </p:nvSpPr>
        <p:spPr bwMode="auto">
          <a:xfrm>
            <a:off x="2843213" y="4581128"/>
            <a:ext cx="923925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"/>
          <p:cNvSpPr>
            <a:spLocks noChangeShapeType="1"/>
          </p:cNvSpPr>
          <p:nvPr/>
        </p:nvSpPr>
        <p:spPr bwMode="auto">
          <a:xfrm flipH="1">
            <a:off x="5079999" y="4598364"/>
            <a:ext cx="1038225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6"/>
          <p:cNvSpPr>
            <a:spLocks noChangeShapeType="1"/>
          </p:cNvSpPr>
          <p:nvPr/>
        </p:nvSpPr>
        <p:spPr bwMode="auto">
          <a:xfrm>
            <a:off x="2123728" y="3212976"/>
            <a:ext cx="0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4716016" y="4077072"/>
            <a:ext cx="1008112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305175" y="4077072"/>
            <a:ext cx="978793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Круговая стрелка 17"/>
          <p:cNvSpPr/>
          <p:nvPr/>
        </p:nvSpPr>
        <p:spPr>
          <a:xfrm>
            <a:off x="3795206" y="3998352"/>
            <a:ext cx="1425501" cy="1832301"/>
          </a:xfrm>
          <a:prstGeom prst="circularArrow">
            <a:avLst/>
          </a:prstGeom>
          <a:solidFill>
            <a:srgbClr val="FF0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H="1" flipV="1">
            <a:off x="3305175" y="1124744"/>
            <a:ext cx="1202781" cy="38884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35896" y="1502693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Металл в ряду активности стоит левее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71311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189</Words>
  <Application>Microsoft Office PowerPoint</Application>
  <PresentationFormat>Экран (4:3)</PresentationFormat>
  <Paragraphs>100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Взаимосвязь классов неорганических соединений Свойства кислот </vt:lpstr>
      <vt:lpstr>Взаимосвязь классов неорганических соединений Свойства оснований </vt:lpstr>
      <vt:lpstr>Взаимосвязь классов неорганических соединений Свойства кислотного и основного оксидов </vt:lpstr>
      <vt:lpstr>Взаимосвязь классов неорганических соединений Свойства солей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методический 2</dc:creator>
  <cp:lastModifiedBy>school</cp:lastModifiedBy>
  <cp:revision>9</cp:revision>
  <dcterms:created xsi:type="dcterms:W3CDTF">2015-04-27T05:08:50Z</dcterms:created>
  <dcterms:modified xsi:type="dcterms:W3CDTF">2015-04-28T02:11:40Z</dcterms:modified>
</cp:coreProperties>
</file>