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4AF3-481E-4C52-89D0-4B66BF82AC1B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B85F-6465-4230-A754-23D618C3D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1.lti-gti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ru.wikipedia.org/" TargetMode="External"/><Relationship Id="rId12" Type="http://schemas.openxmlformats.org/officeDocument/2006/relationships/hyperlink" Target="http://worldofteacher.com/1194-8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cinarf.ru/" TargetMode="External"/><Relationship Id="rId11" Type="http://schemas.openxmlformats.org/officeDocument/2006/relationships/hyperlink" Target="http://www.openclass.ru/node/117209" TargetMode="External"/><Relationship Id="rId5" Type="http://schemas.openxmlformats.org/officeDocument/2006/relationships/hyperlink" Target="http://mous62009.siteedit.su/" TargetMode="External"/><Relationship Id="rId10" Type="http://schemas.openxmlformats.org/officeDocument/2006/relationships/hyperlink" Target="http://him.1september.ru/" TargetMode="External"/><Relationship Id="rId4" Type="http://schemas.openxmlformats.org/officeDocument/2006/relationships/hyperlink" Target="http://www.chem-astu.ru/" TargetMode="External"/><Relationship Id="rId9" Type="http://schemas.openxmlformats.org/officeDocument/2006/relationships/hyperlink" Target="http://www.volgograd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84895"/>
          </a:xfrm>
          <a:prstGeom prst="rect">
            <a:avLst/>
          </a:prstGeom>
          <a:noFill/>
        </p:spPr>
      </p:pic>
      <p:pic>
        <p:nvPicPr>
          <p:cNvPr id="5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parajita" pitchFamily="34" charset="0"/>
              </a:rPr>
              <a:t>Роль химии в Великой Отечественной войне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428868"/>
            <a:ext cx="6400800" cy="1752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Выполнила 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ученица 10 класса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 Дорофеева Екатерина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Руководитель 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учитель химии и биологии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 Калинина Л. Н.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6211669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МБОУ СОШ с. Святославка </a:t>
            </a:r>
          </a:p>
          <a:p>
            <a:r>
              <a:rPr lang="ru-RU" sz="2000" dirty="0" smtClean="0"/>
              <a:t>2014-2015 учебный год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Н.Д.Зелинский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312" y="928688"/>
            <a:ext cx="6715141" cy="4857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342900">
              <a:spcBef>
                <a:spcPct val="20000"/>
              </a:spcBef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Еще в годы первой мировой войны Николай Дмитриевич Зелинский предложил использовать для адсорбции ядовитых газов активированный уголь. Изобретенный Зелинским противогаз оказался наилучшим</a:t>
            </a:r>
            <a:r>
              <a:rPr lang="ru-RU" sz="2600" dirty="0"/>
              <a:t>из всех известных средств защиты. В начале Великой Отечественной войны академик Зелинский усовершенствовал противогаз.</a:t>
            </a:r>
          </a:p>
          <a:p>
            <a:pPr marL="342900" indent="342900">
              <a:spcBef>
                <a:spcPct val="20000"/>
              </a:spcBef>
              <a:defRPr/>
            </a:pPr>
            <a:endParaRPr lang="ru-RU" sz="2600" dirty="0"/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Zelinsky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71546"/>
            <a:ext cx="2027379" cy="259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 descr="Реферат на тему шланговые противогаз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71942"/>
            <a:ext cx="1676936" cy="14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А. Е. Фаворский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357313"/>
            <a:ext cx="6215074" cy="4525962"/>
          </a:xfrm>
          <a:prstGeom prst="rect">
            <a:avLst/>
          </a:prstGeom>
        </p:spPr>
        <p:txBody>
          <a:bodyPr/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производства резины необходим каучук. В военные годы академик Алексей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Евграфович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Фаворский нашел оригинальный путь получения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изопренового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синтетического каучука из угля и воды. Формула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изопренового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каучука:</a:t>
            </a:r>
          </a:p>
        </p:txBody>
      </p:sp>
      <p:pic>
        <p:nvPicPr>
          <p:cNvPr id="6" name="Рисунок 5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785794"/>
            <a:ext cx="254381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-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14818"/>
            <a:ext cx="32146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Е.О.Патон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43154" y="714356"/>
            <a:ext cx="6500846" cy="364331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Зимой 1941 г. под руководством академика Е.О.Патона был разработан скоростной метод автоматической сварки под флюсом. Сварка стальных конструкций этим методом позволила быстро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наладить на Урале производство танков Т-34. Эти танки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имели лучшую подвижность, проходимость, большой запас хода, абсолютное превосходство в броне и вооружении.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2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85794"/>
            <a:ext cx="2643206" cy="365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Советские танки времен Великой Отечественной войны (14 фото) - В Мире - NewsUkra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714884"/>
            <a:ext cx="3409948" cy="173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97040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химии в великой отечественной войне</a:t>
            </a:r>
          </a:p>
        </p:txBody>
      </p:sp>
      <p:pic>
        <p:nvPicPr>
          <p:cNvPr id="5" name="Picture 2" descr="C:\Documents and Settings\Администратор\Рабочий стол\0_1cf17_f3df394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3733800" cy="4762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682_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872058"/>
            <a:ext cx="2125686" cy="15602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Администратор\Рабочий стол\post-1132100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714752"/>
            <a:ext cx="2340000" cy="1755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4282" y="428604"/>
            <a:ext cx="8929718" cy="3571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Раствор аммиака(40 %-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ный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)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применяют для дегазации транспорта и техники, а также одежды и т.д. в условиях применения химического оружия (зарин, зоман, табун)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На основе 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азотной кислоты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получают ряд специальных взрывчатых веществ: тринитроглицерин и динамит, нитроклетчатку, тринитрофенол, тринитротолуол и др.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Хлорид аммония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применяют для наполнения дымовых шашек.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0_1625d_1a68487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00504"/>
            <a:ext cx="2340000" cy="1673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Documents and Settings\Администратор\Рабочий стол\0276559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5274" y="4143380"/>
            <a:ext cx="2146924" cy="15887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0" y="285728"/>
            <a:ext cx="8858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   Нитрат аммония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служит для производства взрывчатых веществ - аммонитов, в состав которых входят ещё и другие взрывчатые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нитросоединения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, а также горючие добавки. Например, в состав аммонала входит тринитротолуол и порошкообразный алюминий. Высокая теплота сгорания алюминия повышает энергию взрыва. Нитрат алюминия в смеси с тринитротолуолом (толом), даёт взрывчатое вещество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аммотол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. Большинство взрывчатых смесей содержат в своём составе окислитель и горючее.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pic>
        <p:nvPicPr>
          <p:cNvPr id="4" name="Рисунок 3" descr="Зажигательные бутыл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000372"/>
            <a:ext cx="1428728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14282" y="357166"/>
            <a:ext cx="8572528" cy="428628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Для борьбы с танками и бронемашинами широко применяли различные зажигательные смеси. В начальный период войны применялись «зажигательные бутылки».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Наиболее эффективными оказались бутылки с самовоспламеняющейся жидкостью «КС» или «БГС». Эти жидкости имели низкую температуру кипения, время горения – 2–3 мин, температуру горения – 800–1000 °С; обильный белый дым при горении давал еще и ослепляющий эффект. Именно эти жидкости и получили широко известное прозвище «коктейль Молотова».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122" name="Picture 2" descr="Видеоролик о вов бесплатно: Vyacheslav mazurenko мазуренко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357694"/>
            <a:ext cx="3496926" cy="218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4525963"/>
          </a:xfrm>
        </p:spPr>
        <p:txBody>
          <a:bodyPr/>
          <a:lstStyle/>
          <a:p>
            <a:r>
              <a:rPr lang="ru-RU" dirty="0" smtClean="0"/>
              <a:t>Великая Отечественная война была смертельным противоборством производств, экономики и науки. Поэтому вместе с солдатами в 1945 г. победили рабочие, инженеры, медики и сугубо гражданские ученые-химики. И важно помнить их по именам и знать их вклад в великую победу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en-US" dirty="0" smtClean="0">
                <a:hlinkClick r:id="rId4"/>
              </a:rPr>
              <a:t>www.chem-astu.ru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5"/>
              </a:rPr>
              <a:t>mous62009.siteedit.su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6"/>
              </a:rPr>
              <a:t>www.medicinarf.ru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7"/>
              </a:rPr>
              <a:t>ru.wikipedia.org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8"/>
              </a:rPr>
              <a:t>www1.lti-gti.ru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9"/>
              </a:rPr>
              <a:t>www.volgograd.ru</a:t>
            </a:r>
            <a:endParaRPr lang="ru-RU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10"/>
              </a:rPr>
              <a:t>him.1september.ru</a:t>
            </a:r>
            <a:endParaRPr lang="ru-RU" dirty="0" smtClean="0"/>
          </a:p>
          <a:p>
            <a:pPr marL="514350" indent="-514350" algn="ctr">
              <a:buNone/>
            </a:pPr>
            <a:r>
              <a:rPr lang="de-DE" dirty="0" smtClean="0">
                <a:hlinkClick r:id="rId11"/>
              </a:rPr>
              <a:t>http://www.openclass.ru/node/117209</a:t>
            </a:r>
            <a:endParaRPr lang="ru-RU" dirty="0" smtClean="0"/>
          </a:p>
          <a:p>
            <a:pPr marL="514350" indent="-514350" algn="ctr">
              <a:buNone/>
            </a:pPr>
            <a:r>
              <a:rPr lang="de-DE" dirty="0" smtClean="0">
                <a:hlinkClick r:id="rId12"/>
              </a:rPr>
              <a:t>http://worldofteacher.com/1194-84.html</a:t>
            </a:r>
            <a:endParaRPr lang="ru-RU" dirty="0" smtClean="0"/>
          </a:p>
          <a:p>
            <a:pPr marL="514350" indent="-514350" algn="ctr">
              <a:buNone/>
            </a:pPr>
            <a:endParaRPr lang="ru-RU" dirty="0" smtClean="0"/>
          </a:p>
          <a:p>
            <a:pPr marL="514350" indent="-514350" algn="ctr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 algn="ctr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 algn="ctr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 algn="ctr">
              <a:buFont typeface="Calibri" pitchFamily="34" charset="0"/>
              <a:buAutoNum type="arabicPeriod"/>
            </a:pPr>
            <a:endParaRPr lang="ru-RU" dirty="0" smtClean="0"/>
          </a:p>
          <a:p>
            <a:pPr marL="514350" indent="-514350" algn="ctr">
              <a:buFont typeface="Calibri" pitchFamily="34" charset="0"/>
              <a:buAutoNum type="arabicPeriod"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Направления научных разработок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dirty="0" smtClean="0"/>
              <a:t>Ученые-химики времен Великой Отечественной Войны</a:t>
            </a:r>
          </a:p>
          <a:p>
            <a:pPr marL="514350" indent="-514350" algn="ctr"/>
            <a:r>
              <a:rPr lang="ru-RU" sz="2400" dirty="0"/>
              <a:t>И. Я. </a:t>
            </a:r>
            <a:r>
              <a:rPr lang="ru-RU" sz="2400" dirty="0" err="1" smtClean="0"/>
              <a:t>Постовский</a:t>
            </a:r>
            <a:endParaRPr lang="ru-RU" sz="2400" dirty="0" smtClean="0"/>
          </a:p>
          <a:p>
            <a:pPr marL="514350" lvl="0" indent="-514350" algn="ctr"/>
            <a:r>
              <a:rPr lang="ru-RU" sz="2400" dirty="0"/>
              <a:t>З. В. </a:t>
            </a:r>
            <a:r>
              <a:rPr lang="ru-RU" sz="2400" dirty="0" err="1" smtClean="0"/>
              <a:t>Ермольева</a:t>
            </a:r>
            <a:endParaRPr lang="ru-RU" sz="2400" dirty="0" smtClean="0"/>
          </a:p>
          <a:p>
            <a:pPr marL="514350" indent="-514350" algn="ctr"/>
            <a:r>
              <a:rPr lang="ru-RU" sz="2400" dirty="0" smtClean="0"/>
              <a:t>Н.Д.Зелинский</a:t>
            </a:r>
          </a:p>
          <a:p>
            <a:pPr marL="514350" lvl="0" indent="-514350" algn="ctr"/>
            <a:r>
              <a:rPr lang="ru-RU" sz="2400" dirty="0"/>
              <a:t>А. Е. </a:t>
            </a:r>
            <a:r>
              <a:rPr lang="ru-RU" sz="2400" dirty="0" smtClean="0"/>
              <a:t>Фаворский</a:t>
            </a:r>
          </a:p>
          <a:p>
            <a:pPr marL="514350" indent="-514350" algn="ctr"/>
            <a:r>
              <a:rPr lang="ru-RU" sz="2400" dirty="0" smtClean="0"/>
              <a:t>Е.О.Патон</a:t>
            </a:r>
          </a:p>
          <a:p>
            <a:pPr marL="514350" indent="-514350" algn="ctr">
              <a:buNone/>
            </a:pPr>
            <a:r>
              <a:rPr lang="ru-RU" sz="2400" dirty="0" smtClean="0"/>
              <a:t>3. Роль химии в великой отечественной войне</a:t>
            </a:r>
            <a:endParaRPr lang="ru-RU" sz="2400" dirty="0"/>
          </a:p>
          <a:p>
            <a:pPr marL="514350" lvl="0" indent="-514350" algn="ctr">
              <a:buNone/>
            </a:pPr>
            <a:r>
              <a:rPr lang="ru-RU" sz="2400" dirty="0" smtClean="0"/>
              <a:t>4. Заключение</a:t>
            </a:r>
          </a:p>
          <a:p>
            <a:pPr marL="514350" lvl="0" indent="-514350" algn="ctr">
              <a:buNone/>
            </a:pPr>
            <a:r>
              <a:rPr lang="ru-RU" sz="2400" dirty="0" smtClean="0"/>
              <a:t>5. Интернет-ресурсы</a:t>
            </a:r>
            <a:endParaRPr lang="ru-RU" sz="2400" dirty="0"/>
          </a:p>
          <a:p>
            <a:pPr marL="514350" indent="-514350" algn="ctr"/>
            <a:endParaRPr lang="ru-RU" sz="2400" dirty="0" smtClean="0"/>
          </a:p>
          <a:p>
            <a:pPr marL="514350" indent="-514350" algn="ctr"/>
            <a:endParaRPr lang="ru-RU" sz="2400" dirty="0"/>
          </a:p>
          <a:p>
            <a:pPr marL="514350" lvl="0" indent="-514350" algn="ctr"/>
            <a:endParaRPr lang="ru-RU" sz="2400" dirty="0"/>
          </a:p>
          <a:p>
            <a:pPr marL="514350" indent="-514350" algn="ctr"/>
            <a:endParaRPr lang="ru-RU" sz="2400" dirty="0"/>
          </a:p>
          <a:p>
            <a:pPr marL="514350" indent="-514350" algn="ctr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ctr"/>
            <a:endParaRPr lang="ru-RU" sz="2400" dirty="0" smtClean="0"/>
          </a:p>
          <a:p>
            <a:pPr marL="514350" indent="-514350" algn="ctr">
              <a:buNone/>
            </a:pPr>
            <a:endParaRPr lang="ru-RU" sz="2400" dirty="0" smtClean="0"/>
          </a:p>
          <a:p>
            <a:pPr marL="514350" indent="-514350" algn="ctr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ctr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6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</a:p>
          <a:p>
            <a:r>
              <a:rPr lang="ru-RU" sz="2800" dirty="0" smtClean="0"/>
              <a:t>Приближается 70-летие  Победы в Великой Отечественной Войне, и важно знать роль не только солдат в этой войне, но и роль ученых, а именно ученых-химиков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714620"/>
            <a:ext cx="6072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Узнать роль химии в Великой Отечественной войне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Узнать имена и вклад ученых химиков в  войну 1941-1945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Победу</a:t>
            </a:r>
            <a:endParaRPr lang="ru-RU" dirty="0"/>
          </a:p>
        </p:txBody>
      </p:sp>
      <p:pic>
        <p:nvPicPr>
          <p:cNvPr id="6" name="Picture 2" descr="C:\Documents and Settings\Администратор\Рабочий стол\1-web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857364"/>
            <a:ext cx="5446372" cy="31099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54" y="214290"/>
            <a:ext cx="8901146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Направления научных разработок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. Содействие развитию металлургической, машиностроительной и оборонной промышленности в создании металлов и сплавов специального назначения, продуктов органического синтеза </a:t>
            </a:r>
            <a:r>
              <a:rPr lang="ru-RU" dirty="0" err="1"/>
              <a:t>спецназначения</a:t>
            </a:r>
            <a:r>
              <a:rPr lang="ru-RU" dirty="0"/>
              <a:t> (прочная броня, пластмассы и др.);</a:t>
            </a:r>
          </a:p>
          <a:p>
            <a:pPr marL="3175" indent="-3175" algn="r">
              <a:buNone/>
              <a:defRPr/>
            </a:pPr>
            <a:r>
              <a:rPr lang="ru-RU" dirty="0" smtClean="0"/>
              <a:t>2</a:t>
            </a:r>
            <a:r>
              <a:rPr lang="ru-RU" dirty="0"/>
              <a:t>. Создание боеприпасов и </a:t>
            </a:r>
          </a:p>
          <a:p>
            <a:pPr marL="357188" indent="-3175" algn="r">
              <a:buNone/>
              <a:defRPr/>
            </a:pPr>
            <a:r>
              <a:rPr lang="ru-RU" dirty="0"/>
              <a:t>других составов специального </a:t>
            </a:r>
          </a:p>
          <a:p>
            <a:pPr marL="357188" indent="-3175" algn="r">
              <a:buNone/>
              <a:defRPr/>
            </a:pPr>
            <a:r>
              <a:rPr lang="ru-RU" dirty="0"/>
              <a:t>назначения (зажигательные </a:t>
            </a:r>
          </a:p>
          <a:p>
            <a:pPr marL="357188" indent="-3175" algn="r">
              <a:buNone/>
              <a:defRPr/>
            </a:pPr>
            <a:r>
              <a:rPr lang="ru-RU" dirty="0"/>
              <a:t>смеси, топливо для ракетных </a:t>
            </a:r>
          </a:p>
          <a:p>
            <a:pPr marL="357188" indent="-3175" algn="r">
              <a:buNone/>
              <a:defRPr/>
            </a:pPr>
            <a:r>
              <a:rPr lang="ru-RU" dirty="0"/>
              <a:t>установок и т.п.);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Направления научных разработок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Создание специальных пищевых, медицинских и технических препаратов, обеспечивающих решение специфических задач, постоянно выдвигаемых в условиях войны;</a:t>
            </a:r>
          </a:p>
          <a:p>
            <a:pPr algn="r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Поиск новых видов сырья и энергии; резкое  увеличение производства отдельных видов чёрной и цветной металлургии, нефтяной, химической и электротехнической </a:t>
            </a:r>
          </a:p>
          <a:p>
            <a:pPr marL="3175" indent="342900" algn="r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промышленности, </a:t>
            </a:r>
          </a:p>
          <a:p>
            <a:pPr marL="3175" indent="342900" algn="r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строительных </a:t>
            </a:r>
          </a:p>
          <a:p>
            <a:pPr marL="3175" indent="342900" algn="r"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материалов. </a:t>
            </a:r>
          </a:p>
          <a:p>
            <a:pPr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 descr="science_labwork_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2764613" cy="16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Ученые-химики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 Великой Отечественной войны</a:t>
            </a:r>
          </a:p>
        </p:txBody>
      </p:sp>
      <p:pic>
        <p:nvPicPr>
          <p:cNvPr id="5" name="Picture 2" descr="C:\Documents and Settings\Администратор\Рабочий стол\0_1cf17_f3df394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3733800" cy="4762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И. Я.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Постовский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143000"/>
            <a:ext cx="9144000" cy="30003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В годы Великой Отечественной войны многие тысячи   раненых обязаны своим спасением сульфаниламидным препаратам, обладающим противомикробными, антибактериальными свойствами. Ученый, работавший в области органической химии, Исаак Яковлевич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Постовский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в конце 1930-х гг. синтезировал большую серию сульфаниламидных препаратов, общая формула которых: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20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286250"/>
            <a:ext cx="3425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И. Я.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Постовский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4937" y="857232"/>
            <a:ext cx="2579063" cy="402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142984"/>
            <a:ext cx="685801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sz="2600" dirty="0"/>
              <a:t>О</a:t>
            </a:r>
            <a:r>
              <a:rPr lang="ru-RU" sz="2600" dirty="0" smtClean="0">
                <a:latin typeface="+mn-lt"/>
              </a:rPr>
              <a:t>рганизовал производство</a:t>
            </a:r>
            <a:r>
              <a:rPr lang="ru-RU" sz="2600" dirty="0"/>
              <a:t> сульфаниламидных препаратов на Свердловском химическом </a:t>
            </a:r>
            <a:r>
              <a:rPr lang="ru-RU" sz="2600" dirty="0" smtClean="0"/>
              <a:t>заводе. В </a:t>
            </a:r>
            <a:r>
              <a:rPr lang="ru-RU" sz="2600" dirty="0"/>
              <a:t>это же время для лечения длительно незаживающих ран </a:t>
            </a:r>
            <a:r>
              <a:rPr lang="ru-RU" sz="2600" dirty="0" err="1"/>
              <a:t>Постовским</a:t>
            </a:r>
            <a:r>
              <a:rPr lang="ru-RU" sz="2600" dirty="0"/>
              <a:t> была предложена комбинация сульфамидных препаратов с </a:t>
            </a:r>
            <a:r>
              <a:rPr lang="ru-RU" sz="2600" dirty="0" err="1"/>
              <a:t>бентонитовой</a:t>
            </a:r>
            <a:r>
              <a:rPr lang="ru-RU" sz="2600" dirty="0"/>
              <a:t> </a:t>
            </a:r>
            <a:r>
              <a:rPr lang="ru-RU" sz="2600" dirty="0" smtClean="0"/>
              <a:t>глиной</a:t>
            </a:r>
            <a:endParaRPr lang="ru-RU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З. В.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Ермольева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642918"/>
            <a:ext cx="6357938" cy="58578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В Советском Союзе впервые пенициллин  был синтезирован ученым-микробиологом Зинаидой Виссарионовной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Ермольевой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в 1942 г. Величайшей ее заслугой является то, что она  активно участвовала в организации промышленного производства и внедрения в медицинскую практику этого антибиотика. </a:t>
            </a: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071546"/>
            <a:ext cx="2571736" cy="402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-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357694"/>
            <a:ext cx="3613001" cy="11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Бесплатные фоны для презентаций - готовая презентация с конспек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10248" name="Picture 8" descr="Пробирки с жидкостью на белом фоне. Красная серия Мищенко Ми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4333875" cy="323850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0"/>
            <a:ext cx="8572500" cy="3286125"/>
          </a:xfrm>
          <a:prstGeom prst="rect">
            <a:avLst/>
          </a:prstGeom>
        </p:spPr>
        <p:txBody>
          <a:bodyPr/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«Рождение» пенициллина послужило импульсом для создания других антибиотиков. Так, советский биолог Георгий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Францевич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Гаузе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вместе с женой – ученым-химиком Марией Георгиевной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Бражниковой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 годы войны синтезировал первый оригинальный советский антибиотик – грамицидин С.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3174" y="2643182"/>
            <a:ext cx="628654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>
                <a:latin typeface="Calibri" pitchFamily="34" charset="0"/>
              </a:rPr>
              <a:t>Благодаря противомикробному действию антибиотиков во время войны и в мирное время были спасены десятки тысяч жизней при таких </a:t>
            </a:r>
            <a:r>
              <a:rPr lang="ru-RU" sz="2600" dirty="0" smtClean="0">
                <a:latin typeface="Calibri" pitchFamily="34" charset="0"/>
              </a:rPr>
              <a:t>опасных заболеваниях, как газовая гангрена, столбняк, менингит, септические инфекции.</a:t>
            </a:r>
          </a:p>
          <a:p>
            <a:pPr indent="342900"/>
            <a:endParaRPr lang="ru-RU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811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Роль химии в Великой Отечественной войне</vt:lpstr>
      <vt:lpstr>Слайд 2</vt:lpstr>
      <vt:lpstr>1. Направления научных разработок</vt:lpstr>
      <vt:lpstr>1. Направления научных разработок</vt:lpstr>
      <vt:lpstr>2. Ученые-химики времен Великой Отечественной войны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Роль химии в великой отечественной войне</vt:lpstr>
      <vt:lpstr>Слайд 14</vt:lpstr>
      <vt:lpstr>Слайд 15</vt:lpstr>
      <vt:lpstr>Слайд 16</vt:lpstr>
      <vt:lpstr>Заключение</vt:lpstr>
      <vt:lpstr>Интернет-ресурсы</vt:lpstr>
      <vt:lpstr>Содержание</vt:lpstr>
      <vt:lpstr>Спасибо за Победу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химии в Великой Отечественной войне</dc:title>
  <dc:creator>1</dc:creator>
  <cp:lastModifiedBy>1</cp:lastModifiedBy>
  <cp:revision>8</cp:revision>
  <dcterms:created xsi:type="dcterms:W3CDTF">2015-04-06T16:51:23Z</dcterms:created>
  <dcterms:modified xsi:type="dcterms:W3CDTF">2015-04-14T03:16:31Z</dcterms:modified>
</cp:coreProperties>
</file>