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5529-7081-42B4-9CDA-BC12A09FE91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8F7E9-1F9B-44F3-B9F5-13543D5BF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38602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«Современные дидактические приёмы обучения»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21145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Автор: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Ошоева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Л. А., учитель русского языка и литературы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Рисунок 3" descr="Безымянный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1000125" y="274638"/>
            <a:ext cx="8143875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«Бортовые журналы»</a:t>
            </a:r>
          </a:p>
        </p:txBody>
      </p:sp>
      <p:graphicFrame>
        <p:nvGraphicFramePr>
          <p:cNvPr id="287747" name="Group 3"/>
          <p:cNvGraphicFramePr>
            <a:graphicFrameLocks noGrp="1"/>
          </p:cNvGraphicFramePr>
          <p:nvPr>
            <p:ph type="tbl" idx="1"/>
          </p:nvPr>
        </p:nvGraphicFramePr>
        <p:xfrm>
          <a:off x="1143000" y="1643063"/>
          <a:ext cx="7769225" cy="2641600"/>
        </p:xfrm>
        <a:graphic>
          <a:graphicData uri="http://schemas.openxmlformats.org/drawingml/2006/table">
            <a:tbl>
              <a:tblPr/>
              <a:tblGrid>
                <a:gridCol w="3884613"/>
                <a:gridCol w="3884612"/>
              </a:tblGrid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Что мне известно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по данной теме?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Что нового я узнал из текста?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Красивое многоточие…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(5 мин.)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idx="1"/>
          </p:nvPr>
        </p:nvSpPr>
        <p:spPr>
          <a:xfrm>
            <a:off x="1089025" y="1643063"/>
            <a:ext cx="8054975" cy="4752975"/>
          </a:xfrm>
        </p:spPr>
        <p:txBody>
          <a:bodyPr>
            <a:normAutofit lnSpcReduction="10000"/>
          </a:bodyPr>
          <a:lstStyle/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Пишем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Синквейн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Правила написания </a:t>
            </a:r>
            <a:r>
              <a:rPr lang="ru-RU" sz="2800" b="1" u="sng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синквейна</a:t>
            </a:r>
            <a:r>
              <a:rPr lang="ru-RU" sz="2800" b="1" u="sng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accent3">
                  <a:lumMod val="75000"/>
                </a:schemeClr>
              </a:buClr>
              <a:buSzPct val="170000"/>
              <a:buFont typeface="Wingdings 2" pitchFamily="18" charset="2"/>
              <a:buNone/>
              <a:defRPr/>
            </a:pPr>
            <a:endParaRPr lang="ru-RU" sz="800" b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Clr>
                <a:schemeClr val="bg2">
                  <a:lumMod val="25000"/>
                </a:schemeClr>
              </a:buClr>
              <a:buSzPct val="170000"/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Одно слово. Существительное или местоимение, обозначающее предмет, о котором идет речь.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bg2">
                  <a:lumMod val="25000"/>
                </a:schemeClr>
              </a:buClr>
              <a:buSzPct val="170000"/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Два слова.  Прилагательные или причастия, описывающие признаки и свойства выбранного предмета.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bg2">
                  <a:lumMod val="25000"/>
                </a:schemeClr>
              </a:buClr>
              <a:buSzPct val="170000"/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Три слова. Глаголы, описывающие совершаемые предметом или объектом действия.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bg2">
                  <a:lumMod val="25000"/>
                </a:schemeClr>
              </a:buClr>
              <a:buSzPct val="170000"/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Фраза из четырех слов. Выражает личное отношение автора к предмету или объекту.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bg2">
                  <a:lumMod val="25000"/>
                </a:schemeClr>
              </a:buClr>
              <a:buSzPct val="170000"/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Одно слово. Характеризует суть предмета или объекта.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Синквейн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445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Солнце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Большое, яркое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Светит, греет, радует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Солнце - очень горячее тело.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Шар</a:t>
            </a:r>
          </a:p>
        </p:txBody>
      </p:sp>
      <p:sp>
        <p:nvSpPr>
          <p:cNvPr id="104453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334000" y="1557338"/>
            <a:ext cx="3810000" cy="4530725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Солнце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Раскаленное, газообразное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Излучает, нагревает, обжигает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Солнечное излучение несет энергию.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Звезда</a:t>
            </a:r>
          </a:p>
        </p:txBody>
      </p:sp>
      <p:sp>
        <p:nvSpPr>
          <p:cNvPr id="84997" name="Line 7"/>
          <p:cNvSpPr>
            <a:spLocks noChangeShapeType="1"/>
          </p:cNvSpPr>
          <p:nvPr/>
        </p:nvSpPr>
        <p:spPr bwMode="auto">
          <a:xfrm>
            <a:off x="5072063" y="1484313"/>
            <a:ext cx="0" cy="537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81000" y="0"/>
            <a:ext cx="87630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3000" b="1" u="sng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ru-RU" sz="36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Работа с литературоведческими терминами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</a:t>
            </a:r>
            <a:r>
              <a:rPr lang="ru-RU" sz="36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(прием: </a:t>
            </a:r>
            <a:r>
              <a:rPr lang="ru-RU" sz="3600" b="1" u="sng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синквейн</a:t>
            </a:r>
            <a:r>
              <a:rPr lang="ru-RU" sz="3600" b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buFont typeface="Wingdings" pitchFamily="2" charset="2"/>
              <a:buNone/>
              <a:defRPr/>
            </a:pPr>
            <a:endParaRPr lang="ru-RU" sz="3600" b="1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accent3">
                  <a:lumMod val="75000"/>
                </a:schemeClr>
              </a:buClr>
              <a:buSzPct val="170000"/>
              <a:buFont typeface="Wingdings" pitchFamily="2" charset="2"/>
              <a:buChar char="§"/>
              <a:defRPr/>
            </a:pP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Сентиментализм</a:t>
            </a:r>
          </a:p>
          <a:p>
            <a:pPr algn="ctr">
              <a:buClr>
                <a:schemeClr val="accent3">
                  <a:lumMod val="75000"/>
                </a:schemeClr>
              </a:buClr>
              <a:buSzPct val="170000"/>
              <a:buFont typeface="Wingdings" pitchFamily="2" charset="2"/>
              <a:buChar char="§"/>
              <a:defRPr/>
            </a:pP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Идеальный, естественный, грустный</a:t>
            </a:r>
          </a:p>
          <a:p>
            <a:pPr algn="ctr">
              <a:buClr>
                <a:schemeClr val="accent3">
                  <a:lumMod val="75000"/>
                </a:schemeClr>
              </a:buClr>
              <a:buSzPct val="172000"/>
              <a:buFont typeface="Wingdings" pitchFamily="2" charset="2"/>
              <a:buChar char="§"/>
              <a:defRPr/>
            </a:pP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Размышлять, представить, подражать</a:t>
            </a:r>
          </a:p>
          <a:p>
            <a:pPr algn="ctr">
              <a:buClr>
                <a:schemeClr val="accent3">
                  <a:lumMod val="75000"/>
                </a:schemeClr>
              </a:buClr>
              <a:buSzPct val="170000"/>
              <a:buFont typeface="Wingdings" pitchFamily="2" charset="2"/>
              <a:buChar char="§"/>
              <a:defRPr/>
            </a:pP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Протест против испорченности аристократического общества</a:t>
            </a:r>
          </a:p>
          <a:p>
            <a:pPr algn="ctr">
              <a:buClr>
                <a:schemeClr val="accent3">
                  <a:lumMod val="75000"/>
                </a:schemeClr>
              </a:buClr>
              <a:buSzPct val="170000"/>
              <a:buFont typeface="Wingdings" pitchFamily="2" charset="2"/>
              <a:buChar char="§"/>
              <a:defRPr/>
            </a:pP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Чувства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28575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Таблицы вопросов</a:t>
            </a:r>
          </a:p>
        </p:txBody>
      </p:sp>
      <p:graphicFrame>
        <p:nvGraphicFramePr>
          <p:cNvPr id="58395" name="Group 27"/>
          <p:cNvGraphicFramePr>
            <a:graphicFrameLocks noGrp="1"/>
          </p:cNvGraphicFramePr>
          <p:nvPr>
            <p:ph type="tbl" idx="1"/>
          </p:nvPr>
        </p:nvGraphicFramePr>
        <p:xfrm>
          <a:off x="1071563" y="1428750"/>
          <a:ext cx="7859712" cy="4573588"/>
        </p:xfrm>
        <a:graphic>
          <a:graphicData uri="http://schemas.openxmlformats.org/drawingml/2006/table">
            <a:tbl>
              <a:tblPr/>
              <a:tblGrid>
                <a:gridCol w="3889375"/>
                <a:gridCol w="3970337"/>
              </a:tblGrid>
              <a:tr h="604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«Тонкие» вопросы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«Толстые» вопросы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968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Кто…?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Что…?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Когда…?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Может,…?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Будет…?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Как звали…?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Было ли…?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Согласны ли вы…?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Верно ли…?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Дайте три объяснения, почему…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Объясните, почему…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Почему вы думаете…?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Почему вы считаете…?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В чем различие…?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Что, если…?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7038" y="150813"/>
            <a:ext cx="6804025" cy="656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Стратегия решения проблемы</a:t>
            </a:r>
          </a:p>
        </p:txBody>
      </p:sp>
      <p:graphicFrame>
        <p:nvGraphicFramePr>
          <p:cNvPr id="212018" name="Group 50"/>
          <p:cNvGraphicFramePr>
            <a:graphicFrameLocks noGrp="1"/>
          </p:cNvGraphicFramePr>
          <p:nvPr>
            <p:ph sz="half" idx="2"/>
          </p:nvPr>
        </p:nvGraphicFramePr>
        <p:xfrm>
          <a:off x="1571625" y="2357438"/>
          <a:ext cx="6696075" cy="2566416"/>
        </p:xfrm>
        <a:graphic>
          <a:graphicData uri="http://schemas.openxmlformats.org/drawingml/2006/table">
            <a:tbl>
              <a:tblPr/>
              <a:tblGrid>
                <a:gridCol w="792162"/>
                <a:gridCol w="647700"/>
                <a:gridCol w="5256213"/>
              </a:tblGrid>
              <a:tr h="2303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И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Идентифицируйте проблему.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Доберитесь до ее сути.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Есть варианты решения!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А теперь - за работу!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Логические выводы.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«Дерево предсказаний»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14438"/>
            <a:ext cx="7772400" cy="1612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Ствол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– тема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Ветви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– предположения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Листья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– основания предположения</a:t>
            </a:r>
          </a:p>
        </p:txBody>
      </p:sp>
      <p:sp>
        <p:nvSpPr>
          <p:cNvPr id="7577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</p:txBody>
      </p:sp>
      <p:grpSp>
        <p:nvGrpSpPr>
          <p:cNvPr id="2" name="Group 43"/>
          <p:cNvGrpSpPr>
            <a:grpSpLocks noChangeAspect="1"/>
          </p:cNvGrpSpPr>
          <p:nvPr/>
        </p:nvGrpSpPr>
        <p:grpSpPr bwMode="auto">
          <a:xfrm>
            <a:off x="1428750" y="2857500"/>
            <a:ext cx="7272338" cy="3716338"/>
            <a:chOff x="1711" y="1187"/>
            <a:chExt cx="9355" cy="6919"/>
          </a:xfrm>
        </p:grpSpPr>
        <p:sp>
          <p:nvSpPr>
            <p:cNvPr id="75782" name="AutoShape 44"/>
            <p:cNvSpPr>
              <a:spLocks noChangeAspect="1" noChangeArrowheads="1"/>
            </p:cNvSpPr>
            <p:nvPr/>
          </p:nvSpPr>
          <p:spPr bwMode="auto">
            <a:xfrm>
              <a:off x="1711" y="1187"/>
              <a:ext cx="9355" cy="6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7527" name="Text Box 45"/>
            <p:cNvSpPr txBox="1">
              <a:spLocks noChangeArrowheads="1"/>
            </p:cNvSpPr>
            <p:nvPr/>
          </p:nvSpPr>
          <p:spPr bwMode="auto">
            <a:xfrm>
              <a:off x="5036" y="6126"/>
              <a:ext cx="2745" cy="19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buFont typeface="Wingdings" pitchFamily="2" charset="2"/>
                <a:buNone/>
                <a:defRPr/>
              </a:pPr>
              <a:endParaRPr lang="ru-RU" sz="18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>
                <a:buFont typeface="Wingdings" pitchFamily="2" charset="2"/>
                <a:buNone/>
                <a:defRPr/>
              </a:pPr>
              <a:r>
                <a:rPr lang="ru-RU" sz="1800" dirty="0">
                  <a:solidFill>
                    <a:schemeClr val="bg2">
                      <a:lumMod val="25000"/>
                    </a:schemeClr>
                  </a:solidFill>
                </a:rPr>
                <a:t>Защитит ли дамба наш город?</a:t>
              </a:r>
            </a:p>
          </p:txBody>
        </p:sp>
        <p:sp>
          <p:nvSpPr>
            <p:cNvPr id="107528" name="Text Box 46"/>
            <p:cNvSpPr txBox="1">
              <a:spLocks noChangeArrowheads="1"/>
            </p:cNvSpPr>
            <p:nvPr/>
          </p:nvSpPr>
          <p:spPr bwMode="auto">
            <a:xfrm>
              <a:off x="1711" y="1187"/>
              <a:ext cx="2745" cy="15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ru-RU" sz="1800" dirty="0">
                  <a:solidFill>
                    <a:schemeClr val="bg2">
                      <a:lumMod val="25000"/>
                    </a:schemeClr>
                  </a:solidFill>
                </a:rPr>
                <a:t>Город надежно защищен</a:t>
              </a:r>
            </a:p>
          </p:txBody>
        </p:sp>
        <p:sp>
          <p:nvSpPr>
            <p:cNvPr id="107529" name="Text Box 47"/>
            <p:cNvSpPr txBox="1">
              <a:spLocks noChangeArrowheads="1"/>
            </p:cNvSpPr>
            <p:nvPr/>
          </p:nvSpPr>
          <p:spPr bwMode="auto">
            <a:xfrm>
              <a:off x="8236" y="1187"/>
              <a:ext cx="2747" cy="15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buFont typeface="Wingdings" pitchFamily="2" charset="2"/>
                <a:buNone/>
                <a:defRPr/>
              </a:pPr>
              <a:r>
                <a:rPr lang="ru-RU" sz="1800" dirty="0">
                  <a:solidFill>
                    <a:schemeClr val="bg2">
                      <a:lumMod val="25000"/>
                    </a:schemeClr>
                  </a:solidFill>
                </a:rPr>
                <a:t>Городу грозит катастрофа</a:t>
              </a:r>
            </a:p>
          </p:txBody>
        </p:sp>
        <p:sp>
          <p:nvSpPr>
            <p:cNvPr id="75786" name="Line 48"/>
            <p:cNvSpPr>
              <a:spLocks noChangeShapeType="1"/>
            </p:cNvSpPr>
            <p:nvPr/>
          </p:nvSpPr>
          <p:spPr bwMode="auto">
            <a:xfrm flipV="1">
              <a:off x="6265" y="2796"/>
              <a:ext cx="3435" cy="33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87" name="Line 49"/>
            <p:cNvSpPr>
              <a:spLocks noChangeShapeType="1"/>
            </p:cNvSpPr>
            <p:nvPr/>
          </p:nvSpPr>
          <p:spPr bwMode="auto">
            <a:xfrm rot="-2700000">
              <a:off x="4387" y="1949"/>
              <a:ext cx="143" cy="50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788" name="WordArt 50"/>
            <p:cNvSpPr>
              <a:spLocks noChangeArrowheads="1" noChangeShapeType="1" noTextEdit="1"/>
            </p:cNvSpPr>
            <p:nvPr/>
          </p:nvSpPr>
          <p:spPr bwMode="auto">
            <a:xfrm rot="2488144">
              <a:off x="2632" y="4278"/>
              <a:ext cx="3975" cy="72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4B3E21"/>
                  </a:solidFill>
                  <a:latin typeface="Arial"/>
                  <a:cs typeface="Arial"/>
                </a:rPr>
                <a:t>идет усовершенствование </a:t>
              </a:r>
            </a:p>
            <a:p>
              <a:pPr algn="ctr"/>
              <a:r>
                <a:rPr lang="ru-RU" sz="1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4B3E21"/>
                  </a:solidFill>
                  <a:latin typeface="Arial"/>
                  <a:cs typeface="Arial"/>
                </a:rPr>
                <a:t>защитных сооружений</a:t>
              </a:r>
            </a:p>
          </p:txBody>
        </p:sp>
        <p:sp>
          <p:nvSpPr>
            <p:cNvPr id="75789" name="WordArt 51"/>
            <p:cNvSpPr>
              <a:spLocks noChangeArrowheads="1" noChangeShapeType="1" noTextEdit="1"/>
            </p:cNvSpPr>
            <p:nvPr/>
          </p:nvSpPr>
          <p:spPr bwMode="auto">
            <a:xfrm rot="-1277345">
              <a:off x="6135" y="3291"/>
              <a:ext cx="3945" cy="225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64069"/>
                </a:avLst>
              </a:prstTxWarp>
            </a:bodyPr>
            <a:lstStyle/>
            <a:p>
              <a:pPr algn="ctr"/>
              <a:r>
                <a:rPr lang="ru-RU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4B3E21"/>
                  </a:solidFill>
                  <a:latin typeface="Arial"/>
                  <a:cs typeface="Arial"/>
                </a:rPr>
                <a:t>дамба и сейчас не</a:t>
              </a:r>
            </a:p>
            <a:p>
              <a:pPr algn="ctr"/>
              <a:r>
                <a:rPr lang="ru-RU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4B3E21"/>
                  </a:solidFill>
                  <a:latin typeface="Arial"/>
                  <a:cs typeface="Arial"/>
                </a:rPr>
                <a:t> спасает от наводнений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21667"/>
            </a:avLst>
          </a:prstGeo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Графические организаторы: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Денотатный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граф»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1089025" y="1643063"/>
            <a:ext cx="8054975" cy="4608512"/>
          </a:xfrm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100" b="1" dirty="0" smtClean="0"/>
              <a:t>	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(от лат. </a:t>
            </a:r>
            <a:r>
              <a:rPr lang="en-US" sz="2100" dirty="0" err="1" smtClean="0">
                <a:solidFill>
                  <a:schemeClr val="bg2">
                    <a:lumMod val="25000"/>
                  </a:schemeClr>
                </a:solidFill>
              </a:rPr>
              <a:t>denoto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 – обозначаю и греч. </a:t>
            </a:r>
            <a:r>
              <a:rPr lang="en-US" sz="2100" dirty="0" err="1" smtClean="0">
                <a:solidFill>
                  <a:schemeClr val="bg2">
                    <a:lumMod val="25000"/>
                  </a:schemeClr>
                </a:solidFill>
              </a:rPr>
              <a:t>grapho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 – пишу) 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ru-RU" sz="2100" dirty="0" smtClean="0">
                <a:solidFill>
                  <a:schemeClr val="bg2">
                    <a:lumMod val="25000"/>
                  </a:schemeClr>
                </a:solidFill>
              </a:rPr>
              <a:t>способ выделения из текста существенных признаков понятия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100" dirty="0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500" b="1" dirty="0" smtClean="0">
                <a:solidFill>
                  <a:schemeClr val="tx2"/>
                </a:solidFill>
              </a:rPr>
              <a:t>	</a:t>
            </a:r>
            <a:r>
              <a:rPr lang="ru-RU" sz="2800" b="1" u="sng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Методика построения </a:t>
            </a:r>
            <a:r>
              <a:rPr lang="ru-RU" sz="2800" b="1" u="sng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денотатного</a:t>
            </a:r>
            <a:r>
              <a:rPr lang="ru-RU" sz="2800" b="1" u="sng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графа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500" b="1" dirty="0" smtClean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Clr>
                <a:schemeClr val="accent3">
                  <a:lumMod val="75000"/>
                </a:schemeClr>
              </a:buClr>
              <a:buSzPct val="170000"/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Выделение ключевого слова или словосочетания</a:t>
            </a:r>
          </a:p>
          <a:p>
            <a:pPr marL="533400" indent="-533400" eaLnBrk="1" hangingPunct="1">
              <a:lnSpc>
                <a:spcPct val="80000"/>
              </a:lnSpc>
              <a:buClr>
                <a:schemeClr val="accent3">
                  <a:lumMod val="75000"/>
                </a:schemeClr>
              </a:buClr>
              <a:buSzPct val="170000"/>
              <a:buFont typeface="Wingdings" pitchFamily="2" charset="2"/>
              <a:buChar char="ü"/>
              <a:defRPr/>
            </a:pP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Clr>
                <a:schemeClr val="accent3">
                  <a:lumMod val="75000"/>
                </a:schemeClr>
              </a:buClr>
              <a:buSzPct val="170000"/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Чередование имени и глагола в графе (именем может быть одно существительное или группа существительных в сочетании с другими именными частями речи; глагол выражает динамику мысли, движение от понятия к его существенному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признаку</a:t>
            </a:r>
          </a:p>
        </p:txBody>
      </p:sp>
      <p:sp>
        <p:nvSpPr>
          <p:cNvPr id="604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3DA8D-E584-415D-98C6-31227554F23F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21667"/>
            </a:avLst>
          </a:prstGeo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Графические организаторы: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36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Денотатный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граф»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935038" y="1428750"/>
            <a:ext cx="8208962" cy="4968875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Clr>
                <a:schemeClr val="accent3">
                  <a:lumMod val="75000"/>
                </a:schemeClr>
              </a:buClr>
              <a:buSzPct val="170000"/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Точный выбор глагола, связывающего ключевое понятие и его существенный признак (глаголы, обозначающие цель – направлять, предполагать и т.д.; глаголы, обозначающие процесс достижения результата – достигать, осуществляться; глаголы, обозначающие предпосылки достижения результата – основываться, опираться, базироваться; глаголы-связки, с помощью которых осуществляется выход на определение значения понятия)</a:t>
            </a:r>
          </a:p>
          <a:p>
            <a:pPr marL="381000" indent="-381000" eaLnBrk="1" hangingPunct="1">
              <a:lnSpc>
                <a:spcPct val="80000"/>
              </a:lnSpc>
              <a:buClr>
                <a:schemeClr val="accent3">
                  <a:lumMod val="75000"/>
                </a:schemeClr>
              </a:buClr>
              <a:buSzPct val="170000"/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Дробление ключевого слова по мере построения графа на слова – "веточки"</a:t>
            </a:r>
          </a:p>
          <a:p>
            <a:pPr marL="381000" indent="-381000" eaLnBrk="1" hangingPunct="1">
              <a:lnSpc>
                <a:spcPct val="80000"/>
              </a:lnSpc>
              <a:buClr>
                <a:schemeClr val="accent3">
                  <a:lumMod val="75000"/>
                </a:schemeClr>
              </a:buClr>
              <a:buSzPct val="170000"/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Соотнесение каждого слова "веточки" с ключевым словом с целью исключения каких-либо несоответствий, противоречий и т.д.</a:t>
            </a:r>
          </a:p>
        </p:txBody>
      </p:sp>
      <p:sp>
        <p:nvSpPr>
          <p:cNvPr id="7782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lvl="2"/>
            <a:fld id="{8EA54243-1FC7-47E9-8166-6B0318BD71EB}" type="slidenum">
              <a:rPr lang="ru-RU"/>
              <a:pPr lvl="2"/>
              <a:t>5</a:t>
            </a:fld>
            <a:endParaRPr lang="ru-RU"/>
          </a:p>
        </p:txBody>
      </p:sp>
      <p:sp>
        <p:nvSpPr>
          <p:cNvPr id="7782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44125" y="6072188"/>
            <a:ext cx="360363" cy="360362"/>
          </a:xfrm>
          <a:prstGeom prst="actionButtonReturn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37"/>
          <p:cNvSpPr>
            <a:spLocks noChangeShapeType="1"/>
          </p:cNvSpPr>
          <p:nvPr/>
        </p:nvSpPr>
        <p:spPr bwMode="auto">
          <a:xfrm>
            <a:off x="2571750" y="4554538"/>
            <a:ext cx="347663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51" name="Text Box 5"/>
          <p:cNvSpPr txBox="1">
            <a:spLocks noChangeArrowheads="1"/>
          </p:cNvSpPr>
          <p:nvPr/>
        </p:nvSpPr>
        <p:spPr bwMode="auto">
          <a:xfrm>
            <a:off x="3146425" y="1071563"/>
            <a:ext cx="3475038" cy="560387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Педагогическая информационная </a:t>
            </a:r>
            <a:br>
              <a:rPr lang="ru-RU" sz="14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технология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714375" y="2006600"/>
            <a:ext cx="1476375" cy="280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формирует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2452688" y="2006600"/>
            <a:ext cx="1476375" cy="280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включает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8854" name="Text Box 8"/>
          <p:cNvSpPr txBox="1">
            <a:spLocks noChangeArrowheads="1"/>
          </p:cNvSpPr>
          <p:nvPr/>
        </p:nvSpPr>
        <p:spPr bwMode="auto">
          <a:xfrm>
            <a:off x="4189413" y="2006600"/>
            <a:ext cx="1476375" cy="280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развивает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8855" name="Text Box 9"/>
          <p:cNvSpPr txBox="1">
            <a:spLocks noChangeArrowheads="1"/>
          </p:cNvSpPr>
          <p:nvPr/>
        </p:nvSpPr>
        <p:spPr bwMode="auto">
          <a:xfrm>
            <a:off x="5840413" y="2006600"/>
            <a:ext cx="1476375" cy="280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является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8856" name="Text Box 10"/>
          <p:cNvSpPr txBox="1">
            <a:spLocks noChangeArrowheads="1"/>
          </p:cNvSpPr>
          <p:nvPr/>
        </p:nvSpPr>
        <p:spPr bwMode="auto">
          <a:xfrm>
            <a:off x="7491413" y="2006600"/>
            <a:ext cx="1476375" cy="280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способствует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8857" name="Text Box 11"/>
          <p:cNvSpPr txBox="1">
            <a:spLocks noChangeArrowheads="1"/>
          </p:cNvSpPr>
          <p:nvPr/>
        </p:nvSpPr>
        <p:spPr bwMode="auto">
          <a:xfrm>
            <a:off x="714375" y="2660650"/>
            <a:ext cx="1476375" cy="7477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информационно-образовательную среду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8858" name="Text Box 12"/>
          <p:cNvSpPr txBox="1">
            <a:spLocks noChangeArrowheads="1"/>
          </p:cNvSpPr>
          <p:nvPr/>
        </p:nvSpPr>
        <p:spPr bwMode="auto">
          <a:xfrm>
            <a:off x="714375" y="4530725"/>
            <a:ext cx="1476375" cy="935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информационно-образовательное и культурное пространство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8859" name="Text Box 13"/>
          <p:cNvSpPr txBox="1">
            <a:spLocks noChangeArrowheads="1"/>
          </p:cNvSpPr>
          <p:nvPr/>
        </p:nvSpPr>
        <p:spPr bwMode="auto">
          <a:xfrm>
            <a:off x="4189413" y="2660650"/>
            <a:ext cx="1476375" cy="7477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информационную компетентность и культуру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8860" name="Text Box 14"/>
          <p:cNvSpPr txBox="1">
            <a:spLocks noChangeArrowheads="1"/>
          </p:cNvSpPr>
          <p:nvPr/>
        </p:nvSpPr>
        <p:spPr bwMode="auto">
          <a:xfrm>
            <a:off x="5840413" y="2660650"/>
            <a:ext cx="1476375" cy="935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системным методом работы с образовательной информацией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8861" name="Text Box 15"/>
          <p:cNvSpPr txBox="1">
            <a:spLocks noChangeArrowheads="1"/>
          </p:cNvSpPr>
          <p:nvPr/>
        </p:nvSpPr>
        <p:spPr bwMode="auto">
          <a:xfrm>
            <a:off x="7491413" y="2660650"/>
            <a:ext cx="1476375" cy="1122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9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оптимизации информационного обеспечения образовательного процесса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8862" name="Text Box 16"/>
          <p:cNvSpPr txBox="1">
            <a:spLocks noChangeArrowheads="1"/>
          </p:cNvSpPr>
          <p:nvPr/>
        </p:nvSpPr>
        <p:spPr bwMode="auto">
          <a:xfrm>
            <a:off x="714375" y="3970338"/>
            <a:ext cx="1476375" cy="279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расширяет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8863" name="Text Box 17"/>
          <p:cNvSpPr txBox="1">
            <a:spLocks noChangeArrowheads="1"/>
          </p:cNvSpPr>
          <p:nvPr/>
        </p:nvSpPr>
        <p:spPr bwMode="auto">
          <a:xfrm>
            <a:off x="2357438" y="4922838"/>
            <a:ext cx="1744662" cy="9350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9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хранит, распространяет, представляет, преобразует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8864" name="Text Box 18"/>
          <p:cNvSpPr txBox="1">
            <a:spLocks noChangeArrowheads="1"/>
          </p:cNvSpPr>
          <p:nvPr/>
        </p:nvSpPr>
        <p:spPr bwMode="auto">
          <a:xfrm>
            <a:off x="2357438" y="6154738"/>
            <a:ext cx="1744662" cy="560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2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образовательную информацию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8865" name="Text Box 19"/>
          <p:cNvSpPr txBox="1">
            <a:spLocks noChangeArrowheads="1"/>
          </p:cNvSpPr>
          <p:nvPr/>
        </p:nvSpPr>
        <p:spPr bwMode="auto">
          <a:xfrm>
            <a:off x="7491413" y="4064000"/>
            <a:ext cx="1476375" cy="436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Индивидуализи-рует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8866" name="Text Box 20"/>
          <p:cNvSpPr txBox="1">
            <a:spLocks noChangeArrowheads="1"/>
          </p:cNvSpPr>
          <p:nvPr/>
        </p:nvSpPr>
        <p:spPr bwMode="auto">
          <a:xfrm>
            <a:off x="7491413" y="4786313"/>
            <a:ext cx="1476375" cy="560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00"/>
              </a:spcBef>
            </a:pPr>
            <a:r>
              <a:rPr lang="ru-RU" sz="1200">
                <a:solidFill>
                  <a:srgbClr val="000000"/>
                </a:solidFill>
                <a:latin typeface="Times New Roman" pitchFamily="18" charset="0"/>
              </a:rPr>
              <a:t>восприятие информации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88086" name="Text Box 21"/>
          <p:cNvSpPr txBox="1">
            <a:spLocks noChangeArrowheads="1"/>
          </p:cNvSpPr>
          <p:nvPr/>
        </p:nvSpPr>
        <p:spPr bwMode="auto">
          <a:xfrm>
            <a:off x="2357422" y="2660984"/>
            <a:ext cx="385298" cy="19110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wordArtVert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аудио ТО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8088" name="Text Box 23"/>
          <p:cNvSpPr txBox="1">
            <a:spLocks noChangeArrowheads="1"/>
          </p:cNvSpPr>
          <p:nvPr/>
        </p:nvSpPr>
        <p:spPr bwMode="auto">
          <a:xfrm>
            <a:off x="3500430" y="2660984"/>
            <a:ext cx="584134" cy="19110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wordArtVert">
            <a:spAutoFit/>
          </a:bodyPr>
          <a:lstStyle/>
          <a:p>
            <a:pPr algn="ctr">
              <a:defRPr/>
            </a:pP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</a:rPr>
              <a:t>Аудио-визТО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8869" name="Line 24"/>
          <p:cNvSpPr>
            <a:spLocks noChangeShapeType="1"/>
          </p:cNvSpPr>
          <p:nvPr/>
        </p:nvSpPr>
        <p:spPr bwMode="auto">
          <a:xfrm>
            <a:off x="1582738" y="1504950"/>
            <a:ext cx="1563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870" name="Line 25"/>
          <p:cNvSpPr>
            <a:spLocks noChangeShapeType="1"/>
          </p:cNvSpPr>
          <p:nvPr/>
        </p:nvSpPr>
        <p:spPr bwMode="auto">
          <a:xfrm>
            <a:off x="6621463" y="1490663"/>
            <a:ext cx="15636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871" name="Line 27"/>
          <p:cNvSpPr>
            <a:spLocks noChangeShapeType="1"/>
          </p:cNvSpPr>
          <p:nvPr/>
        </p:nvSpPr>
        <p:spPr bwMode="auto">
          <a:xfrm>
            <a:off x="3233738" y="1631950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72" name="Line 28"/>
          <p:cNvSpPr>
            <a:spLocks noChangeShapeType="1"/>
          </p:cNvSpPr>
          <p:nvPr/>
        </p:nvSpPr>
        <p:spPr bwMode="auto">
          <a:xfrm>
            <a:off x="4884738" y="1631950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73" name="Line 29"/>
          <p:cNvSpPr>
            <a:spLocks noChangeShapeType="1"/>
          </p:cNvSpPr>
          <p:nvPr/>
        </p:nvSpPr>
        <p:spPr bwMode="auto">
          <a:xfrm>
            <a:off x="6448425" y="1631950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74" name="Line 30"/>
          <p:cNvSpPr>
            <a:spLocks noChangeShapeType="1"/>
          </p:cNvSpPr>
          <p:nvPr/>
        </p:nvSpPr>
        <p:spPr bwMode="auto">
          <a:xfrm flipH="1">
            <a:off x="8185150" y="1493838"/>
            <a:ext cx="6350" cy="512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75" name="Line 31"/>
          <p:cNvSpPr>
            <a:spLocks noChangeShapeType="1"/>
          </p:cNvSpPr>
          <p:nvPr/>
        </p:nvSpPr>
        <p:spPr bwMode="auto">
          <a:xfrm>
            <a:off x="1582738" y="2287588"/>
            <a:ext cx="0" cy="37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76" name="Line 32"/>
          <p:cNvSpPr>
            <a:spLocks noChangeShapeType="1"/>
          </p:cNvSpPr>
          <p:nvPr/>
        </p:nvSpPr>
        <p:spPr bwMode="auto">
          <a:xfrm>
            <a:off x="1582738" y="3408363"/>
            <a:ext cx="0" cy="561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77" name="Line 33"/>
          <p:cNvSpPr>
            <a:spLocks noChangeShapeType="1"/>
          </p:cNvSpPr>
          <p:nvPr/>
        </p:nvSpPr>
        <p:spPr bwMode="auto">
          <a:xfrm>
            <a:off x="1582738" y="4249738"/>
            <a:ext cx="0" cy="280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78" name="Line 34"/>
          <p:cNvSpPr>
            <a:spLocks noChangeShapeType="1"/>
          </p:cNvSpPr>
          <p:nvPr/>
        </p:nvSpPr>
        <p:spPr bwMode="auto">
          <a:xfrm flipH="1">
            <a:off x="2798763" y="2287588"/>
            <a:ext cx="261937" cy="37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79" name="Line 35"/>
          <p:cNvSpPr>
            <a:spLocks noChangeShapeType="1"/>
          </p:cNvSpPr>
          <p:nvPr/>
        </p:nvSpPr>
        <p:spPr bwMode="auto">
          <a:xfrm>
            <a:off x="3233738" y="2287588"/>
            <a:ext cx="0" cy="37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80" name="Line 36"/>
          <p:cNvSpPr>
            <a:spLocks noChangeShapeType="1"/>
          </p:cNvSpPr>
          <p:nvPr/>
        </p:nvSpPr>
        <p:spPr bwMode="auto">
          <a:xfrm>
            <a:off x="3581400" y="2287588"/>
            <a:ext cx="173038" cy="37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81" name="Line 38"/>
          <p:cNvSpPr>
            <a:spLocks noChangeShapeType="1"/>
          </p:cNvSpPr>
          <p:nvPr/>
        </p:nvSpPr>
        <p:spPr bwMode="auto">
          <a:xfrm>
            <a:off x="3233738" y="4554538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82" name="Line 39"/>
          <p:cNvSpPr>
            <a:spLocks noChangeShapeType="1"/>
          </p:cNvSpPr>
          <p:nvPr/>
        </p:nvSpPr>
        <p:spPr bwMode="auto">
          <a:xfrm flipH="1">
            <a:off x="3438525" y="4572000"/>
            <a:ext cx="347663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83" name="Line 40"/>
          <p:cNvSpPr>
            <a:spLocks noChangeShapeType="1"/>
          </p:cNvSpPr>
          <p:nvPr/>
        </p:nvSpPr>
        <p:spPr bwMode="auto">
          <a:xfrm>
            <a:off x="3286125" y="5862638"/>
            <a:ext cx="0" cy="280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84" name="Line 41"/>
          <p:cNvSpPr>
            <a:spLocks noChangeShapeType="1"/>
          </p:cNvSpPr>
          <p:nvPr/>
        </p:nvSpPr>
        <p:spPr bwMode="auto">
          <a:xfrm>
            <a:off x="4884738" y="2287588"/>
            <a:ext cx="0" cy="37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85" name="Line 42"/>
          <p:cNvSpPr>
            <a:spLocks noChangeShapeType="1"/>
          </p:cNvSpPr>
          <p:nvPr/>
        </p:nvSpPr>
        <p:spPr bwMode="auto">
          <a:xfrm>
            <a:off x="6448425" y="2287588"/>
            <a:ext cx="0" cy="37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86" name="Line 43"/>
          <p:cNvSpPr>
            <a:spLocks noChangeShapeType="1"/>
          </p:cNvSpPr>
          <p:nvPr/>
        </p:nvSpPr>
        <p:spPr bwMode="auto">
          <a:xfrm>
            <a:off x="8185150" y="2287588"/>
            <a:ext cx="0" cy="37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87" name="Line 44"/>
          <p:cNvSpPr>
            <a:spLocks noChangeShapeType="1"/>
          </p:cNvSpPr>
          <p:nvPr/>
        </p:nvSpPr>
        <p:spPr bwMode="auto">
          <a:xfrm>
            <a:off x="8185150" y="3783013"/>
            <a:ext cx="0" cy="280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88" name="Line 45"/>
          <p:cNvSpPr>
            <a:spLocks noChangeShapeType="1"/>
          </p:cNvSpPr>
          <p:nvPr/>
        </p:nvSpPr>
        <p:spPr bwMode="auto">
          <a:xfrm>
            <a:off x="8185150" y="4505325"/>
            <a:ext cx="0" cy="280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4212" name="Text Box 46"/>
          <p:cNvSpPr txBox="1">
            <a:spLocks noChangeArrowheads="1"/>
          </p:cNvSpPr>
          <p:nvPr/>
        </p:nvSpPr>
        <p:spPr bwMode="auto">
          <a:xfrm>
            <a:off x="6286500" y="214313"/>
            <a:ext cx="2592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>
                  <a:lumMod val="25000"/>
                </a:schemeClr>
              </a:buClr>
              <a:buSzPct val="170000"/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Пример</a:t>
            </a:r>
          </a:p>
        </p:txBody>
      </p:sp>
      <p:sp>
        <p:nvSpPr>
          <p:cNvPr id="78890" name="Line 30"/>
          <p:cNvSpPr>
            <a:spLocks noChangeShapeType="1"/>
          </p:cNvSpPr>
          <p:nvPr/>
        </p:nvSpPr>
        <p:spPr bwMode="auto">
          <a:xfrm flipH="1">
            <a:off x="1566863" y="1500188"/>
            <a:ext cx="4762" cy="512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87" name="Text Box 22"/>
          <p:cNvSpPr txBox="1">
            <a:spLocks noChangeArrowheads="1"/>
          </p:cNvSpPr>
          <p:nvPr/>
        </p:nvSpPr>
        <p:spPr bwMode="auto">
          <a:xfrm>
            <a:off x="2857488" y="2643182"/>
            <a:ext cx="584134" cy="19288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wordArtVert">
            <a:spAutoFit/>
          </a:bodyPr>
          <a:lstStyle/>
          <a:p>
            <a:pPr algn="ctr">
              <a:defRPr/>
            </a:pP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</a:rPr>
              <a:t>Визуаль-ные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 ТО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Таблицы: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«Знаю – Узнал – Хочу узнать –  (ЗУХ)» </a:t>
            </a:r>
          </a:p>
        </p:txBody>
      </p:sp>
      <p:graphicFrame>
        <p:nvGraphicFramePr>
          <p:cNvPr id="35948" name="Group 108"/>
          <p:cNvGraphicFramePr>
            <a:graphicFrameLocks noGrp="1"/>
          </p:cNvGraphicFramePr>
          <p:nvPr>
            <p:ph type="tbl" idx="1"/>
          </p:nvPr>
        </p:nvGraphicFramePr>
        <p:xfrm>
          <a:off x="1285875" y="2000250"/>
          <a:ext cx="7583532" cy="2159000"/>
        </p:xfrm>
        <a:graphic>
          <a:graphicData uri="http://schemas.openxmlformats.org/drawingml/2006/table">
            <a:tbl>
              <a:tblPr/>
              <a:tblGrid>
                <a:gridCol w="2214578"/>
                <a:gridCol w="2571768"/>
                <a:gridCol w="2797186"/>
              </a:tblGrid>
              <a:tr h="215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Что мы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знаем?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Что мы узнали?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Что мы хотим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       узнать?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954" name="Group 114"/>
          <p:cNvGraphicFramePr>
            <a:graphicFrameLocks noGrp="1"/>
          </p:cNvGraphicFramePr>
          <p:nvPr/>
        </p:nvGraphicFramePr>
        <p:xfrm>
          <a:off x="1285875" y="4286250"/>
          <a:ext cx="7572428" cy="2270197"/>
        </p:xfrm>
        <a:graphic>
          <a:graphicData uri="http://schemas.openxmlformats.org/drawingml/2006/table">
            <a:tbl>
              <a:tblPr/>
              <a:tblGrid>
                <a:gridCol w="3494469"/>
                <a:gridCol w="4077959"/>
              </a:tblGrid>
              <a:tr h="1374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Категории информации, которыми мы намерены пользоваться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информации, из которых мы получили/намерены получить информацию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896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(Главные слова)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(Откуда узнал(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ю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)?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Рисунок 23" descr="Безымянный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392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Rectangle 3"/>
          <p:cNvSpPr>
            <a:spLocks noChangeArrowheads="1"/>
          </p:cNvSpPr>
          <p:nvPr/>
        </p:nvSpPr>
        <p:spPr bwMode="auto">
          <a:xfrm>
            <a:off x="3087688" y="2071688"/>
            <a:ext cx="3960812" cy="2447925"/>
          </a:xfrm>
          <a:custGeom>
            <a:avLst/>
            <a:gdLst>
              <a:gd name="connsiteX0" fmla="*/ 0 w 3960812"/>
              <a:gd name="connsiteY0" fmla="*/ 0 h 2447925"/>
              <a:gd name="connsiteX1" fmla="*/ 3960812 w 3960812"/>
              <a:gd name="connsiteY1" fmla="*/ 0 h 2447925"/>
              <a:gd name="connsiteX2" fmla="*/ 3960812 w 3960812"/>
              <a:gd name="connsiteY2" fmla="*/ 2447925 h 2447925"/>
              <a:gd name="connsiteX3" fmla="*/ 0 w 3960812"/>
              <a:gd name="connsiteY3" fmla="*/ 2447925 h 2447925"/>
              <a:gd name="connsiteX4" fmla="*/ 0 w 3960812"/>
              <a:gd name="connsiteY4" fmla="*/ 0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0812" h="2447925">
                <a:moveTo>
                  <a:pt x="0" y="0"/>
                </a:moveTo>
                <a:lnTo>
                  <a:pt x="3960812" y="0"/>
                </a:lnTo>
                <a:lnTo>
                  <a:pt x="3960812" y="2447925"/>
                </a:lnTo>
                <a:lnTo>
                  <a:pt x="0" y="2447925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  <a:ln w="76200" cmpd="tri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800" b="1">
              <a:solidFill>
                <a:schemeClr val="hlink"/>
              </a:solidFill>
            </a:endParaRPr>
          </a:p>
        </p:txBody>
      </p:sp>
      <p:sp>
        <p:nvSpPr>
          <p:cNvPr id="289796" name="Oval 4"/>
          <p:cNvSpPr>
            <a:spLocks noChangeArrowheads="1"/>
          </p:cNvSpPr>
          <p:nvPr/>
        </p:nvSpPr>
        <p:spPr bwMode="auto">
          <a:xfrm>
            <a:off x="4024313" y="4879975"/>
            <a:ext cx="2087562" cy="1079500"/>
          </a:xfrm>
          <a:prstGeom prst="ellipse">
            <a:avLst/>
          </a:prstGeom>
          <a:solidFill>
            <a:srgbClr val="CCFFFF"/>
          </a:solidFill>
          <a:ln w="76200" cmpd="tri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Ведущий</a:t>
            </a:r>
          </a:p>
          <a:p>
            <a:pPr algn="ctr">
              <a:buClrTx/>
              <a:buSzTx/>
              <a:buFontTx/>
              <a:buNone/>
              <a:defRPr/>
            </a:pP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712" name="Oval 5"/>
          <p:cNvSpPr>
            <a:spLocks noChangeArrowheads="1"/>
          </p:cNvSpPr>
          <p:nvPr/>
        </p:nvSpPr>
        <p:spPr bwMode="auto">
          <a:xfrm>
            <a:off x="7192963" y="2647950"/>
            <a:ext cx="1800225" cy="1439863"/>
          </a:xfrm>
          <a:prstGeom prst="ellipse">
            <a:avLst/>
          </a:prstGeom>
          <a:solidFill>
            <a:srgbClr val="CCFFFF"/>
          </a:solidFill>
          <a:ln w="76200" cmpd="tri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713" name="Oval 6"/>
          <p:cNvSpPr>
            <a:spLocks noChangeArrowheads="1"/>
          </p:cNvSpPr>
          <p:nvPr/>
        </p:nvSpPr>
        <p:spPr bwMode="auto">
          <a:xfrm>
            <a:off x="1071563" y="2647950"/>
            <a:ext cx="1800225" cy="1439863"/>
          </a:xfrm>
          <a:prstGeom prst="ellipse">
            <a:avLst/>
          </a:prstGeom>
          <a:solidFill>
            <a:srgbClr val="CCFFFF"/>
          </a:solidFill>
          <a:ln w="76200" cmpd="tri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714" name="Line 7"/>
          <p:cNvSpPr>
            <a:spLocks noChangeShapeType="1"/>
          </p:cNvSpPr>
          <p:nvPr/>
        </p:nvSpPr>
        <p:spPr bwMode="auto">
          <a:xfrm>
            <a:off x="7048500" y="3511550"/>
            <a:ext cx="144463" cy="0"/>
          </a:xfrm>
          <a:prstGeom prst="line">
            <a:avLst/>
          </a:prstGeom>
          <a:noFill/>
          <a:ln w="5715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29715" name="Line 8"/>
          <p:cNvSpPr>
            <a:spLocks noChangeShapeType="1"/>
          </p:cNvSpPr>
          <p:nvPr/>
        </p:nvSpPr>
        <p:spPr bwMode="auto">
          <a:xfrm flipH="1">
            <a:off x="2871788" y="3295650"/>
            <a:ext cx="215900" cy="0"/>
          </a:xfrm>
          <a:prstGeom prst="line">
            <a:avLst/>
          </a:prstGeom>
          <a:noFill/>
          <a:ln w="5715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29716" name="Line 9"/>
          <p:cNvSpPr>
            <a:spLocks noChangeShapeType="1"/>
          </p:cNvSpPr>
          <p:nvPr/>
        </p:nvSpPr>
        <p:spPr bwMode="auto">
          <a:xfrm>
            <a:off x="5032375" y="4519613"/>
            <a:ext cx="0" cy="360362"/>
          </a:xfrm>
          <a:prstGeom prst="line">
            <a:avLst/>
          </a:prstGeom>
          <a:noFill/>
          <a:ln w="5715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ru-RU" dirty="0"/>
          </a:p>
        </p:txBody>
      </p:sp>
      <p:sp>
        <p:nvSpPr>
          <p:cNvPr id="29717" name="Line 10"/>
          <p:cNvSpPr>
            <a:spLocks noChangeShapeType="1"/>
          </p:cNvSpPr>
          <p:nvPr/>
        </p:nvSpPr>
        <p:spPr bwMode="auto">
          <a:xfrm>
            <a:off x="6616700" y="2143125"/>
            <a:ext cx="431800" cy="431800"/>
          </a:xfrm>
          <a:prstGeom prst="line">
            <a:avLst/>
          </a:prstGeom>
          <a:noFill/>
          <a:ln w="508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29718" name="Line 11"/>
          <p:cNvSpPr>
            <a:spLocks noChangeShapeType="1"/>
          </p:cNvSpPr>
          <p:nvPr/>
        </p:nvSpPr>
        <p:spPr bwMode="auto">
          <a:xfrm flipH="1">
            <a:off x="6616700" y="4087813"/>
            <a:ext cx="431800" cy="431800"/>
          </a:xfrm>
          <a:prstGeom prst="line">
            <a:avLst/>
          </a:prstGeom>
          <a:noFill/>
          <a:ln w="508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29719" name="Line 12"/>
          <p:cNvSpPr>
            <a:spLocks noChangeShapeType="1"/>
          </p:cNvSpPr>
          <p:nvPr/>
        </p:nvSpPr>
        <p:spPr bwMode="auto">
          <a:xfrm flipV="1">
            <a:off x="3087688" y="2143125"/>
            <a:ext cx="431800" cy="433388"/>
          </a:xfrm>
          <a:prstGeom prst="line">
            <a:avLst/>
          </a:prstGeom>
          <a:noFill/>
          <a:ln w="508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29720" name="Line 13"/>
          <p:cNvSpPr>
            <a:spLocks noChangeShapeType="1"/>
          </p:cNvSpPr>
          <p:nvPr/>
        </p:nvSpPr>
        <p:spPr bwMode="auto">
          <a:xfrm>
            <a:off x="3143250" y="4071938"/>
            <a:ext cx="433388" cy="431800"/>
          </a:xfrm>
          <a:prstGeom prst="line">
            <a:avLst/>
          </a:prstGeom>
          <a:noFill/>
          <a:ln w="508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14"/>
          <p:cNvSpPr>
            <a:spLocks noGrp="1"/>
          </p:cNvSpPr>
          <p:nvPr>
            <p:ph type="title"/>
          </p:nvPr>
        </p:nvSpPr>
        <p:spPr>
          <a:xfrm>
            <a:off x="1000125" y="274638"/>
            <a:ext cx="8143875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АКВАРИУМ</a:t>
            </a:r>
          </a:p>
        </p:txBody>
      </p:sp>
      <p:sp>
        <p:nvSpPr>
          <p:cNvPr id="80911" name="AutoShape 15"/>
          <p:cNvSpPr>
            <a:spLocks noChangeArrowheads="1"/>
          </p:cNvSpPr>
          <p:nvPr/>
        </p:nvSpPr>
        <p:spPr bwMode="auto">
          <a:xfrm>
            <a:off x="3779838" y="3573463"/>
            <a:ext cx="431800" cy="2159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12" name="AutoShape 16"/>
          <p:cNvSpPr>
            <a:spLocks noChangeArrowheads="1"/>
          </p:cNvSpPr>
          <p:nvPr/>
        </p:nvSpPr>
        <p:spPr bwMode="auto">
          <a:xfrm>
            <a:off x="4500563" y="4005263"/>
            <a:ext cx="431800" cy="2159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13" name="AutoShape 17"/>
          <p:cNvSpPr>
            <a:spLocks noChangeArrowheads="1"/>
          </p:cNvSpPr>
          <p:nvPr/>
        </p:nvSpPr>
        <p:spPr bwMode="auto">
          <a:xfrm>
            <a:off x="5219700" y="3573463"/>
            <a:ext cx="431800" cy="2159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9810" name="Text Box 18"/>
          <p:cNvSpPr txBox="1">
            <a:spLocks noChangeArrowheads="1"/>
          </p:cNvSpPr>
          <p:nvPr/>
        </p:nvSpPr>
        <p:spPr bwMode="auto">
          <a:xfrm>
            <a:off x="4211638" y="3068638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Рыбки</a:t>
            </a:r>
          </a:p>
        </p:txBody>
      </p:sp>
      <p:sp>
        <p:nvSpPr>
          <p:cNvPr id="289811" name="Text Box 19"/>
          <p:cNvSpPr txBox="1">
            <a:spLocks noChangeArrowheads="1"/>
          </p:cNvSpPr>
          <p:nvPr/>
        </p:nvSpPr>
        <p:spPr bwMode="auto">
          <a:xfrm>
            <a:off x="1125538" y="3071813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Наблюдатель</a:t>
            </a:r>
          </a:p>
        </p:txBody>
      </p:sp>
      <p:sp>
        <p:nvSpPr>
          <p:cNvPr id="289812" name="Text Box 20"/>
          <p:cNvSpPr txBox="1">
            <a:spLocks noChangeArrowheads="1"/>
          </p:cNvSpPr>
          <p:nvPr/>
        </p:nvSpPr>
        <p:spPr bwMode="auto">
          <a:xfrm>
            <a:off x="7162800" y="3143250"/>
            <a:ext cx="2124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Наблюдатель</a:t>
            </a:r>
          </a:p>
        </p:txBody>
      </p:sp>
      <p:sp>
        <p:nvSpPr>
          <p:cNvPr id="289813" name="Text Box 21"/>
          <p:cNvSpPr txBox="1">
            <a:spLocks noChangeArrowheads="1"/>
          </p:cNvSpPr>
          <p:nvPr/>
        </p:nvSpPr>
        <p:spPr bwMode="auto">
          <a:xfrm>
            <a:off x="6804025" y="1643063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Эксперт</a:t>
            </a:r>
          </a:p>
        </p:txBody>
      </p:sp>
      <p:sp>
        <p:nvSpPr>
          <p:cNvPr id="289814" name="Text Box 22"/>
          <p:cNvSpPr txBox="1">
            <a:spLocks noChangeArrowheads="1"/>
          </p:cNvSpPr>
          <p:nvPr/>
        </p:nvSpPr>
        <p:spPr bwMode="auto">
          <a:xfrm>
            <a:off x="6804025" y="4500563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Эксперт</a:t>
            </a:r>
          </a:p>
        </p:txBody>
      </p:sp>
      <p:sp>
        <p:nvSpPr>
          <p:cNvPr id="289815" name="Text Box 23"/>
          <p:cNvSpPr txBox="1">
            <a:spLocks noChangeArrowheads="1"/>
          </p:cNvSpPr>
          <p:nvPr/>
        </p:nvSpPr>
        <p:spPr bwMode="auto">
          <a:xfrm>
            <a:off x="1990725" y="1614488"/>
            <a:ext cx="136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Эксперт</a:t>
            </a:r>
          </a:p>
        </p:txBody>
      </p:sp>
      <p:sp>
        <p:nvSpPr>
          <p:cNvPr id="289816" name="Text Box 24"/>
          <p:cNvSpPr txBox="1">
            <a:spLocks noChangeArrowheads="1"/>
          </p:cNvSpPr>
          <p:nvPr/>
        </p:nvSpPr>
        <p:spPr bwMode="auto">
          <a:xfrm>
            <a:off x="2060575" y="4429125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Эксперт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rPr>
              <a:t>«Плюс-минус-вопрос»</a:t>
            </a:r>
          </a:p>
        </p:txBody>
      </p:sp>
      <p:graphicFrame>
        <p:nvGraphicFramePr>
          <p:cNvPr id="59414" name="Group 22"/>
          <p:cNvGraphicFramePr>
            <a:graphicFrameLocks noGrp="1"/>
          </p:cNvGraphicFramePr>
          <p:nvPr>
            <p:ph type="tbl" idx="1"/>
          </p:nvPr>
        </p:nvGraphicFramePr>
        <p:xfrm>
          <a:off x="1143000" y="1714500"/>
          <a:ext cx="7772400" cy="3073412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808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«+»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«-»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«?»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265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Самый экономичный вид энергии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Энергия будущего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Радиация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</a:rPr>
                        <a:t>Аварии на АЭС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</TotalTime>
  <Words>526</Words>
  <PresentationFormat>Экран (4:3)</PresentationFormat>
  <Paragraphs>155</Paragraphs>
  <Slides>15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«Современные дидактические приёмы обучения»</vt:lpstr>
      <vt:lpstr> Стратегия решения проблемы</vt:lpstr>
      <vt:lpstr>«Дерево предсказаний»</vt:lpstr>
      <vt:lpstr>Графические организаторы: «Денотатный граф» </vt:lpstr>
      <vt:lpstr>Графические организаторы: «Денотатный граф» </vt:lpstr>
      <vt:lpstr>Слайд 6</vt:lpstr>
      <vt:lpstr>Таблицы:  «Знаю – Узнал – Хочу узнать –  (ЗУХ)» </vt:lpstr>
      <vt:lpstr>АКВАРИУМ</vt:lpstr>
      <vt:lpstr>«Плюс-минус-вопрос»</vt:lpstr>
      <vt:lpstr>«Бортовые журналы»</vt:lpstr>
      <vt:lpstr>Красивое многоточие…  (5 мин.)</vt:lpstr>
      <vt:lpstr>Синквейн</vt:lpstr>
      <vt:lpstr>Слайд 13</vt:lpstr>
      <vt:lpstr>Таблицы вопросов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дидактические приёмы обучения»</dc:title>
  <dc:creator>Кирилл</dc:creator>
  <cp:lastModifiedBy>Кирилл</cp:lastModifiedBy>
  <cp:revision>4</cp:revision>
  <dcterms:created xsi:type="dcterms:W3CDTF">2015-10-25T19:26:48Z</dcterms:created>
  <dcterms:modified xsi:type="dcterms:W3CDTF">2015-10-25T19:55:13Z</dcterms:modified>
</cp:coreProperties>
</file>