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941168"/>
            <a:ext cx="7498080" cy="11430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Щелочноземельные металлы</a:t>
            </a:r>
            <a:endParaRPr lang="ru-RU" b="1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7842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/>
          <a:lstStyle/>
          <a:p>
            <a:r>
              <a:rPr lang="ru-RU" dirty="0" smtClean="0"/>
              <a:t>При высоких температурах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окисляются водородом</a:t>
            </a:r>
            <a:r>
              <a:rPr lang="ru-RU" dirty="0" smtClean="0"/>
              <a:t> до гидридов</a:t>
            </a:r>
          </a:p>
          <a:p>
            <a:endParaRPr lang="ru-RU" dirty="0"/>
          </a:p>
          <a:p>
            <a:pPr marL="82296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marL="82296" indent="0">
              <a:buNone/>
            </a:pPr>
            <a:r>
              <a:rPr lang="ru-RU" dirty="0" smtClean="0"/>
              <a:t>Гидриды – </a:t>
            </a:r>
            <a:r>
              <a:rPr lang="ru-RU" sz="2400" dirty="0" smtClean="0"/>
              <a:t>твердые </a:t>
            </a:r>
            <a:r>
              <a:rPr lang="ru-RU" sz="2400" dirty="0" err="1" smtClean="0"/>
              <a:t>солеподобные</a:t>
            </a:r>
            <a:r>
              <a:rPr lang="ru-RU" sz="2400" dirty="0" smtClean="0"/>
              <a:t> соединения, напоминающие галогениды.</a:t>
            </a:r>
          </a:p>
          <a:p>
            <a:pPr marL="82296" indent="0">
              <a:buNone/>
            </a:pPr>
            <a:endParaRPr lang="ru-RU" sz="2400" dirty="0"/>
          </a:p>
          <a:p>
            <a:pPr marL="82296" indent="0">
              <a:buNone/>
            </a:pPr>
            <a:r>
              <a:rPr lang="ru-RU" sz="2400" dirty="0" smtClean="0"/>
              <a:t>Именно поэтому водород стоит не только в первой, но и в седьмой группах в периодической системе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28800"/>
            <a:ext cx="2435977" cy="112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1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60648"/>
            <a:ext cx="7498080" cy="5987752"/>
          </a:xfrm>
        </p:spPr>
        <p:txBody>
          <a:bodyPr/>
          <a:lstStyle/>
          <a:p>
            <a:r>
              <a:rPr lang="ru-RU" sz="2800" dirty="0" smtClean="0"/>
              <a:t>Все металлы </a:t>
            </a:r>
            <a:r>
              <a:rPr lang="en-US" sz="2800" dirty="0" smtClean="0"/>
              <a:t>II</a:t>
            </a:r>
            <a:r>
              <a:rPr lang="ru-RU" sz="2800" dirty="0" smtClean="0"/>
              <a:t> группы главной подгруппы, кроме </a:t>
            </a:r>
            <a:r>
              <a:rPr lang="en-US" sz="2800" dirty="0" smtClean="0"/>
              <a:t>Be</a:t>
            </a:r>
            <a:r>
              <a:rPr lang="ru-RU" sz="2800" dirty="0" smtClean="0"/>
              <a:t>,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взаимодействуют с водой </a:t>
            </a:r>
            <a:r>
              <a:rPr lang="ru-RU" sz="2800" dirty="0" smtClean="0"/>
              <a:t>при обычных условиях. Активность взаимодействия повышается от </a:t>
            </a:r>
            <a:r>
              <a:rPr lang="en-US" sz="2800" dirty="0" smtClean="0"/>
              <a:t>Mg</a:t>
            </a:r>
            <a:r>
              <a:rPr lang="ru-RU" sz="2800" dirty="0" smtClean="0"/>
              <a:t> к </a:t>
            </a:r>
            <a:r>
              <a:rPr lang="en-US" sz="2800" dirty="0" smtClean="0"/>
              <a:t>Ra</a:t>
            </a:r>
            <a:r>
              <a:rPr lang="ru-RU" sz="2800" dirty="0" smtClean="0"/>
              <a:t>.</a:t>
            </a:r>
          </a:p>
          <a:p>
            <a:pPr marL="82296" indent="0">
              <a:buNone/>
            </a:pPr>
            <a:r>
              <a:rPr lang="en-US" sz="1200" dirty="0" smtClean="0"/>
              <a:t>        </a:t>
            </a:r>
          </a:p>
          <a:p>
            <a:pPr marL="82296" indent="0">
              <a:buNone/>
            </a:pPr>
            <a:r>
              <a:rPr lang="en-US" sz="1200" dirty="0"/>
              <a:t> </a:t>
            </a:r>
            <a:r>
              <a:rPr lang="en-US" sz="1200" dirty="0" smtClean="0"/>
              <a:t>         </a:t>
            </a:r>
            <a:r>
              <a:rPr lang="ru-RU" sz="1200" dirty="0" smtClean="0"/>
              <a:t>0                           +1                                          +2                                                               0</a:t>
            </a:r>
          </a:p>
          <a:p>
            <a:pPr marL="82296" indent="0">
              <a:buNone/>
            </a:pPr>
            <a:r>
              <a:rPr lang="en-US" dirty="0" smtClean="0"/>
              <a:t>Mg + 2HOH = Mg(OH)</a:t>
            </a:r>
            <a:r>
              <a:rPr lang="en-US" baseline="-25000" dirty="0" smtClean="0"/>
              <a:t>2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endParaRPr lang="ru-RU" baseline="-25000" dirty="0" smtClean="0"/>
          </a:p>
          <a:p>
            <a:pPr marL="82296" indent="0">
              <a:buNone/>
            </a:pPr>
            <a:r>
              <a:rPr lang="ru-RU" sz="1800" baseline="-25000" dirty="0"/>
              <a:t> </a:t>
            </a:r>
            <a:r>
              <a:rPr lang="ru-RU" sz="1800" baseline="-25000" dirty="0" smtClean="0"/>
              <a:t>                              _</a:t>
            </a:r>
          </a:p>
          <a:p>
            <a:pPr marL="82296" indent="0">
              <a:buNone/>
            </a:pPr>
            <a:r>
              <a:rPr lang="ru-RU" sz="1800" baseline="-25000" dirty="0"/>
              <a:t> </a:t>
            </a:r>
            <a:r>
              <a:rPr lang="ru-RU" sz="1800" baseline="-25000" dirty="0" smtClean="0"/>
              <a:t>                            2е</a:t>
            </a:r>
            <a:endParaRPr lang="en-US" sz="1800" baseline="-25000" dirty="0" smtClean="0"/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07704" y="3140968"/>
            <a:ext cx="0" cy="50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907704" y="3645024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059832" y="2996952"/>
            <a:ext cx="0" cy="6480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660232" y="2636912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00025"/>
            <a:ext cx="3629472" cy="271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53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Восстановительные свойства</a:t>
            </a: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dirty="0" smtClean="0"/>
              <a:t>Mg</a:t>
            </a:r>
            <a:r>
              <a:rPr lang="ru-RU" dirty="0" smtClean="0"/>
              <a:t> и</a:t>
            </a:r>
            <a:r>
              <a:rPr lang="en-US" dirty="0" smtClean="0"/>
              <a:t> Ca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способны восстанавливать редкие металлы </a:t>
            </a:r>
            <a:r>
              <a:rPr lang="ru-RU" dirty="0" smtClean="0"/>
              <a:t>( ниобий, тантал, молибден, вольфрам, титан) из их оксидов. </a:t>
            </a:r>
            <a:r>
              <a:rPr lang="en-US" dirty="0" smtClean="0"/>
              <a:t> (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Магний-,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Кальцийтермия</a:t>
            </a:r>
            <a:r>
              <a:rPr lang="ru-RU" dirty="0" smtClean="0"/>
              <a:t>)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ru-RU" dirty="0" smtClean="0"/>
              <a:t>0      +</a:t>
            </a:r>
            <a:r>
              <a:rPr lang="en-US" dirty="0" smtClean="0"/>
              <a:t>4</a:t>
            </a:r>
            <a:r>
              <a:rPr lang="ru-RU" dirty="0" smtClean="0"/>
              <a:t>             +2</a:t>
            </a:r>
            <a:r>
              <a:rPr lang="en-US" dirty="0" smtClean="0"/>
              <a:t>        </a:t>
            </a:r>
            <a:r>
              <a:rPr lang="ru-RU" dirty="0" smtClean="0"/>
              <a:t>0</a:t>
            </a:r>
            <a:endParaRPr lang="ru-RU" dirty="0"/>
          </a:p>
          <a:p>
            <a:pPr marL="82296" indent="0">
              <a:buNone/>
            </a:pPr>
            <a:r>
              <a:rPr lang="en-US" dirty="0" smtClean="0"/>
              <a:t>2Mg </a:t>
            </a:r>
            <a:r>
              <a:rPr lang="en-US" dirty="0"/>
              <a:t>+ </a:t>
            </a:r>
            <a:r>
              <a:rPr lang="en-US" dirty="0" smtClean="0"/>
              <a:t>TiO2 </a:t>
            </a:r>
            <a:r>
              <a:rPr lang="en-US" dirty="0"/>
              <a:t>= </a:t>
            </a:r>
            <a:r>
              <a:rPr lang="en-US" dirty="0" err="1" smtClean="0"/>
              <a:t>MgO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Ti</a:t>
            </a:r>
            <a:endParaRPr lang="ru-RU" baseline="-25000" dirty="0"/>
          </a:p>
          <a:p>
            <a:pPr marL="82296" indent="0">
              <a:buNone/>
            </a:pPr>
            <a:r>
              <a:rPr lang="ru-RU" sz="4400" baseline="-25000" dirty="0"/>
              <a:t>                      </a:t>
            </a:r>
            <a:r>
              <a:rPr lang="ru-RU" sz="4400" baseline="-25000" dirty="0" smtClean="0"/>
              <a:t>_</a:t>
            </a:r>
            <a:endParaRPr lang="ru-RU" sz="4400" baseline="-25000" dirty="0"/>
          </a:p>
          <a:p>
            <a:pPr marL="82296" indent="0">
              <a:buNone/>
            </a:pPr>
            <a:r>
              <a:rPr lang="ru-RU" sz="4400" baseline="-25000" dirty="0"/>
              <a:t>                    </a:t>
            </a:r>
            <a:r>
              <a:rPr lang="en-US" sz="4400" baseline="-25000" dirty="0"/>
              <a:t>4</a:t>
            </a:r>
            <a:r>
              <a:rPr lang="ru-RU" sz="4400" baseline="-25000" dirty="0" smtClean="0"/>
              <a:t>е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123728" y="4581128"/>
            <a:ext cx="0" cy="13681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123728" y="57332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23728" y="5949280"/>
            <a:ext cx="21602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283968" y="4581128"/>
            <a:ext cx="0" cy="13681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6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Оксиды металлов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</a:rPr>
              <a:t>II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 группы главной подгруппы</a:t>
            </a: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000" dirty="0" smtClean="0"/>
              <a:t>Оксиды бериллия, магния и щелочноземельных металлов – тугоплавкие вещества, устойчивые к высоким температурам.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Все оксиды, кроме оксида бериллия – основные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 marL="82296" indent="0">
              <a:buNone/>
            </a:pPr>
            <a:r>
              <a:rPr lang="en-US" sz="1200" dirty="0"/>
              <a:t> </a:t>
            </a:r>
            <a:r>
              <a:rPr lang="en-US" sz="1200" dirty="0" smtClean="0"/>
              <a:t>                                                           </a:t>
            </a:r>
            <a:r>
              <a:rPr lang="en-US" sz="2000" dirty="0" smtClean="0"/>
              <a:t>t</a:t>
            </a:r>
            <a:endParaRPr lang="ru-RU" sz="2000" dirty="0" smtClean="0"/>
          </a:p>
          <a:p>
            <a:pPr marL="82296" indent="0">
              <a:buNone/>
            </a:pPr>
            <a:r>
              <a:rPr lang="ru-RU" sz="2000" dirty="0" smtClean="0"/>
              <a:t>Получение:	</a:t>
            </a:r>
            <a:r>
              <a:rPr lang="en-US" sz="2000" dirty="0" smtClean="0"/>
              <a:t>CaCO3= CaO+CO2</a:t>
            </a:r>
          </a:p>
          <a:p>
            <a:pPr marL="82296" indent="0">
              <a:buNone/>
            </a:pPr>
            <a:r>
              <a:rPr lang="ru-RU" sz="2000" dirty="0" smtClean="0"/>
              <a:t>Все оксиды, кроме </a:t>
            </a:r>
            <a:r>
              <a:rPr lang="en-US" sz="2000" dirty="0" err="1" smtClean="0"/>
              <a:t>MgO</a:t>
            </a:r>
            <a:r>
              <a:rPr lang="ru-RU" sz="2000" dirty="0" smtClean="0"/>
              <a:t>, бурно реагируют с водой.</a:t>
            </a:r>
            <a:endParaRPr lang="en-US" sz="2000" dirty="0"/>
          </a:p>
          <a:p>
            <a:pPr marL="82296" indent="0">
              <a:buNone/>
            </a:pPr>
            <a:r>
              <a:rPr lang="ru-RU" sz="2000" dirty="0" smtClean="0"/>
              <a:t>		</a:t>
            </a:r>
            <a:r>
              <a:rPr lang="en-US" sz="2000" dirty="0" err="1" smtClean="0"/>
              <a:t>CaO</a:t>
            </a:r>
            <a:r>
              <a:rPr lang="en-US" sz="2000" dirty="0" smtClean="0"/>
              <a:t>+ H2O=</a:t>
            </a:r>
            <a:r>
              <a:rPr lang="en-US" sz="2000" dirty="0" err="1" smtClean="0"/>
              <a:t>Ca</a:t>
            </a:r>
            <a:r>
              <a:rPr lang="en-US" sz="2000" dirty="0" smtClean="0"/>
              <a:t>(OH)2</a:t>
            </a:r>
          </a:p>
          <a:p>
            <a:pPr marL="82296" indent="0">
              <a:buNone/>
            </a:pPr>
            <a:endParaRPr lang="ru-RU" sz="2000" dirty="0" smtClean="0"/>
          </a:p>
          <a:p>
            <a:pPr marL="82296" indent="0">
              <a:buNone/>
            </a:pPr>
            <a:r>
              <a:rPr lang="en-US" sz="2000" dirty="0" err="1" smtClean="0"/>
              <a:t>CaO</a:t>
            </a:r>
            <a:r>
              <a:rPr lang="ru-RU" sz="2000" dirty="0" smtClean="0"/>
              <a:t> – негашеная известь       используются в строительстве</a:t>
            </a:r>
            <a:endParaRPr lang="en-US" sz="2000" dirty="0" smtClean="0"/>
          </a:p>
          <a:p>
            <a:pPr marL="82296" indent="0">
              <a:buNone/>
            </a:pPr>
            <a:r>
              <a:rPr lang="en-US" sz="2000" dirty="0" err="1" smtClean="0"/>
              <a:t>MgO</a:t>
            </a:r>
            <a:r>
              <a:rPr lang="ru-RU" sz="2000" dirty="0" smtClean="0"/>
              <a:t> – жженая магнезия</a:t>
            </a:r>
            <a:endParaRPr lang="ru-RU" sz="20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5796136" y="2636912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авая фигурная скобка 5"/>
          <p:cNvSpPr/>
          <p:nvPr/>
        </p:nvSpPr>
        <p:spPr>
          <a:xfrm>
            <a:off x="4355976" y="4221088"/>
            <a:ext cx="216024" cy="72008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12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</a:rPr>
              <a:t>Гидроксиды </a:t>
            </a: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металлов </a:t>
            </a:r>
            <a:r>
              <a:rPr lang="en-US" sz="4400" dirty="0">
                <a:solidFill>
                  <a:schemeClr val="bg2">
                    <a:lumMod val="75000"/>
                  </a:schemeClr>
                </a:solidFill>
              </a:rPr>
              <a:t>II</a:t>
            </a: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 группы главной подгруппы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000" dirty="0" smtClean="0"/>
              <a:t>Гидроксиды – являются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щелочами.</a:t>
            </a:r>
          </a:p>
          <a:p>
            <a:pPr marL="82296" indent="0">
              <a:buNone/>
            </a:pPr>
            <a:r>
              <a:rPr lang="ru-RU" sz="2000" dirty="0" smtClean="0"/>
              <a:t>Растворимость гидроксидов усиливается в ряду:</a:t>
            </a:r>
          </a:p>
          <a:p>
            <a:pPr marL="82296" indent="0">
              <a:buNone/>
            </a:pPr>
            <a:r>
              <a:rPr lang="en-US" sz="2000" dirty="0" err="1" smtClean="0"/>
              <a:t>Ca</a:t>
            </a:r>
            <a:r>
              <a:rPr lang="en-US" sz="2000" dirty="0" smtClean="0"/>
              <a:t>(OH)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– </a:t>
            </a:r>
            <a:r>
              <a:rPr lang="en-US" sz="2000" dirty="0" err="1" smtClean="0"/>
              <a:t>Sr</a:t>
            </a:r>
            <a:r>
              <a:rPr lang="en-US" sz="2000" dirty="0" smtClean="0"/>
              <a:t>(OH)</a:t>
            </a:r>
            <a:r>
              <a:rPr lang="en-US" sz="2000" baseline="-25000" dirty="0" smtClean="0"/>
              <a:t>2</a:t>
            </a:r>
            <a:r>
              <a:rPr lang="ru-RU" sz="2000" dirty="0" smtClean="0"/>
              <a:t> </a:t>
            </a:r>
            <a:r>
              <a:rPr lang="en-US" sz="2000" dirty="0" smtClean="0"/>
              <a:t>– Ba(OH)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</a:p>
          <a:p>
            <a:pPr marL="82296" indent="0">
              <a:buNone/>
            </a:pPr>
            <a:endParaRPr lang="en-US" sz="2000" dirty="0"/>
          </a:p>
          <a:p>
            <a:pPr marL="82296" indent="0">
              <a:buNone/>
            </a:pPr>
            <a:r>
              <a:rPr lang="ru-RU" sz="2000" dirty="0" smtClean="0"/>
              <a:t>Получение:            </a:t>
            </a:r>
            <a:r>
              <a:rPr lang="en-US" sz="2000" dirty="0" err="1" smtClean="0"/>
              <a:t>CaO</a:t>
            </a:r>
            <a:r>
              <a:rPr lang="en-US" sz="2000" dirty="0" smtClean="0"/>
              <a:t> +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 = </a:t>
            </a:r>
            <a:r>
              <a:rPr lang="en-US" sz="2000" dirty="0" err="1" smtClean="0"/>
              <a:t>Ca</a:t>
            </a:r>
            <a:r>
              <a:rPr lang="en-US" sz="2000" dirty="0" smtClean="0"/>
              <a:t>(OH)</a:t>
            </a:r>
            <a:r>
              <a:rPr lang="ru-RU" sz="2000" dirty="0" smtClean="0"/>
              <a:t>2</a:t>
            </a:r>
            <a:endParaRPr lang="en-US" sz="2000" dirty="0" smtClean="0"/>
          </a:p>
          <a:p>
            <a:pPr marL="82296" indent="0">
              <a:buNone/>
            </a:pPr>
            <a:r>
              <a:rPr lang="en-US" sz="2000" dirty="0" smtClean="0"/>
              <a:t>		</a:t>
            </a:r>
            <a:r>
              <a:rPr lang="ru-RU" sz="2000" dirty="0" smtClean="0"/>
              <a:t>реакция гашения извести</a:t>
            </a:r>
            <a:endParaRPr lang="en-US" sz="2000" dirty="0"/>
          </a:p>
          <a:p>
            <a:pPr marL="82296" indent="0">
              <a:buNone/>
            </a:pPr>
            <a:endParaRPr lang="en-US" sz="2000" dirty="0" smtClean="0"/>
          </a:p>
          <a:p>
            <a:pPr marL="82296" indent="0">
              <a:buNone/>
            </a:pPr>
            <a:r>
              <a:rPr lang="en-US" sz="2000" dirty="0" err="1"/>
              <a:t>Ca</a:t>
            </a:r>
            <a:r>
              <a:rPr lang="en-US" sz="2000" dirty="0"/>
              <a:t>(OH)</a:t>
            </a:r>
            <a:r>
              <a:rPr lang="ru-RU" sz="2000" dirty="0" smtClean="0"/>
              <a:t>2</a:t>
            </a:r>
            <a:r>
              <a:rPr lang="en-US" sz="2000" dirty="0" smtClean="0"/>
              <a:t> – </a:t>
            </a:r>
            <a:r>
              <a:rPr lang="ru-RU" sz="2000" dirty="0" smtClean="0"/>
              <a:t> раствор называется 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известковой водой </a:t>
            </a:r>
            <a:r>
              <a:rPr lang="ru-RU" sz="2000" dirty="0" smtClean="0"/>
              <a:t>(исп. </a:t>
            </a:r>
            <a:r>
              <a:rPr lang="ru-RU" sz="2000" dirty="0"/>
              <a:t>в</a:t>
            </a:r>
            <a:r>
              <a:rPr lang="ru-RU" sz="2000" dirty="0" smtClean="0"/>
              <a:t> строительстве)</a:t>
            </a:r>
            <a:endParaRPr lang="ru-RU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82296" indent="0">
              <a:buNone/>
            </a:pPr>
            <a:r>
              <a:rPr lang="en-US" sz="2000" dirty="0" err="1"/>
              <a:t>Ca</a:t>
            </a:r>
            <a:r>
              <a:rPr lang="en-US" sz="2000" dirty="0"/>
              <a:t>(OH)</a:t>
            </a:r>
            <a:r>
              <a:rPr lang="ru-RU" sz="2000" dirty="0"/>
              <a:t>2</a:t>
            </a:r>
            <a:r>
              <a:rPr lang="en-US" sz="2000" dirty="0"/>
              <a:t> </a:t>
            </a:r>
            <a:r>
              <a:rPr lang="ru-RU" sz="2000" dirty="0" smtClean="0"/>
              <a:t>–   белая  взвесь в воде называется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известковое молоко </a:t>
            </a:r>
            <a:r>
              <a:rPr lang="ru-RU" sz="2000" dirty="0" smtClean="0"/>
              <a:t>(исп. при очистке свекловичного сахара)</a:t>
            </a: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619672" y="2636912"/>
            <a:ext cx="345638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48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effectLst/>
              </a:rPr>
              <a:t>Соли</a:t>
            </a:r>
            <a:endParaRPr lang="ru-RU" b="1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000" dirty="0" smtClean="0"/>
              <a:t>Получение:  взаимодействием металлов с кислотами</a:t>
            </a:r>
          </a:p>
          <a:p>
            <a:pPr marL="82296" indent="0">
              <a:buNone/>
            </a:pPr>
            <a:r>
              <a:rPr lang="en-US" sz="2000" dirty="0" smtClean="0"/>
              <a:t>Be +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SO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= BeSO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+ H</a:t>
            </a:r>
            <a:r>
              <a:rPr lang="en-US" sz="2000" baseline="-25000" dirty="0" smtClean="0"/>
              <a:t>2</a:t>
            </a:r>
            <a:r>
              <a:rPr lang="ru-RU" sz="2000" dirty="0" smtClean="0"/>
              <a:t>    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Сульфаты</a:t>
            </a:r>
            <a:r>
              <a:rPr lang="ru-RU" sz="2000" dirty="0" smtClean="0"/>
              <a:t> – растворимы у </a:t>
            </a:r>
            <a:r>
              <a:rPr lang="en-US" sz="2000" dirty="0" smtClean="0"/>
              <a:t>Be</a:t>
            </a:r>
            <a:r>
              <a:rPr lang="ru-RU" sz="2000" dirty="0" smtClean="0"/>
              <a:t> и</a:t>
            </a:r>
            <a:r>
              <a:rPr lang="en-US" sz="2000" dirty="0" smtClean="0"/>
              <a:t> Mg</a:t>
            </a:r>
            <a:endParaRPr lang="ru-RU" sz="2000" dirty="0"/>
          </a:p>
          <a:p>
            <a:pPr marL="82296" indent="0">
              <a:buNone/>
            </a:pPr>
            <a:r>
              <a:rPr lang="en-US" sz="2000" dirty="0" smtClean="0"/>
              <a:t>Ca + HCL = CaCl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+H</a:t>
            </a:r>
            <a:r>
              <a:rPr lang="en-US" sz="2000" baseline="-25000" dirty="0" smtClean="0"/>
              <a:t>2</a:t>
            </a:r>
            <a:r>
              <a:rPr lang="ru-RU" sz="2000" dirty="0" smtClean="0"/>
              <a:t>      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Галогениды </a:t>
            </a:r>
            <a:r>
              <a:rPr lang="ru-RU" sz="2000" dirty="0" smtClean="0"/>
              <a:t>– хорошо растворимы </a:t>
            </a:r>
          </a:p>
          <a:p>
            <a:pPr marL="82296" indent="0">
              <a:buNone/>
            </a:pPr>
            <a:r>
              <a:rPr lang="en-US" sz="2000" dirty="0" smtClean="0"/>
              <a:t>Mg + HI = MgI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+ H</a:t>
            </a:r>
            <a:r>
              <a:rPr lang="en-US" sz="2000" baseline="-25000" dirty="0" smtClean="0"/>
              <a:t>2</a:t>
            </a:r>
            <a:r>
              <a:rPr lang="ru-RU" sz="2000" dirty="0" smtClean="0"/>
              <a:t>                в </a:t>
            </a:r>
            <a:r>
              <a:rPr lang="ru-RU" sz="2000" dirty="0"/>
              <a:t>воде</a:t>
            </a:r>
          </a:p>
          <a:p>
            <a:pPr marL="82296" indent="0">
              <a:buNone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Карбонаты</a:t>
            </a:r>
            <a:r>
              <a:rPr lang="ru-RU" sz="2000" dirty="0" smtClean="0"/>
              <a:t>  </a:t>
            </a:r>
            <a:r>
              <a:rPr lang="en-US" sz="2000" dirty="0" smtClean="0"/>
              <a:t>(CaCO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, MgCO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 </a:t>
            </a:r>
            <a:r>
              <a:rPr lang="ru-RU" sz="2000" dirty="0" smtClean="0"/>
              <a:t>– плохо растворимы в воде</a:t>
            </a:r>
          </a:p>
          <a:p>
            <a:pPr marL="82296" indent="0">
              <a:buNone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Сульфиды</a:t>
            </a:r>
            <a:r>
              <a:rPr lang="ru-RU" sz="2000" dirty="0" smtClean="0"/>
              <a:t> </a:t>
            </a:r>
            <a:r>
              <a:rPr lang="en-US" sz="2000" dirty="0" smtClean="0"/>
              <a:t> (</a:t>
            </a:r>
            <a:r>
              <a:rPr lang="en-US" sz="2000" dirty="0" err="1" smtClean="0"/>
              <a:t>CaS</a:t>
            </a:r>
            <a:r>
              <a:rPr lang="en-US" sz="2000" dirty="0" smtClean="0"/>
              <a:t>, </a:t>
            </a:r>
            <a:r>
              <a:rPr lang="en-US" sz="2000" dirty="0" err="1" smtClean="0"/>
              <a:t>MgS</a:t>
            </a:r>
            <a:r>
              <a:rPr lang="en-US" sz="2000" dirty="0" smtClean="0"/>
              <a:t>) </a:t>
            </a:r>
            <a:r>
              <a:rPr lang="ru-RU" sz="2000" dirty="0" smtClean="0"/>
              <a:t>щелочноземельных металлов из-за примесей тяжелых металлов могут светиться в темноте после специального освещения. Используются для получения </a:t>
            </a:r>
            <a:r>
              <a:rPr lang="ru-RU" sz="2000" dirty="0" err="1" smtClean="0"/>
              <a:t>флюорисцентных</a:t>
            </a:r>
            <a:r>
              <a:rPr lang="ru-RU" sz="2000" dirty="0" smtClean="0"/>
              <a:t> красок – </a:t>
            </a:r>
            <a:r>
              <a:rPr lang="ru-RU" sz="2000" dirty="0" err="1" smtClean="0"/>
              <a:t>фосфор</a:t>
            </a:r>
            <a:r>
              <a:rPr lang="ru-RU" sz="2000" dirty="0" err="1"/>
              <a:t>О</a:t>
            </a:r>
            <a:r>
              <a:rPr lang="ru-RU" sz="2000" dirty="0" err="1" smtClean="0"/>
              <a:t>в</a:t>
            </a:r>
            <a:r>
              <a:rPr lang="ru-RU" sz="2000" dirty="0" smtClean="0"/>
              <a:t>.</a:t>
            </a:r>
            <a:endParaRPr lang="en-US" sz="2000" dirty="0"/>
          </a:p>
          <a:p>
            <a:pPr marL="82296" indent="0">
              <a:buNone/>
            </a:pPr>
            <a:endParaRPr lang="ru-RU" sz="2000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4283968" y="2348880"/>
            <a:ext cx="72008" cy="50405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4427984" y="1916832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4139952" y="2285256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851920" y="2636912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73" y="4687641"/>
            <a:ext cx="2311077" cy="1733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687641"/>
            <a:ext cx="2591468" cy="172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82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effectLst/>
              </a:rPr>
              <a:t>Важнейшие соединения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effectLst/>
              </a:rPr>
              <a:t> 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effectLst/>
              </a:rPr>
              <a:t>элементов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effectLst/>
              </a:rPr>
              <a:t>II 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effectLst/>
              </a:rPr>
              <a:t>группы главной подгруппы</a:t>
            </a:r>
            <a:endParaRPr lang="ru-RU" sz="2800" b="1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sz="2800" dirty="0" smtClean="0"/>
              <a:t>CaCO</a:t>
            </a:r>
            <a:r>
              <a:rPr lang="en-US" sz="2800" baseline="-25000" dirty="0" smtClean="0"/>
              <a:t>3 </a:t>
            </a:r>
            <a:r>
              <a:rPr lang="en-US" sz="2800" dirty="0" smtClean="0"/>
              <a:t> </a:t>
            </a:r>
            <a:r>
              <a:rPr lang="ru-RU" sz="2800" dirty="0" smtClean="0"/>
              <a:t>Карбонат кальция</a:t>
            </a:r>
          </a:p>
          <a:p>
            <a:pPr marL="82296" indent="0">
              <a:buNone/>
            </a:pPr>
            <a:r>
              <a:rPr lang="ru-RU" sz="2800" baseline="-25000" dirty="0" smtClean="0"/>
              <a:t>Наиболее распространенное на Земле соединение. Встречается в виде мела, мрамора, известняка.</a:t>
            </a:r>
            <a:endParaRPr lang="ru-RU" sz="2800" baseline="-25000" dirty="0"/>
          </a:p>
          <a:p>
            <a:pPr marL="82296" indent="0">
              <a:buNone/>
            </a:pPr>
            <a:r>
              <a:rPr lang="ru-RU" sz="2800" baseline="-25000" dirty="0"/>
              <a:t>	</a:t>
            </a:r>
            <a:r>
              <a:rPr lang="ru-RU" sz="2800" baseline="-25000" dirty="0" smtClean="0"/>
              <a:t>		</a:t>
            </a:r>
          </a:p>
          <a:p>
            <a:pPr marL="82296" indent="0">
              <a:buNone/>
            </a:pPr>
            <a:r>
              <a:rPr lang="ru-RU" sz="2800" baseline="-25000" dirty="0"/>
              <a:t>	</a:t>
            </a:r>
            <a:r>
              <a:rPr lang="ru-RU" sz="2800" baseline="-25000" dirty="0" smtClean="0"/>
              <a:t>		</a:t>
            </a:r>
            <a:r>
              <a:rPr lang="ru-RU" sz="2000" dirty="0" smtClean="0"/>
              <a:t>известковой щебенкой укрепляют</a:t>
            </a:r>
          </a:p>
          <a:p>
            <a:pPr marL="82296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			дороги</a:t>
            </a:r>
            <a:endParaRPr lang="ru-RU" sz="2000" dirty="0"/>
          </a:p>
          <a:p>
            <a:pPr marL="82296" indent="0">
              <a:buNone/>
            </a:pPr>
            <a:endParaRPr lang="ru-RU" sz="2000" dirty="0" smtClean="0"/>
          </a:p>
          <a:p>
            <a:pPr marL="82296" indent="0">
              <a:buNone/>
            </a:pPr>
            <a:endParaRPr lang="ru-RU" sz="2000" dirty="0"/>
          </a:p>
          <a:p>
            <a:pPr marL="82296" indent="0">
              <a:buNone/>
            </a:pPr>
            <a:r>
              <a:rPr lang="ru-RU" sz="2000" dirty="0" smtClean="0"/>
              <a:t>Природный мел используют для</a:t>
            </a:r>
          </a:p>
          <a:p>
            <a:pPr marL="82296" indent="0">
              <a:buNone/>
            </a:pPr>
            <a:r>
              <a:rPr lang="ru-RU" sz="2000" dirty="0" smtClean="0"/>
              <a:t>производства мелков,</a:t>
            </a:r>
          </a:p>
          <a:p>
            <a:pPr marL="82296" indent="0">
              <a:buNone/>
            </a:pPr>
            <a:r>
              <a:rPr lang="ru-RU" sz="2000" dirty="0" smtClean="0"/>
              <a:t>зубной пасты,</a:t>
            </a:r>
          </a:p>
          <a:p>
            <a:pPr marL="82296" indent="0">
              <a:buNone/>
            </a:pPr>
            <a:r>
              <a:rPr lang="ru-RU" sz="2000" dirty="0" smtClean="0"/>
              <a:t>бумаги, резины, побелки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80928"/>
            <a:ext cx="2438400" cy="162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653135"/>
            <a:ext cx="2038275" cy="1529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40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dirty="0" smtClean="0"/>
              <a:t>MgCO</a:t>
            </a:r>
            <a:r>
              <a:rPr lang="en-US" baseline="-25000" dirty="0" smtClean="0"/>
              <a:t>3</a:t>
            </a:r>
            <a:r>
              <a:rPr lang="ru-RU" dirty="0" smtClean="0"/>
              <a:t> карбонат магния</a:t>
            </a:r>
          </a:p>
          <a:p>
            <a:pPr marL="82296" indent="0">
              <a:buNone/>
            </a:pPr>
            <a:r>
              <a:rPr lang="ru-RU" sz="2000" dirty="0" smtClean="0"/>
              <a:t>Используют при производстве кирпича, стекла, цемента, в металлургии для перевода пустой породы в шлак</a:t>
            </a:r>
          </a:p>
          <a:p>
            <a:pPr marL="82296" indent="0">
              <a:buNone/>
            </a:pPr>
            <a:r>
              <a:rPr lang="en-US" dirty="0" smtClean="0"/>
              <a:t>CaSO</a:t>
            </a:r>
            <a:r>
              <a:rPr lang="en-US" baseline="-25000" dirty="0" smtClean="0"/>
              <a:t>4</a:t>
            </a:r>
            <a:r>
              <a:rPr lang="ru-RU" dirty="0" smtClean="0"/>
              <a:t> сульфат кальция</a:t>
            </a:r>
          </a:p>
          <a:p>
            <a:pPr marL="82296" indent="0">
              <a:buNone/>
            </a:pPr>
            <a:r>
              <a:rPr lang="ru-RU" sz="2000" dirty="0" smtClean="0"/>
              <a:t>Используют его минерал, гипс, в строительстве, медицине. Для архитектуры и изобразительного творчества из гипса получают алебастр:</a:t>
            </a:r>
          </a:p>
          <a:p>
            <a:pPr marL="82296" indent="0">
              <a:buNone/>
            </a:pPr>
            <a:r>
              <a:rPr lang="en-US" sz="2000" dirty="0" smtClean="0"/>
              <a:t>2CaSO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*H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 + 3H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 = 2(CaSO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*2H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O) + Q</a:t>
            </a:r>
            <a:r>
              <a:rPr lang="ru-RU" sz="2000" dirty="0" smtClean="0"/>
              <a:t> </a:t>
            </a:r>
            <a:endParaRPr lang="ru-RU" sz="2000" dirty="0"/>
          </a:p>
          <a:p>
            <a:pPr marL="82296" indent="0">
              <a:buNone/>
            </a:pPr>
            <a:endParaRPr lang="en-US" sz="2000" dirty="0" smtClean="0"/>
          </a:p>
          <a:p>
            <a:pPr marL="82296" indent="0">
              <a:buNone/>
            </a:pPr>
            <a:r>
              <a:rPr lang="ru-RU" sz="1400" dirty="0"/>
              <a:t>Алебастр упоминается в Библии, где он </a:t>
            </a:r>
            <a:r>
              <a:rPr lang="ru-RU" sz="1400" dirty="0" smtClean="0"/>
              <a:t>обычно</a:t>
            </a:r>
          </a:p>
          <a:p>
            <a:pPr marL="82296" indent="0">
              <a:buNone/>
            </a:pPr>
            <a:r>
              <a:rPr lang="ru-RU" sz="1400" dirty="0" smtClean="0"/>
              <a:t>называется </a:t>
            </a:r>
            <a:r>
              <a:rPr lang="ru-RU" sz="1400" dirty="0"/>
              <a:t>Восточный алебастр, так как </a:t>
            </a:r>
            <a:r>
              <a:rPr lang="ru-RU" sz="1400" dirty="0" smtClean="0"/>
              <a:t>изделия</a:t>
            </a:r>
          </a:p>
          <a:p>
            <a:pPr marL="82296" indent="0">
              <a:buNone/>
            </a:pPr>
            <a:r>
              <a:rPr lang="ru-RU" sz="1400" dirty="0" smtClean="0"/>
              <a:t>из </a:t>
            </a:r>
            <a:r>
              <a:rPr lang="ru-RU" sz="1400" dirty="0"/>
              <a:t>него в то время привозились с Дальнего </a:t>
            </a:r>
            <a:r>
              <a:rPr lang="ru-RU" sz="1400" dirty="0" smtClean="0"/>
              <a:t>Востока.</a:t>
            </a:r>
          </a:p>
          <a:p>
            <a:pPr marL="82296" indent="0">
              <a:buNone/>
            </a:pPr>
            <a:r>
              <a:rPr lang="ru-RU" sz="1400" dirty="0" smtClean="0"/>
              <a:t>Греческое </a:t>
            </a:r>
            <a:r>
              <a:rPr lang="ru-RU" sz="1400" dirty="0"/>
              <a:t>название </a:t>
            </a:r>
            <a:r>
              <a:rPr lang="ru-RU" sz="1400" dirty="0" err="1"/>
              <a:t>alabastrites</a:t>
            </a:r>
            <a:r>
              <a:rPr lang="ru-RU" sz="1400" dirty="0"/>
              <a:t>, </a:t>
            </a:r>
            <a:r>
              <a:rPr lang="ru-RU" sz="1400" dirty="0" smtClean="0"/>
              <a:t>предполагалось,</a:t>
            </a:r>
          </a:p>
          <a:p>
            <a:pPr marL="82296" indent="0">
              <a:buNone/>
            </a:pPr>
            <a:r>
              <a:rPr lang="ru-RU" sz="1400" dirty="0" smtClean="0"/>
              <a:t>произошло </a:t>
            </a:r>
            <a:r>
              <a:rPr lang="ru-RU" sz="1400" b="1" dirty="0"/>
              <a:t>от названия города </a:t>
            </a:r>
            <a:r>
              <a:rPr lang="ru-RU" sz="1400" b="1" dirty="0" err="1" smtClean="0"/>
              <a:t>Алебастрон</a:t>
            </a:r>
            <a:endParaRPr lang="ru-RU" sz="1400" b="1" dirty="0" smtClean="0"/>
          </a:p>
          <a:p>
            <a:pPr marL="82296" indent="0">
              <a:buNone/>
            </a:pPr>
            <a:r>
              <a:rPr lang="ru-RU" sz="1400" b="1" dirty="0" smtClean="0"/>
              <a:t>в </a:t>
            </a:r>
            <a:r>
              <a:rPr lang="ru-RU" sz="1400" b="1" dirty="0"/>
              <a:t>Египте</a:t>
            </a:r>
            <a:r>
              <a:rPr lang="ru-RU" sz="1400" dirty="0"/>
              <a:t>, где камень добывался </a:t>
            </a:r>
            <a:endParaRPr lang="en-US" sz="1400" dirty="0"/>
          </a:p>
          <a:p>
            <a:pPr marL="82296" indent="0">
              <a:buNone/>
            </a:pPr>
            <a:endParaRPr lang="ru-RU" sz="20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84984"/>
            <a:ext cx="1748092" cy="291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82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16632"/>
            <a:ext cx="7498080" cy="613176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1600" dirty="0" smtClean="0"/>
              <a:t>«</a:t>
            </a:r>
            <a:r>
              <a:rPr lang="ru-RU" sz="1600" dirty="0"/>
              <a:t>Восточный» алебастр высоко ценился, из него делалась маленькие сосуды для парфюмерных изделий и вазы для мазей, которые назывались </a:t>
            </a:r>
            <a:r>
              <a:rPr lang="ru-RU" sz="1600" dirty="0" err="1"/>
              <a:t>alabastra</a:t>
            </a:r>
            <a:r>
              <a:rPr lang="ru-RU" sz="1600" dirty="0"/>
              <a:t>, что также могло быть источником происхождения названия. </a:t>
            </a:r>
          </a:p>
          <a:p>
            <a:pPr marL="82296" indent="0">
              <a:buNone/>
            </a:pPr>
            <a:r>
              <a:rPr lang="ru-RU" sz="1600" dirty="0"/>
              <a:t>Алебастр также использовали в Египте для изготовления погребальных сосудов и различных культовых и погребальных изделий. Роскошный саркофаг, изготовленный из цельного блока кальцитового алебастра из </a:t>
            </a:r>
            <a:r>
              <a:rPr lang="ru-RU" sz="1600" dirty="0" err="1"/>
              <a:t>Алебастронат</a:t>
            </a:r>
            <a:r>
              <a:rPr lang="ru-RU" sz="1600" dirty="0"/>
              <a:t>, находится в Музее </a:t>
            </a:r>
            <a:r>
              <a:rPr lang="ru-RU" sz="1600" dirty="0" err="1"/>
              <a:t>Соана</a:t>
            </a:r>
            <a:r>
              <a:rPr lang="ru-RU" sz="1600" dirty="0"/>
              <a:t> в Лондоне. Он был обнаружен Джованни </a:t>
            </a:r>
            <a:r>
              <a:rPr lang="ru-RU" sz="1600" dirty="0" err="1"/>
              <a:t>Бельцони</a:t>
            </a:r>
            <a:r>
              <a:rPr lang="ru-RU" sz="1600" dirty="0"/>
              <a:t> в 1817 году в могиле Сети I около Фив. Саркофаг был приобретён сэром Джоном </a:t>
            </a:r>
            <a:r>
              <a:rPr lang="ru-RU" sz="1600" dirty="0" err="1"/>
              <a:t>Соаном</a:t>
            </a:r>
            <a:r>
              <a:rPr lang="ru-RU" sz="1600" dirty="0"/>
              <a:t>, изначально для Британского музея.</a:t>
            </a: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059" y="3501008"/>
            <a:ext cx="452621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638" y="2824772"/>
            <a:ext cx="2193925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86898"/>
            <a:ext cx="1655762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2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/>
          <a:lstStyle/>
          <a:p>
            <a:r>
              <a:rPr lang="en-US" dirty="0" smtClean="0"/>
              <a:t>MgSO</a:t>
            </a:r>
            <a:r>
              <a:rPr lang="en-US" baseline="-25000" dirty="0" smtClean="0"/>
              <a:t>4 </a:t>
            </a:r>
            <a:r>
              <a:rPr lang="ru-RU" dirty="0" smtClean="0"/>
              <a:t> сульфат магния</a:t>
            </a:r>
          </a:p>
          <a:p>
            <a:pPr marL="82296" indent="0">
              <a:buNone/>
            </a:pPr>
            <a:r>
              <a:rPr lang="ru-RU" sz="2000" dirty="0" smtClean="0"/>
              <a:t>Английская или «горькая соль». Используется в медицине в качестве слабительного средства. Придает соленый вкус морской воде.</a:t>
            </a:r>
            <a:endParaRPr lang="en-US" sz="2000" dirty="0" smtClean="0"/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en-US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BaSO</a:t>
            </a:r>
            <a:r>
              <a:rPr lang="en-US" baseline="-25000" dirty="0" smtClean="0"/>
              <a:t>4</a:t>
            </a:r>
            <a:r>
              <a:rPr lang="ru-RU" baseline="-25000" dirty="0" smtClean="0"/>
              <a:t> </a:t>
            </a:r>
            <a:r>
              <a:rPr lang="ru-RU" dirty="0" smtClean="0"/>
              <a:t> сульфат бария</a:t>
            </a:r>
          </a:p>
          <a:p>
            <a:pPr marL="82296" indent="0">
              <a:buNone/>
            </a:pPr>
            <a:r>
              <a:rPr lang="ru-RU" sz="2000" dirty="0" smtClean="0"/>
              <a:t>Нерастворимое соединение, способное задерживать рентгеновские лучи. Используется в медицине «Баритовая каша» для диагностики заболеваний желудочно-кишечного тракта.</a:t>
            </a:r>
            <a:endParaRPr lang="ru-RU" sz="20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257" y="2133596"/>
            <a:ext cx="2412379" cy="160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33595"/>
            <a:ext cx="2520280" cy="160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4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Общая характеристика элементов 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II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группы главной подгруппы</a:t>
            </a:r>
            <a:endParaRPr lang="ru-RU" sz="3200" b="1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Элементы </a:t>
            </a:r>
            <a:r>
              <a:rPr lang="en-US" sz="2000" dirty="0" smtClean="0"/>
              <a:t>II</a:t>
            </a:r>
            <a:r>
              <a:rPr lang="ru-RU" sz="2000" dirty="0" smtClean="0"/>
              <a:t> группы главной подгруппы подразделяются на </a:t>
            </a:r>
            <a:r>
              <a:rPr lang="ru-RU" sz="2000" dirty="0" err="1" smtClean="0"/>
              <a:t>Ве</a:t>
            </a:r>
            <a:r>
              <a:rPr lang="ru-RU" sz="2000" dirty="0" smtClean="0"/>
              <a:t>, </a:t>
            </a:r>
            <a:r>
              <a:rPr lang="en-US" sz="2000" dirty="0" smtClean="0"/>
              <a:t>Mg</a:t>
            </a:r>
            <a:r>
              <a:rPr lang="ru-RU" sz="2000" dirty="0" smtClean="0"/>
              <a:t> и щелочноземельные металлы (</a:t>
            </a:r>
            <a:r>
              <a:rPr lang="en-US" sz="2000" dirty="0" smtClean="0"/>
              <a:t>Ca, </a:t>
            </a:r>
            <a:r>
              <a:rPr lang="en-US" sz="2000" dirty="0" err="1" smtClean="0"/>
              <a:t>Sr</a:t>
            </a:r>
            <a:r>
              <a:rPr lang="en-US" sz="2000" dirty="0" smtClean="0"/>
              <a:t>, Ba, Ra</a:t>
            </a:r>
            <a:r>
              <a:rPr lang="ru-RU" sz="2000" dirty="0" smtClean="0"/>
              <a:t>)</a:t>
            </a:r>
          </a:p>
          <a:p>
            <a:pPr marL="82296" indent="0">
              <a:buNone/>
            </a:pPr>
            <a:endParaRPr lang="ru-RU" sz="2000" dirty="0" smtClean="0"/>
          </a:p>
          <a:p>
            <a:r>
              <a:rPr lang="ru-RU" sz="2000" dirty="0" smtClean="0"/>
              <a:t>На внешнем электронном слое у всех атомов элементов </a:t>
            </a:r>
            <a:r>
              <a:rPr lang="en-US" sz="2000" dirty="0" smtClean="0"/>
              <a:t>II</a:t>
            </a:r>
            <a:r>
              <a:rPr lang="ru-RU" sz="2000" dirty="0" smtClean="0"/>
              <a:t> группы главной подгруппы находится по 2 электрона, которые отдаются другим атомам во время химических реакций. </a:t>
            </a:r>
          </a:p>
          <a:p>
            <a:endParaRPr lang="ru-RU" sz="2000" dirty="0"/>
          </a:p>
          <a:p>
            <a:r>
              <a:rPr lang="ru-RU" sz="2000" dirty="0" smtClean="0"/>
              <a:t>Элементы </a:t>
            </a:r>
            <a:r>
              <a:rPr lang="en-US" sz="2000" dirty="0" smtClean="0"/>
              <a:t>II</a:t>
            </a:r>
            <a:r>
              <a:rPr lang="ru-RU" sz="2000" dirty="0" smtClean="0"/>
              <a:t> группы главной</a:t>
            </a:r>
          </a:p>
          <a:p>
            <a:pPr marL="82296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подгруппы – сильнейшие</a:t>
            </a:r>
          </a:p>
          <a:p>
            <a:pPr marL="82296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восстановители.</a:t>
            </a:r>
          </a:p>
          <a:p>
            <a:pPr marL="82296" indent="0">
              <a:buNone/>
            </a:pPr>
            <a:r>
              <a:rPr lang="ru-RU" sz="2000" dirty="0" smtClean="0"/>
              <a:t>      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17032"/>
            <a:ext cx="2685703" cy="253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35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332656"/>
            <a:ext cx="7746064" cy="5915744"/>
          </a:xfrm>
        </p:spPr>
        <p:txBody>
          <a:bodyPr/>
          <a:lstStyle/>
          <a:p>
            <a:r>
              <a:rPr lang="en-US" dirty="0" smtClean="0"/>
              <a:t>Ca</a:t>
            </a:r>
            <a:r>
              <a:rPr lang="en-US" baseline="-25000" dirty="0" smtClean="0"/>
              <a:t>3</a:t>
            </a:r>
            <a:r>
              <a:rPr lang="en-US" dirty="0" smtClean="0"/>
              <a:t>(PO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ru-RU" dirty="0" smtClean="0"/>
              <a:t>фосфат кальция</a:t>
            </a:r>
          </a:p>
          <a:p>
            <a:pPr marL="82296" indent="0">
              <a:buNone/>
            </a:pPr>
            <a:r>
              <a:rPr lang="ru-RU" sz="1400" dirty="0" smtClean="0"/>
              <a:t>Входит в состав фосфоритов и апатитов</a:t>
            </a:r>
          </a:p>
          <a:p>
            <a:pPr marL="82296" indent="0">
              <a:buNone/>
            </a:pPr>
            <a:r>
              <a:rPr lang="ru-RU" sz="1400" dirty="0" smtClean="0"/>
              <a:t>Входит в состав костей и зубов человека</a:t>
            </a:r>
          </a:p>
          <a:p>
            <a:pPr marL="82296" indent="0">
              <a:buNone/>
            </a:pPr>
            <a:r>
              <a:rPr lang="ru-RU" sz="1400" dirty="0" smtClean="0"/>
              <a:t>и животных</a:t>
            </a:r>
          </a:p>
          <a:p>
            <a:pPr marL="82296" indent="0">
              <a:buNone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В организме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человека</a:t>
            </a:r>
          </a:p>
          <a:p>
            <a:pPr marL="82296" indent="0">
              <a:buNone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содержится около 1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кг 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Ca</a:t>
            </a:r>
            <a:endParaRPr lang="ru-RU" sz="20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82296" indent="0">
              <a:buNone/>
            </a:pPr>
            <a:endParaRPr lang="ru-RU" sz="1400" dirty="0"/>
          </a:p>
          <a:p>
            <a:pPr marL="82296" indent="0">
              <a:buNone/>
            </a:pPr>
            <a:endParaRPr lang="ru-RU" sz="1400" dirty="0" smtClean="0"/>
          </a:p>
          <a:p>
            <a:pPr marL="82296" indent="0">
              <a:buNone/>
            </a:pPr>
            <a:endParaRPr lang="ru-RU" sz="1400" dirty="0"/>
          </a:p>
          <a:p>
            <a:pPr marL="82296" indent="0">
              <a:buNone/>
            </a:pPr>
            <a:r>
              <a:rPr lang="ru-RU" sz="1400" dirty="0" smtClean="0"/>
              <a:t>						         при недостатке </a:t>
            </a:r>
            <a:r>
              <a:rPr lang="en-US" sz="1400" dirty="0" smtClean="0"/>
              <a:t>Ca</a:t>
            </a:r>
          </a:p>
          <a:p>
            <a:pPr marL="82296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					      </a:t>
            </a:r>
            <a:r>
              <a:rPr lang="ru-RU" sz="1400" dirty="0" smtClean="0"/>
              <a:t>возможны серьезные</a:t>
            </a:r>
          </a:p>
          <a:p>
            <a:pPr marL="82296" indent="0">
              <a:buNone/>
            </a:pPr>
            <a:r>
              <a:rPr lang="ru-RU" sz="1400" dirty="0"/>
              <a:t>	</a:t>
            </a:r>
            <a:r>
              <a:rPr lang="ru-RU" sz="1400" dirty="0" smtClean="0"/>
              <a:t>					</a:t>
            </a:r>
            <a:r>
              <a:rPr lang="ru-RU" sz="1400" dirty="0"/>
              <a:t> </a:t>
            </a:r>
            <a:r>
              <a:rPr lang="ru-RU" sz="1400" dirty="0" smtClean="0"/>
              <a:t>        </a:t>
            </a:r>
            <a:r>
              <a:rPr lang="ru-RU" sz="1400" dirty="0" smtClean="0"/>
              <a:t>заболевания</a:t>
            </a:r>
            <a:endParaRPr lang="ru-RU" sz="1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429" y="836712"/>
            <a:ext cx="359152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6912"/>
            <a:ext cx="547687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28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effectLst/>
              </a:rPr>
              <a:t>Человек должен получать в день 1.5 г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effectLst/>
              </a:rPr>
              <a:t>Ca</a:t>
            </a:r>
            <a:endParaRPr lang="ru-RU" sz="2800" b="1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7347636" cy="546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24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/>
          <a:lstStyle/>
          <a:p>
            <a:pPr marL="82296" indent="0">
              <a:buNone/>
            </a:pP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В организме человека содержится</a:t>
            </a:r>
          </a:p>
          <a:p>
            <a:pPr marL="82296" indent="0">
              <a:buNone/>
            </a:pP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около 40 г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Mg</a:t>
            </a:r>
            <a:endParaRPr lang="ru-RU" sz="28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320" y="1988840"/>
            <a:ext cx="600278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57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effectLst/>
              </a:rPr>
              <a:t>Человек должен получать в день 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effectLst/>
              </a:rPr>
              <a:t>0,8-1 </a:t>
            </a:r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effectLst/>
              </a:rPr>
              <a:t>г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effectLst/>
              </a:rPr>
              <a:t>Mg</a:t>
            </a:r>
            <a:endParaRPr lang="ru-RU" sz="28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554" y="1447800"/>
            <a:ext cx="6528442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12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effectLst/>
              </a:rPr>
              <a:t>Нахождение в природе. Физические свойства.</a:t>
            </a:r>
            <a:endParaRPr lang="ru-RU" sz="3600" b="1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055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</a:t>
            </a:r>
            <a:r>
              <a:rPr lang="ru-RU" dirty="0" smtClean="0"/>
              <a:t>  </a:t>
            </a:r>
            <a:r>
              <a:rPr lang="ru-RU" sz="1200" dirty="0" smtClean="0"/>
              <a:t>Открыт в 1798 году (</a:t>
            </a:r>
            <a:r>
              <a:rPr lang="ru-RU" sz="1200" dirty="0" err="1" smtClean="0"/>
              <a:t>Воклен</a:t>
            </a:r>
            <a:r>
              <a:rPr lang="ru-RU" sz="1200" dirty="0" smtClean="0"/>
              <a:t>, Франция),  получен в виде металла в 1828 г. (</a:t>
            </a:r>
            <a:r>
              <a:rPr lang="ru-RU" sz="1200" dirty="0" err="1" smtClean="0"/>
              <a:t>Велер</a:t>
            </a:r>
            <a:r>
              <a:rPr lang="ru-RU" sz="1200" dirty="0" smtClean="0"/>
              <a:t>, Германия)</a:t>
            </a:r>
          </a:p>
          <a:p>
            <a:pPr marL="82296" indent="0">
              <a:buNone/>
            </a:pPr>
            <a:endParaRPr lang="ru-RU" sz="2000" dirty="0" smtClean="0"/>
          </a:p>
          <a:p>
            <a:pPr marL="82296" indent="0">
              <a:buNone/>
            </a:pPr>
            <a:r>
              <a:rPr lang="ru-RU" sz="2000" dirty="0" smtClean="0"/>
              <a:t>Очень редкий элемент, встречается только в связанном виде.</a:t>
            </a:r>
          </a:p>
          <a:p>
            <a:pPr marL="82296" indent="0">
              <a:buNone/>
            </a:pPr>
            <a:r>
              <a:rPr lang="ru-RU" sz="2000" dirty="0" smtClean="0"/>
              <a:t>Драгоценные камни: изумруд, берилл, аквамарин, александрит – минералы, содержащие бериллий.</a:t>
            </a:r>
          </a:p>
          <a:p>
            <a:pPr marL="82296" indent="0">
              <a:buNone/>
            </a:pPr>
            <a:endParaRPr lang="en-US" sz="2000" dirty="0" smtClean="0"/>
          </a:p>
          <a:p>
            <a:pPr marL="82296" indent="0">
              <a:buNone/>
            </a:pPr>
            <a:endParaRPr lang="ru-RU" sz="2000" dirty="0"/>
          </a:p>
          <a:p>
            <a:pPr marL="82296" indent="0">
              <a:buNone/>
            </a:pPr>
            <a:endParaRPr lang="ru-RU" sz="2000" dirty="0" smtClean="0"/>
          </a:p>
          <a:p>
            <a:pPr marL="82296" indent="0">
              <a:buNone/>
            </a:pPr>
            <a:endParaRPr lang="ru-RU" sz="2000" dirty="0"/>
          </a:p>
          <a:p>
            <a:pPr marL="82296" indent="0">
              <a:buNone/>
            </a:pPr>
            <a:endParaRPr lang="ru-RU" sz="2000" dirty="0" smtClean="0"/>
          </a:p>
          <a:p>
            <a:pPr marL="82296" indent="0">
              <a:buNone/>
            </a:pPr>
            <a:endParaRPr lang="ru-RU" sz="2000" dirty="0"/>
          </a:p>
          <a:p>
            <a:pPr marL="82296" indent="0">
              <a:buNone/>
            </a:pPr>
            <a:endParaRPr lang="ru-RU" sz="2000" dirty="0" smtClean="0"/>
          </a:p>
          <a:p>
            <a:pPr marL="82296" indent="0">
              <a:buNone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ИЗУМРУД		АЛЕКСАНДРИТ		БЕРИЛЛ</a:t>
            </a:r>
          </a:p>
          <a:p>
            <a:pPr marL="82296" indent="0">
              <a:buNone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Be</a:t>
            </a:r>
            <a:r>
              <a:rPr lang="en-US" sz="2000" b="1" baseline="-25000" dirty="0" smtClean="0">
                <a:solidFill>
                  <a:schemeClr val="bg2">
                    <a:lumMod val="75000"/>
                  </a:schemeClr>
                </a:solidFill>
              </a:rPr>
              <a:t>3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Al</a:t>
            </a:r>
            <a:r>
              <a:rPr lang="en-US" sz="2000" b="1" baseline="-25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(Si</a:t>
            </a:r>
            <a:r>
              <a:rPr lang="en-US" sz="2000" b="1" baseline="-25000" dirty="0" smtClean="0">
                <a:solidFill>
                  <a:schemeClr val="bg2">
                    <a:lumMod val="75000"/>
                  </a:schemeClr>
                </a:solidFill>
              </a:rPr>
              <a:t>6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O</a:t>
            </a:r>
            <a:r>
              <a:rPr lang="en-US" sz="2000" b="1" baseline="-25000" dirty="0" smtClean="0">
                <a:solidFill>
                  <a:schemeClr val="bg2">
                    <a:lumMod val="75000"/>
                  </a:schemeClr>
                </a:solidFill>
              </a:rPr>
              <a:t>18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)(Cr</a:t>
            </a:r>
            <a:r>
              <a:rPr lang="en-US" sz="2000" b="1" baseline="-25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O</a:t>
            </a:r>
            <a:r>
              <a:rPr lang="en-US" sz="2000" b="1" baseline="-25000" dirty="0" smtClean="0">
                <a:solidFill>
                  <a:schemeClr val="bg2">
                    <a:lumMod val="75000"/>
                  </a:schemeClr>
                </a:solidFill>
              </a:rPr>
              <a:t>3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)      Be</a:t>
            </a:r>
            <a:r>
              <a:rPr lang="en-US" sz="2000" b="1" baseline="-25000" dirty="0" smtClean="0">
                <a:solidFill>
                  <a:schemeClr val="bg2">
                    <a:lumMod val="75000"/>
                  </a:schemeClr>
                </a:solidFill>
              </a:rPr>
              <a:t>3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Al</a:t>
            </a:r>
            <a:r>
              <a:rPr lang="en-US" sz="2000" b="1" baseline="-25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(Si</a:t>
            </a:r>
            <a:r>
              <a:rPr lang="en-US" sz="2000" b="1" baseline="-25000" dirty="0" smtClean="0">
                <a:solidFill>
                  <a:schemeClr val="bg2">
                    <a:lumMod val="75000"/>
                  </a:schemeClr>
                </a:solidFill>
              </a:rPr>
              <a:t>6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O</a:t>
            </a:r>
            <a:r>
              <a:rPr lang="en-US" sz="2000" b="1" baseline="-25000" dirty="0" smtClean="0">
                <a:solidFill>
                  <a:schemeClr val="bg2">
                    <a:lumMod val="75000"/>
                  </a:schemeClr>
                </a:solidFill>
              </a:rPr>
              <a:t>18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) 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	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(BeAl</a:t>
            </a:r>
            <a:r>
              <a:rPr lang="en-US" sz="2000" b="1" baseline="-25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) 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O</a:t>
            </a:r>
            <a:r>
              <a:rPr lang="en-US" sz="2000" b="1" baseline="-25000" dirty="0" smtClean="0">
                <a:solidFill>
                  <a:schemeClr val="bg2">
                    <a:lumMod val="75000"/>
                  </a:schemeClr>
                </a:solidFill>
              </a:rPr>
              <a:t>4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Cr</a:t>
            </a:r>
            <a:endParaRPr lang="ru-RU" sz="20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82296" indent="0">
              <a:buNone/>
            </a:pP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645022"/>
            <a:ext cx="2583459" cy="193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888" y="3645023"/>
            <a:ext cx="2152883" cy="193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260" y="3645024"/>
            <a:ext cx="2610410" cy="1957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4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Mg</a:t>
            </a:r>
            <a:r>
              <a:rPr lang="ru-RU" dirty="0" smtClean="0"/>
              <a:t> </a:t>
            </a:r>
            <a:r>
              <a:rPr lang="ru-RU" sz="1300" dirty="0" smtClean="0"/>
              <a:t>впервые получен в 1808 году (Дэви, Англия).</a:t>
            </a:r>
            <a:endParaRPr lang="ru-RU" sz="13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Mg</a:t>
            </a:r>
            <a:r>
              <a:rPr lang="ru-RU" sz="2800" dirty="0" smtClean="0"/>
              <a:t> – восьмой по распространенности элемент в литосфере Земли. Химически связанный магний входит в состав минералов (шпинель, доломит, магнезит, тальк, серпентин, кизерит и </a:t>
            </a:r>
            <a:r>
              <a:rPr lang="ru-RU" sz="2800" dirty="0" err="1" smtClean="0"/>
              <a:t>др</a:t>
            </a:r>
            <a:r>
              <a:rPr lang="ru-RU" sz="2800" dirty="0" smtClean="0"/>
              <a:t>)</a:t>
            </a:r>
          </a:p>
          <a:p>
            <a:endParaRPr lang="ru-RU" sz="2800" dirty="0" smtClean="0"/>
          </a:p>
          <a:p>
            <a:r>
              <a:rPr lang="ru-RU" sz="2800" dirty="0" smtClean="0"/>
              <a:t>Ионы </a:t>
            </a:r>
            <a:r>
              <a:rPr lang="en-US" sz="2800" dirty="0" smtClean="0"/>
              <a:t>Mg</a:t>
            </a:r>
            <a:r>
              <a:rPr lang="ru-RU" sz="2800" dirty="0" smtClean="0"/>
              <a:t> содержатся в морской воде (до 1,27 г на 1 литр) и живых организмах. Хлорофилл зеленых растений является комплексным соединением магния. Наличие ионов М</a:t>
            </a:r>
            <a:r>
              <a:rPr lang="en-US" sz="2800" dirty="0" smtClean="0"/>
              <a:t>g+ </a:t>
            </a:r>
            <a:r>
              <a:rPr lang="ru-RU" sz="2800" dirty="0" smtClean="0"/>
              <a:t>в пресной воде обуславливают ее жесткость.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3484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sz="1200" dirty="0" smtClean="0"/>
              <a:t>Получен в виде металла впервые в 1808 году (Дэви, Англия).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215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Кальций – пятый по распространенности  элемент. Входит в состав горных пород и минералов (кальцит, доломит, гипс и </a:t>
            </a:r>
            <a:r>
              <a:rPr lang="ru-RU" sz="2800" dirty="0" err="1" smtClean="0"/>
              <a:t>др</a:t>
            </a:r>
            <a:r>
              <a:rPr lang="ru-RU" sz="2800" dirty="0" smtClean="0"/>
              <a:t>). Содержится в почвах и природных водах. Как и магний, ионы кальция обуславливают жесткость пресной воды.</a:t>
            </a:r>
          </a:p>
          <a:p>
            <a:endParaRPr lang="ru-RU" sz="2800" dirty="0"/>
          </a:p>
          <a:p>
            <a:endParaRPr lang="ru-RU" sz="2800" dirty="0" smtClean="0"/>
          </a:p>
          <a:p>
            <a:pPr marL="82296" indent="0">
              <a:buNone/>
            </a:pPr>
            <a:endParaRPr lang="en-US" sz="28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82296" indent="0">
              <a:buNone/>
            </a:pP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Доломит 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            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Гипс                             Мрамор </a:t>
            </a:r>
          </a:p>
          <a:p>
            <a:pPr marL="82296" indent="0">
              <a:buNone/>
            </a:pP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CaMg(CO</a:t>
            </a:r>
            <a:r>
              <a:rPr lang="en-US" sz="2800" b="1" baseline="-25000" dirty="0" smtClean="0">
                <a:solidFill>
                  <a:schemeClr val="bg2">
                    <a:lumMod val="75000"/>
                  </a:schemeClr>
                </a:solidFill>
              </a:rPr>
              <a:t>3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  <a:r>
              <a:rPr lang="en-US" sz="2800" b="1" baseline="-25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     CaSO</a:t>
            </a:r>
            <a:r>
              <a:rPr lang="en-US" sz="2800" b="1" baseline="-25000" dirty="0" smtClean="0">
                <a:solidFill>
                  <a:schemeClr val="bg2">
                    <a:lumMod val="75000"/>
                  </a:schemeClr>
                </a:solidFill>
              </a:rPr>
              <a:t>4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*2H</a:t>
            </a:r>
            <a:r>
              <a:rPr lang="en-US" sz="2800" b="1" baseline="-25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O       CaCO</a:t>
            </a:r>
            <a:r>
              <a:rPr lang="en-US" sz="2800" b="1" baseline="-25000" dirty="0" smtClean="0">
                <a:solidFill>
                  <a:schemeClr val="bg2">
                    <a:lumMod val="75000"/>
                  </a:schemeClr>
                </a:solidFill>
              </a:rPr>
              <a:t>3</a:t>
            </a:r>
            <a:endParaRPr lang="ru-RU" sz="2800" baseline="-25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96" y="4149080"/>
            <a:ext cx="2292871" cy="152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127613"/>
            <a:ext cx="2044279" cy="153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335" y="4114740"/>
            <a:ext cx="2094433" cy="154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24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Sr</a:t>
            </a:r>
            <a:r>
              <a:rPr lang="en-US" dirty="0" smtClean="0"/>
              <a:t>, Ba</a:t>
            </a:r>
            <a:r>
              <a:rPr lang="ru-RU" dirty="0" smtClean="0"/>
              <a:t> </a:t>
            </a:r>
            <a:r>
              <a:rPr lang="ru-RU" sz="1200" dirty="0" smtClean="0"/>
              <a:t>в виде металлов впервые получены в 1808 г )Дэви, Англия)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Карбонаты и сульфаты обоих элементов находятся в природе в виде минералов: стронцианит, целестин, витерит, барит.</a:t>
            </a:r>
          </a:p>
          <a:p>
            <a:endParaRPr lang="ru-RU" dirty="0"/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6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</a:t>
            </a:r>
            <a:r>
              <a:rPr lang="ru-RU" dirty="0" smtClean="0"/>
              <a:t> </a:t>
            </a:r>
            <a:r>
              <a:rPr lang="ru-RU" sz="1200" dirty="0" smtClean="0"/>
              <a:t>обнаружен в 1989 г (Мария и Пьер Кюри, Франция) в урановой смоляной руде.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Радий относится к радиоактивным элементам. По свойствам похож на барий. Сходны и их химические соединения. </a:t>
            </a:r>
          </a:p>
          <a:p>
            <a:r>
              <a:rPr lang="ru-RU" sz="2800" dirty="0" smtClean="0"/>
              <a:t>Соединения  радия постоянно светятся и </a:t>
            </a:r>
            <a:r>
              <a:rPr lang="ru-RU" sz="2800" dirty="0" err="1" smtClean="0"/>
              <a:t>саморазогреваются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987" y="4005064"/>
            <a:ext cx="3323184" cy="24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47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ХИМИЧЕСКИЕ СВОЙСТВА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Элементы </a:t>
            </a:r>
            <a:r>
              <a:rPr lang="en-US" dirty="0" smtClean="0"/>
              <a:t>II</a:t>
            </a:r>
            <a:r>
              <a:rPr lang="ru-RU" dirty="0" smtClean="0"/>
              <a:t> группы главной подгруппы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при нагревании на воздухе сгорают </a:t>
            </a:r>
            <a:r>
              <a:rPr lang="ru-RU" dirty="0" smtClean="0"/>
              <a:t>с образованием оксидов: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45" y="4138002"/>
            <a:ext cx="2826733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45360"/>
            <a:ext cx="4554860" cy="333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03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/>
          <a:lstStyle/>
          <a:p>
            <a:r>
              <a:rPr lang="ru-RU" sz="2800" dirty="0" smtClean="0"/>
              <a:t>При нагревании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взаимодействуют с неметаллами:</a:t>
            </a:r>
            <a:r>
              <a:rPr lang="ru-RU" sz="2800" dirty="0" smtClean="0"/>
              <a:t> хлором, серой, азотом и пр. Образуя, при этом, хлориды, сульфиды, нитриды.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82296" indent="0">
              <a:buNone/>
            </a:pPr>
            <a:endParaRPr lang="ru-RU" sz="2800" dirty="0" smtClean="0"/>
          </a:p>
          <a:p>
            <a:pPr marL="82296" indent="0">
              <a:buNone/>
            </a:pPr>
            <a:r>
              <a:rPr lang="ru-RU" sz="1400" b="1" dirty="0"/>
              <a:t>в</a:t>
            </a:r>
            <a:r>
              <a:rPr lang="ru-RU" sz="1400" b="1" dirty="0" smtClean="0"/>
              <a:t>)</a:t>
            </a:r>
          </a:p>
          <a:p>
            <a:pPr marL="82296" indent="0">
              <a:buNone/>
            </a:pPr>
            <a:endParaRPr lang="ru-RU" sz="1400" dirty="0"/>
          </a:p>
          <a:p>
            <a:pPr marL="82296" indent="0">
              <a:buNone/>
            </a:pPr>
            <a:endParaRPr lang="ru-RU" sz="1400" dirty="0" smtClean="0"/>
          </a:p>
          <a:p>
            <a:pPr marL="82296" indent="0">
              <a:buNone/>
            </a:pPr>
            <a:endParaRPr lang="ru-RU" sz="1400" dirty="0"/>
          </a:p>
          <a:p>
            <a:pPr marL="82296" indent="0">
              <a:buNone/>
            </a:pPr>
            <a:r>
              <a:rPr lang="ru-RU" sz="1400" b="1" dirty="0"/>
              <a:t>г</a:t>
            </a:r>
            <a:r>
              <a:rPr lang="ru-RU" sz="1400" b="1" dirty="0" smtClean="0"/>
              <a:t>)</a:t>
            </a:r>
            <a:endParaRPr lang="ru-RU" sz="1400" b="1" dirty="0"/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4608512" cy="146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77072"/>
            <a:ext cx="2188541" cy="857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77072"/>
            <a:ext cx="3645197" cy="66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813" y="5517232"/>
            <a:ext cx="3871236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283414"/>
            <a:ext cx="2245108" cy="82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3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152</TotalTime>
  <Words>891</Words>
  <Application>Microsoft Office PowerPoint</Application>
  <PresentationFormat>Экран (4:3)</PresentationFormat>
  <Paragraphs>150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Щелочноземельные металлы</vt:lpstr>
      <vt:lpstr>Общая характеристика элементов II группы главной подгруппы</vt:lpstr>
      <vt:lpstr>Нахождение в природе. Физические свойства.</vt:lpstr>
      <vt:lpstr>Mg впервые получен в 1808 году (Дэви, Англия).</vt:lpstr>
      <vt:lpstr>Са Получен в виде металла впервые в 1808 году (Дэви, Англия).</vt:lpstr>
      <vt:lpstr>Sr, Ba в виде металлов впервые получены в 1808 г )Дэви, Англия)</vt:lpstr>
      <vt:lpstr>Ra обнаружен в 1989 г (Мария и Пьер Кюри, Франция) в урановой смоляной руде. </vt:lpstr>
      <vt:lpstr>ХИМИЧЕСКИЕ СВОЙСТВА</vt:lpstr>
      <vt:lpstr>Презентация PowerPoint</vt:lpstr>
      <vt:lpstr>Презентация PowerPoint</vt:lpstr>
      <vt:lpstr>Презентация PowerPoint</vt:lpstr>
      <vt:lpstr>Восстановительные свойства</vt:lpstr>
      <vt:lpstr>Оксиды металлов II группы главной подгруппы</vt:lpstr>
      <vt:lpstr>Гидроксиды металлов II группы главной подгруппы</vt:lpstr>
      <vt:lpstr>Соли</vt:lpstr>
      <vt:lpstr>Важнейшие соединения элементов II группы главной подгруппы</vt:lpstr>
      <vt:lpstr>Презентация PowerPoint</vt:lpstr>
      <vt:lpstr>Презентация PowerPoint</vt:lpstr>
      <vt:lpstr>Презентация PowerPoint</vt:lpstr>
      <vt:lpstr>Презентация PowerPoint</vt:lpstr>
      <vt:lpstr>Человек должен получать в день 1.5 г Ca</vt:lpstr>
      <vt:lpstr>Презентация PowerPoint</vt:lpstr>
      <vt:lpstr>Человек должен получать в день 0,8-1 г Mg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Щелочноземельные металлы</dc:title>
  <dc:creator>user</dc:creator>
  <cp:lastModifiedBy>user</cp:lastModifiedBy>
  <cp:revision>17</cp:revision>
  <dcterms:created xsi:type="dcterms:W3CDTF">2015-10-13T11:16:57Z</dcterms:created>
  <dcterms:modified xsi:type="dcterms:W3CDTF">2015-10-13T14:01:11Z</dcterms:modified>
</cp:coreProperties>
</file>