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6" r:id="rId6"/>
    <p:sldId id="265" r:id="rId7"/>
    <p:sldId id="267" r:id="rId8"/>
    <p:sldId id="263" r:id="rId9"/>
    <p:sldId id="262" r:id="rId10"/>
    <p:sldId id="264" r:id="rId11"/>
    <p:sldId id="268" r:id="rId12"/>
    <p:sldId id="269" r:id="rId13"/>
    <p:sldId id="270" r:id="rId14"/>
    <p:sldId id="261" r:id="rId15"/>
    <p:sldId id="271" r:id="rId16"/>
    <p:sldId id="272" r:id="rId17"/>
    <p:sldId id="275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260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xvatit.com/index.php?title=%D0%A2%D0%B5%D0%BC%D0%B0_30._%D0%A0%D0%BE%D1%81%D1%96%D1%8F._%D0%9C%D0%BE%D1%81%D0%BA%D0%BE%D0%B2%D1%81%D1%8C%D0%BA%D0%B0_%D0%B4%D0%B5%D1%80%D0%B6%D0%B0%D0%B2%D0%B0_%D0%BD%D0%B0%D0%BF%D1%80%D0%B8%D0%BA%D1%96%D0%BD%D1%86%D1%96_XVII_%D1%81%D1%82._%D0%A0%D0%B5%D1%84%D0%BE%D1%80%D0%BC%D0%B8_%D0%B9_%D0%B7%D0%BE%D0%B2%D0%BD%D1%96%D1%88%D0%BD%D1%8F_%D0%BF%D0%BE%D0%BB%D1%96%D1%82%D0%B8%D0%BA%D0%B0_%D0%9F%D0%B5%D1%82%D1%80%D0%B0_%D0%86._%D0%94%D0%B2%D1%96%D1%80%D1%86%D0%B5%D0%B2%D1%96_%D0%BF%D0%B5%D1%80%D0%B5%D0%B2%D0%BE%D1%80%D0%BE%D1%82%D0%B8.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chool.xvatit.com/index.php?title=%D0%92%D0%BD%D1%83%D1%82%D1%80%D0%B5%D0%BD%D0%BD%D1%8F%D1%8F_%D0%BF%D0%BE%D0%BB%D0%B8%D1%82%D0%B8%D0%BA%D0%B0_%D0%90%D0%BB%D0%B5%D0%BA%D1%81%D0%B0%D0%BD%D0%B4%D1%80%D0%B0_I_%D0%B2_1801_%E2%80%94_1806_%D0%B3%D0%B3.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Декабристы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5229200"/>
            <a:ext cx="56435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Социальный педагог, ГБОУ АО СКОШ №15,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высшей квалификационной категории</a:t>
            </a:r>
          </a:p>
          <a:p>
            <a:pPr algn="ctr">
              <a:defRPr/>
            </a:pP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Павлишинец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Н.А.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8382392" cy="59046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908720"/>
            <a:ext cx="4740817" cy="406075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" name="Picture 5" descr="x1-V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88640"/>
            <a:ext cx="4180354" cy="3101058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229200"/>
            <a:ext cx="814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Восстание потерпело поражение.</a:t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04664"/>
            <a:ext cx="3634922" cy="367240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429000"/>
            <a:ext cx="4619304" cy="301987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5013176"/>
            <a:ext cx="3275856" cy="107042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vert="horz" anchor="ctr">
            <a:normAutofit fontScale="4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Более 100 декабристов сосланы в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Сибирь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67944" y="332656"/>
            <a:ext cx="4871548" cy="144016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vert="horz" anchor="ctr">
            <a:normAutofit fontScale="5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Арестовано около 3 тыс. человек,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6350">
                  <a:noFill/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осужден 121 человек.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-4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60647"/>
            <a:ext cx="5040560" cy="3745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4221088"/>
            <a:ext cx="8324428" cy="23042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казнены:</a:t>
            </a:r>
          </a:p>
          <a:p>
            <a:pPr marL="54864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Павел Пестель</a:t>
            </a:r>
            <a:r>
              <a:rPr lang="ru-RU" sz="2800" b="1" dirty="0" smtClean="0">
                <a:solidFill>
                  <a:srgbClr val="002060"/>
                </a:solidFill>
              </a:rPr>
              <a:t>, Михаил  Бестужев-Рюмин, 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Кондратий Рылеев,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Сергей</a:t>
            </a:r>
            <a:r>
              <a:rPr lang="ru-RU" sz="2800" b="1" noProof="0" dirty="0" smtClean="0">
                <a:solidFill>
                  <a:srgbClr val="002060"/>
                </a:solidFill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Муравьев-Апостол,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Петр Каховский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00000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628800"/>
            <a:ext cx="8229600" cy="441546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229600" cy="147335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«…цвет общества, умные талантливые люди, потратили свои жизни на ненужную борьбу.»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423px-DecembristsExecutionPlaqu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8104" y="1340768"/>
            <a:ext cx="2592288" cy="3266283"/>
          </a:xfrm>
          <a:prstGeom prst="rect">
            <a:avLst/>
          </a:prstGeom>
        </p:spPr>
      </p:pic>
      <p:pic>
        <p:nvPicPr>
          <p:cNvPr id="3" name="Содержимое 4" descr="450px-Decembrist_execution_stell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592" y="404664"/>
            <a:ext cx="3888431" cy="4624387"/>
          </a:xfrm>
          <a:prstGeom prst="rect">
            <a:avLst/>
          </a:prstGeom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395536" y="5157192"/>
            <a:ext cx="7848872" cy="136815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Монумент  декабристам  на  месте  их  казни</a:t>
            </a:r>
          </a:p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 кронверке  Петропавловской  крепости.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0" y="260648"/>
            <a:ext cx="9144000" cy="6264696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Историческое значение и последствия восстания</a:t>
            </a:r>
          </a:p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декабристов.</a:t>
            </a:r>
          </a:p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ru-RU" sz="3200" dirty="0" smtClean="0">
              <a:solidFill>
                <a:schemeClr val="bg1"/>
              </a:solidFill>
            </a:endParaRPr>
          </a:p>
          <a:p>
            <a:pPr marL="438912" lvl="0" indent="-320040">
              <a:buClr>
                <a:schemeClr val="accent1"/>
              </a:buClr>
              <a:buSzPct val="80000"/>
            </a:pPr>
            <a:r>
              <a:rPr lang="ru-RU" sz="3200" dirty="0" smtClean="0">
                <a:solidFill>
                  <a:schemeClr val="bg1"/>
                </a:solidFill>
              </a:rPr>
              <a:t>           Декабристы всколыхнули передовую часть российского общества, способствовали тому, что ее усилия и таланты оказались направленными на борьбу с крепостничеством и самодержавием.</a:t>
            </a:r>
          </a:p>
          <a:p>
            <a:pPr marL="438912" lvl="0" indent="-320040">
              <a:buClr>
                <a:schemeClr val="accent1"/>
              </a:buClr>
              <a:buSzPct val="80000"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lang="ru-RU" sz="3200" dirty="0" smtClean="0">
                <a:solidFill>
                  <a:schemeClr val="bg1"/>
                </a:solidFill>
              </a:rPr>
              <a:t>Несмотря на разгром выступления декабристов,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Николай I оказался под сильным впечатлением от этого события,</a:t>
            </a:r>
            <a:r>
              <a:rPr lang="ru-RU" sz="3200" dirty="0" smtClean="0">
                <a:solidFill>
                  <a:schemeClr val="bg1"/>
                </a:solidFill>
              </a:rPr>
              <a:t> увидел необходимость реформирования общественного строя Он решил дать стране четкие законы, опираясь при этом на чиновничество, поскольку доверие к дворянскому сословию было подорвано.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Опасаясь повторения таких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выступлений,  он, с одной стороны, усилил меры противодействия по отношению к возможным заговорам, а с другой — предпринял шаги по осторожному  продолжению 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Тема 30. Росія. Московська держава наприкінці XVII ст. Реформи й зовнішня політика Петра І. Двірцеві перевороти."/>
              </a:rPr>
              <a:t>реформ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которые помогли бы снять напряженность в обществе.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03" y="1628800"/>
            <a:ext cx="92961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Дворяне, сосланные на каторгу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участие в восстании на Сенатской площади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Санкт-Петербурге </a:t>
            </a:r>
            <a:r>
              <a:rPr lang="ru-RU" sz="3600" b="1" spc="-1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декабря 1825 года</a:t>
            </a:r>
            <a:r>
              <a:rPr lang="ru-RU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ортреты декабристов\0_12dea2_33a0fdb_ori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1872208" cy="2736304"/>
          </a:xfrm>
          <a:prstGeom prst="rect">
            <a:avLst/>
          </a:prstGeom>
          <a:noFill/>
        </p:spPr>
      </p:pic>
      <p:pic>
        <p:nvPicPr>
          <p:cNvPr id="2051" name="Picture 3" descr="G:\портреты декабристов\0_18ea0c_3fc6183f_ori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260648"/>
            <a:ext cx="1800200" cy="2736304"/>
          </a:xfrm>
          <a:prstGeom prst="rect">
            <a:avLst/>
          </a:prstGeom>
          <a:noFill/>
        </p:spPr>
      </p:pic>
      <p:pic>
        <p:nvPicPr>
          <p:cNvPr id="2052" name="Picture 4" descr="G:\портреты декабристов\0_82944_2a3de4f5_X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260648"/>
            <a:ext cx="1957309" cy="2808312"/>
          </a:xfrm>
          <a:prstGeom prst="rect">
            <a:avLst/>
          </a:prstGeom>
          <a:noFill/>
        </p:spPr>
      </p:pic>
      <p:pic>
        <p:nvPicPr>
          <p:cNvPr id="2053" name="Picture 5" descr="G:\портреты декабристов\Slayd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40" y="260648"/>
            <a:ext cx="2016224" cy="2808312"/>
          </a:xfrm>
          <a:prstGeom prst="rect">
            <a:avLst/>
          </a:prstGeom>
          <a:noFill/>
        </p:spPr>
      </p:pic>
      <p:pic>
        <p:nvPicPr>
          <p:cNvPr id="2055" name="Picture 7" descr="G:\портреты декабристов\0_a4243_b4cd82b7_XXX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32240" y="3573016"/>
            <a:ext cx="2016224" cy="2736304"/>
          </a:xfrm>
          <a:prstGeom prst="rect">
            <a:avLst/>
          </a:prstGeom>
          <a:noFill/>
        </p:spPr>
      </p:pic>
      <p:pic>
        <p:nvPicPr>
          <p:cNvPr id="2058" name="Picture 10" descr="G:\портреты декабристов\0_a4221_25acb4e6_XXX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4008" y="3573016"/>
            <a:ext cx="1800200" cy="27363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9552" y="24208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Пётр Григорьевич Каховский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24928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Александр Александрович </a:t>
            </a:r>
          </a:p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Крюков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234888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Иван   Иванович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Пущин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566124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Александр Иванович Одоевский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57332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Михаил Александрович Фон –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Визин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 descr="G:\портреты декабристов\100594_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3528" y="3573016"/>
            <a:ext cx="1872208" cy="280831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1560" y="566124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  Борисович 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Аврамов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411761" y="3573017"/>
            <a:ext cx="194421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627784" y="5949280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Юлиан  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Казимирович</a:t>
            </a: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Люблинский</a:t>
            </a: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портреты декабристов\3483.jpg"/>
          <p:cNvPicPr>
            <a:picLocks noChangeAspect="1" noChangeArrowheads="1"/>
          </p:cNvPicPr>
          <p:nvPr/>
        </p:nvPicPr>
        <p:blipFill>
          <a:blip r:embed="rId2" cstate="screen"/>
          <a:srcRect l="-28" b="5922"/>
          <a:stretch>
            <a:fillRect/>
          </a:stretch>
        </p:blipFill>
        <p:spPr bwMode="auto">
          <a:xfrm>
            <a:off x="2339752" y="332656"/>
            <a:ext cx="3456384" cy="3189809"/>
          </a:xfrm>
          <a:prstGeom prst="rect">
            <a:avLst/>
          </a:prstGeom>
          <a:noFill/>
        </p:spPr>
      </p:pic>
      <p:pic>
        <p:nvPicPr>
          <p:cNvPr id="3074" name="Picture 2" descr="G:\портреты декабристов\xlarge_______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88640"/>
            <a:ext cx="1975166" cy="2808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4928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Василий Петрович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Ивашов</a:t>
            </a:r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G:\портреты декабристов\Иван Аннненков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501008"/>
            <a:ext cx="2160240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5661248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Иван   Анненков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G:\портреты декабристов\Сергей Волконский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216" y="260648"/>
            <a:ext cx="2304256" cy="28803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48264" y="2636912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Сергей   Волконский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G:\портреты декабристов\image9665374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60232" y="3356992"/>
            <a:ext cx="2304256" cy="30243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48264" y="580526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Сергей    Петрович Трубецкой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G:\портреты декабристов\i_037Бестужев Николай Александрович.jpg"/>
          <p:cNvPicPr>
            <a:picLocks noChangeAspect="1" noChangeArrowheads="1"/>
          </p:cNvPicPr>
          <p:nvPr/>
        </p:nvPicPr>
        <p:blipFill>
          <a:blip r:embed="rId7" cstate="screen">
            <a:lum contrast="20000"/>
          </a:blip>
          <a:srcRect l="14091" t="10642" r="14090" b="2443"/>
          <a:stretch>
            <a:fillRect/>
          </a:stretch>
        </p:blipFill>
        <p:spPr bwMode="auto">
          <a:xfrm>
            <a:off x="3419872" y="3501009"/>
            <a:ext cx="2160240" cy="28803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07904" y="59492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Николай  Александрович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Бестужев</a:t>
            </a:r>
            <a:endParaRPr lang="ru-RU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467544" y="188641"/>
            <a:ext cx="7776864" cy="3744416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Осенью 1825 г. во время поездки по стране 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Внутренняя политика Александра I в 1801 — 1806 гг."/>
              </a:rPr>
              <a:t>Александр I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внезапно заболел и 19 ноября умер в городе Таганроге.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У императора сыновей не было, наследником престола считался его брат Константин Павлович. Однако в 1822 г. Константин отказался от своих прав на престол. По закону права наследования переходили к следующему брату царя — Николаю, о чем был издан специальный манифест. Но этот документ опубликован не был, о нем знали лишь 3—4 человека. Поэтому, когда 27 ноября 1825 г. весть о смерти императора достигла Петербурга, столица, а затем и вся страна стали присягать императору Константину. Сам он, будучи наместником в Польше, находился в Варшаве.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Содержимое 6" descr="imp_N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3645024"/>
            <a:ext cx="1731864" cy="2816696"/>
          </a:xfrm>
          <a:prstGeom prst="rect">
            <a:avLst/>
          </a:prstGeom>
        </p:spPr>
      </p:pic>
      <p:pic>
        <p:nvPicPr>
          <p:cNvPr id="4" name="Содержимое 8" descr="143149_origina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3645024"/>
            <a:ext cx="1970625" cy="2752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5892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Александр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5805264"/>
            <a:ext cx="135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Константин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72816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71703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презентации  использованы  интернет  ресурсы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imperator-nikolay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92080" y="548680"/>
            <a:ext cx="3179175" cy="4624387"/>
          </a:xfrm>
          <a:prstGeom prst="rect">
            <a:avLst/>
          </a:prstGeom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179512" y="1340768"/>
            <a:ext cx="5112568" cy="462381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НИКОЛАЙ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-вступил на престол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 декабря 1825 года.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 И первый же день омрачился восстанием декабристов на Сенатской площади, которое было подавлено, а руководители казнены в 1826 г.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467544" y="548680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После победы над Наполеоном в России, наша армия продолжила боевой поход. В 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1814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году мы вступили в Париж. Вся Европа восхитилась мощью и боевой выучкой русской армии. Многие россияне увидели, что простой народ в Европе живет лучше, чем в России. Нашлись талантливые люди, которые задумали переустроить Россию.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5" y="1412776"/>
            <a:ext cx="144015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С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1412776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Пестель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1340768"/>
            <a:ext cx="158432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Н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4248" y="3789040"/>
            <a:ext cx="1501651" cy="209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83568" y="1124744"/>
            <a:ext cx="2216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М. И. Муравьев-Апостол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115616" y="5949280"/>
            <a:ext cx="1048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К. Рылеев</a:t>
            </a:r>
            <a:r>
              <a:rPr lang="ru-RU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3707904" y="908720"/>
            <a:ext cx="20933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С. И. Муравьев-Апостол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7236296" y="1052736"/>
            <a:ext cx="1034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П. Пестель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6876256" y="5949280"/>
            <a:ext cx="134687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Н. Муравьев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15617" y="3789040"/>
            <a:ext cx="1512168" cy="212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3568" y="26064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Руководители      повстанцев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 descr="G:\портреты декабристов\image9665374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3968" y="3789040"/>
            <a:ext cx="1440160" cy="207923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51920" y="594928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С.П.Трубецкой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827584" y="1268760"/>
            <a:ext cx="7329510" cy="4972072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vert="horz"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ru-RU" sz="3000" b="1" dirty="0" smtClean="0">
              <a:solidFill>
                <a:schemeClr val="bg1"/>
              </a:solidFill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1.Вывести на Сенатскую площадь 6 гвардейских полков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Назначить диктатора- человека с неограниченными полномочиями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Взять Зимний дворец, арестовать царскую семью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Захватить банк и почтамт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Сенат должен утвердить «Манифест к русскому народу» введение гражданских прав и свобод, отмена неограниченной власти императора. Отмена крепостного права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864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План  декабристов</a:t>
            </a:r>
            <a:endParaRPr lang="ru-RU" sz="48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1556792"/>
            <a:ext cx="87129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kern="0" noProof="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декабристов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Рылеев сказал Бестужеву: «И все-таки мы начнем. Я уверен, что погибнем, но пример останется. Принесем жертву для будущей свободы Отечества».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«Мы так твердо были уверены, что или мы успеем, или умрем, что не сделали ни малейшего сговора на случай неудачи» - сказал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позднее Александр Бестужев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«Случай удобен, если мы нечего не предпримем, то заслужим во всей силе имя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подлецов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- сказал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Пущин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10800000" flipV="1">
            <a:off x="323528" y="188640"/>
            <a:ext cx="8472518" cy="122413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 декабря 1825 года- восстание декабристов. </a:t>
            </a:r>
            <a:endParaRPr kumimoji="0" lang="ru-RU" sz="4000" b="1" i="0" u="none" strike="noStrike" kern="1200" cap="none" spc="-100" normalizeH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47936" y="1781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00336" y="1933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628800"/>
            <a:ext cx="79930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Путь движения войск декабристов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548680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453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Анатольевна</dc:creator>
  <cp:lastModifiedBy>Наталья Анатольевна</cp:lastModifiedBy>
  <cp:revision>27</cp:revision>
  <dcterms:created xsi:type="dcterms:W3CDTF">2015-10-13T08:35:01Z</dcterms:created>
  <dcterms:modified xsi:type="dcterms:W3CDTF">2015-10-27T09:11:43Z</dcterms:modified>
</cp:coreProperties>
</file>